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331" r:id="rId2"/>
    <p:sldId id="456" r:id="rId3"/>
    <p:sldId id="506" r:id="rId4"/>
    <p:sldId id="524" r:id="rId5"/>
    <p:sldId id="537" r:id="rId6"/>
    <p:sldId id="519" r:id="rId7"/>
    <p:sldId id="520" r:id="rId8"/>
    <p:sldId id="521" r:id="rId9"/>
    <p:sldId id="534" r:id="rId10"/>
    <p:sldId id="538" r:id="rId11"/>
    <p:sldId id="474" r:id="rId12"/>
    <p:sldId id="539" r:id="rId13"/>
    <p:sldId id="527" r:id="rId14"/>
    <p:sldId id="528" r:id="rId15"/>
    <p:sldId id="529" r:id="rId16"/>
    <p:sldId id="530" r:id="rId17"/>
    <p:sldId id="536" r:id="rId18"/>
    <p:sldId id="477" r:id="rId19"/>
    <p:sldId id="478" r:id="rId20"/>
    <p:sldId id="479" r:id="rId21"/>
    <p:sldId id="540" r:id="rId22"/>
    <p:sldId id="542" r:id="rId23"/>
    <p:sldId id="541" r:id="rId24"/>
    <p:sldId id="496" r:id="rId25"/>
    <p:sldId id="543" r:id="rId26"/>
    <p:sldId id="547" r:id="rId27"/>
    <p:sldId id="427" r:id="rId28"/>
    <p:sldId id="548" r:id="rId29"/>
    <p:sldId id="549" r:id="rId30"/>
    <p:sldId id="30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Burchert" initials="SB" lastIdx="2" clrIdx="0">
    <p:extLst>
      <p:ext uri="{19B8F6BF-5375-455C-9EA6-DF929625EA0E}">
        <p15:presenceInfo xmlns:p15="http://schemas.microsoft.com/office/powerpoint/2012/main" userId="Sebastian Burch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440"/>
    <a:srgbClr val="FFFFFF"/>
    <a:srgbClr val="F8F8F8"/>
    <a:srgbClr val="E60064"/>
    <a:srgbClr val="3C2415"/>
    <a:srgbClr val="E2DFE2"/>
    <a:srgbClr val="F5F5F5"/>
    <a:srgbClr val="CEC9CE"/>
    <a:srgbClr val="0097C1"/>
    <a:srgbClr val="421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40C44-FB54-41EF-8449-981959112F60}" v="1476" dt="2019-06-13T15:42:3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0929"/>
  </p:normalViewPr>
  <p:slideViewPr>
    <p:cSldViewPr>
      <p:cViewPr varScale="1">
        <p:scale>
          <a:sx n="111" d="100"/>
          <a:sy n="111" d="100"/>
        </p:scale>
        <p:origin x="120" y="2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70F012-226F-420C-BC96-CA84FE6323D5}" type="slidenum">
              <a:rPr lang="en-US" altLang="en-US"/>
              <a:pPr>
                <a:defRPr/>
              </a:pPr>
              <a:t>‹Nr.›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7D7D41D-A8C3-493D-9BE8-E1A2176CBAE6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13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114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3D760-37C8-4D09-A267-48EA1A69C643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Syrians</a:t>
            </a:r>
            <a:r>
              <a:rPr lang="de-DE" dirty="0"/>
              <a:t> (20 per </a:t>
            </a:r>
            <a:r>
              <a:rPr lang="de-DE" dirty="0" err="1"/>
              <a:t>country</a:t>
            </a:r>
            <a:r>
              <a:rPr lang="de-DE" dirty="0"/>
              <a:t>)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encounter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de-DE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3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5169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24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40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3D760-37C8-4D09-A267-48EA1A69C643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We presented interactive prototypes (almost like a real app) to 36 Syrians (12 per country)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Gathered data on usability</a:t>
            </a:r>
          </a:p>
        </p:txBody>
      </p:sp>
    </p:spTree>
    <p:extLst>
      <p:ext uri="{BB962C8B-B14F-4D97-AF65-F5344CB8AC3E}">
        <p14:creationId xmlns:p14="http://schemas.microsoft.com/office/powerpoint/2010/main" val="1540181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Usability: The </a:t>
            </a:r>
            <a:r>
              <a:rPr lang="de-DE" dirty="0" err="1"/>
              <a:t>ease-of-use</a:t>
            </a:r>
            <a:r>
              <a:rPr lang="de-DE" dirty="0"/>
              <a:t> and </a:t>
            </a:r>
            <a:r>
              <a:rPr lang="de-DE" dirty="0" err="1"/>
              <a:t>learnability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. </a:t>
            </a:r>
            <a:r>
              <a:rPr lang="de-DE" dirty="0" err="1"/>
              <a:t>Or</a:t>
            </a:r>
            <a:r>
              <a:rPr lang="de-DE" dirty="0"/>
              <a:t>: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friendly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.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Does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work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intended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46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78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989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41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a sub-project of STRENGTHS</a:t>
            </a:r>
          </a:p>
          <a:p>
            <a:pPr marL="171450" indent="-171450">
              <a:buFontTx/>
              <a:buChar char="-"/>
            </a:pPr>
            <a:r>
              <a:rPr lang="en-US" dirty="0"/>
              <a:t>Focus on finding effective implementation strategies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854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740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3D760-37C8-4D09-A267-48EA1A69C643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55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5918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400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6B5B62-F5D6-4733-BB71-F30A6D74C5D2}" type="slidenum">
              <a:rPr lang="en-US" altLang="en-US" sz="1200" smtClean="0">
                <a:latin typeface="Arial" panose="020B0604020202020204" pitchFamily="34" charset="0"/>
              </a:rPr>
              <a:pPr/>
              <a:t>30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51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Smartphones are a very promising approach to providing help to many people, independent of location/access to healthcare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4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are Work Package 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44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3D760-37C8-4D09-A267-48EA1A69C643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74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WHO </a:t>
            </a:r>
            <a:r>
              <a:rPr lang="de-DE" dirty="0" err="1"/>
              <a:t>intervention</a:t>
            </a:r>
            <a:r>
              <a:rPr lang="de-DE" dirty="0"/>
              <a:t> Step-</a:t>
            </a:r>
            <a:r>
              <a:rPr lang="de-DE" dirty="0" err="1"/>
              <a:t>by</a:t>
            </a:r>
            <a:r>
              <a:rPr lang="de-DE" dirty="0"/>
              <a:t>-Step 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intervention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was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Eva and Philip </a:t>
            </a:r>
            <a:r>
              <a:rPr lang="de-DE" dirty="0" err="1"/>
              <a:t>before</a:t>
            </a:r>
            <a:r>
              <a:rPr lang="de-DE" dirty="0"/>
              <a:t>)</a:t>
            </a:r>
          </a:p>
          <a:p>
            <a:r>
              <a:rPr lang="de-DE" dirty="0"/>
              <a:t>-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WHO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in </a:t>
            </a:r>
            <a:r>
              <a:rPr lang="de-DE" dirty="0" err="1"/>
              <a:t>Lebanon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adaptation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Step-</a:t>
            </a:r>
            <a:r>
              <a:rPr lang="de-DE" dirty="0" err="1"/>
              <a:t>by</a:t>
            </a:r>
            <a:r>
              <a:rPr lang="de-DE" dirty="0"/>
              <a:t>-Step (= web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in </a:t>
            </a:r>
            <a:r>
              <a:rPr lang="de-DE" dirty="0" err="1"/>
              <a:t>Zurich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27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3D760-37C8-4D09-A267-48EA1A69C643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89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70F012-226F-420C-BC96-CA84FE6323D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00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93D760-37C8-4D09-A267-48EA1A69C643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7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4343400"/>
          </a:xfrm>
          <a:prstGeom prst="rect">
            <a:avLst/>
          </a:prstGeom>
          <a:solidFill>
            <a:srgbClr val="9E1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400" dirty="0"/>
          </a:p>
        </p:txBody>
      </p:sp>
      <p:pic>
        <p:nvPicPr>
          <p:cNvPr id="5" name="Picture 21" descr="STRENGTHS_watermark_White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30338"/>
            <a:ext cx="31242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TRENGTHS_Logo_Strap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97488"/>
            <a:ext cx="25908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EU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6575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533400" y="64008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1400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171450" y="6483350"/>
            <a:ext cx="891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900" dirty="0">
                <a:solidFill>
                  <a:srgbClr val="9E1440"/>
                </a:solidFill>
                <a:latin typeface="Calibri" panose="020F0502020204030204" pitchFamily="34" charset="0"/>
              </a:rPr>
              <a:t>This project has received funding from the European Union's Horizon 2020 Research and Innovation programme Societal Challenges under Grant Agreement No 733337.</a:t>
            </a:r>
            <a:endParaRPr lang="en-US" altLang="en-US" sz="900" dirty="0">
              <a:solidFill>
                <a:srgbClr val="9E1440"/>
              </a:solidFill>
              <a:latin typeface="Calibri" panose="020F050202020403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2514600"/>
            <a:ext cx="3276600" cy="838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352800"/>
            <a:ext cx="2438400" cy="9144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155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4F41-F007-4CFC-BA5A-C4EF99DD8F82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7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1600200" cy="5562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9800" y="381000"/>
            <a:ext cx="4648200" cy="55626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6247-2D84-434C-AE39-C9103414BDF4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8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08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124200" cy="4267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86400" y="1676400"/>
            <a:ext cx="3124200" cy="4267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D314-7E06-4470-829F-A066A8A1861E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209800" y="381000"/>
            <a:ext cx="6400800" cy="55626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4B83-05D5-480E-A339-4862FEA8E737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A506-FB73-44E5-9A39-632D7C5E18A8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5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D35B-A900-4F15-AD70-9B7CFFD9BC5B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3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124200" cy="4267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124200" cy="4267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65FF-68EF-4E51-872E-1B95BF8895E8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1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B676-DD12-4C44-8DA7-1B67FA585D2D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4F06-2A39-4C0D-BF10-FC2837C826C9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7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515C-C961-499D-BE9E-3872E17A9AF7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8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A30C-9306-4AF5-8D4E-A2682B039BF5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0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5C20-204B-43A9-95D5-50DE0006A165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9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810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0" y="632142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14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E1440"/>
                </a:solidFill>
                <a:latin typeface="+mn-lt"/>
              </a:defRPr>
            </a:lvl1pPr>
          </a:lstStyle>
          <a:p>
            <a:pPr>
              <a:defRPr/>
            </a:pPr>
            <a:fld id="{36D2D7EB-B749-4941-B8D2-8AC1EB16FBC9}" type="slidenum">
              <a:rPr lang="en-US" altLang="en-US"/>
              <a:pPr>
                <a:defRPr/>
              </a:pPr>
              <a:t>‹Nr.›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764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17"/>
          <p:cNvGrpSpPr>
            <a:grpSpLocks/>
          </p:cNvGrpSpPr>
          <p:nvPr userDrawn="1"/>
        </p:nvGrpSpPr>
        <p:grpSpPr bwMode="auto">
          <a:xfrm>
            <a:off x="2209800" y="6265863"/>
            <a:ext cx="6400800" cy="44450"/>
            <a:chOff x="1392" y="3912"/>
            <a:chExt cx="4032" cy="28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1392" y="3912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034" name="Line 15"/>
            <p:cNvSpPr>
              <a:spLocks noChangeShapeType="1"/>
            </p:cNvSpPr>
            <p:nvPr userDrawn="1"/>
          </p:nvSpPr>
          <p:spPr bwMode="auto">
            <a:xfrm>
              <a:off x="1392" y="3940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  <p:pic>
        <p:nvPicPr>
          <p:cNvPr id="1032" name="Picture 16" descr="STRENGTHS_Logo_Strap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0"/>
            <a:ext cx="190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9E14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E1440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E1440"/>
        </a:buClr>
        <a:buChar char="•"/>
        <a:defRPr sz="2000" kern="1200">
          <a:solidFill>
            <a:srgbClr val="3C241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DB000"/>
        </a:buClr>
        <a:buFont typeface="Times" panose="02020603050405020304" pitchFamily="18" charset="0"/>
        <a:buChar char="•"/>
        <a:defRPr kern="1200">
          <a:solidFill>
            <a:srgbClr val="3C241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DB000"/>
        </a:buClr>
        <a:buChar char="•"/>
        <a:defRPr sz="1600" kern="1200">
          <a:solidFill>
            <a:srgbClr val="3C241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2415"/>
        </a:buClr>
        <a:buFont typeface="Times" panose="02020603050405020304" pitchFamily="18" charset="0"/>
        <a:buChar char="•"/>
        <a:defRPr sz="1400" kern="1200">
          <a:solidFill>
            <a:srgbClr val="3C241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2415"/>
        </a:buClr>
        <a:buFont typeface="Times" panose="02020603050405020304" pitchFamily="18" charset="0"/>
        <a:buChar char="•"/>
        <a:defRPr sz="1200" kern="1200">
          <a:solidFill>
            <a:srgbClr val="3C241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1814" y="1556792"/>
            <a:ext cx="5330552" cy="838200"/>
          </a:xfrm>
        </p:spPr>
        <p:txBody>
          <a:bodyPr/>
          <a:lstStyle/>
          <a:p>
            <a:r>
              <a:rPr lang="en-US" dirty="0"/>
              <a:t>User-centered app adaptation of a low-intensity e-mental health intervention for Syrian refugees</a:t>
            </a: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852" y="3352800"/>
            <a:ext cx="5689327" cy="914400"/>
          </a:xfrm>
        </p:spPr>
        <p:txBody>
          <a:bodyPr/>
          <a:lstStyle/>
          <a:p>
            <a:pPr eaLnBrk="1" hangingPunct="1"/>
            <a:endParaRPr lang="de-DE" altLang="en-US" dirty="0"/>
          </a:p>
          <a:p>
            <a:pPr eaLnBrk="1" hangingPunct="1"/>
            <a:r>
              <a:rPr lang="de-DE" altLang="en-US" b="1" dirty="0"/>
              <a:t>Christine </a:t>
            </a:r>
            <a:r>
              <a:rPr lang="de-DE" altLang="en-US" b="1" dirty="0" err="1"/>
              <a:t>Knaevelsrud</a:t>
            </a:r>
            <a:r>
              <a:rPr lang="de-DE" altLang="en-US" b="1" dirty="0"/>
              <a:t>, Sebastian Burchert, Mohammed Salem </a:t>
            </a:r>
            <a:r>
              <a:rPr lang="de-DE" altLang="en-US" b="1" dirty="0" err="1"/>
              <a:t>Alkneme</a:t>
            </a:r>
            <a:endParaRPr lang="de-DE" altLang="en-US" b="1" dirty="0"/>
          </a:p>
          <a:p>
            <a:pPr eaLnBrk="1" hangingPunct="1"/>
            <a:r>
              <a:rPr lang="de-DE" altLang="en-US" dirty="0"/>
              <a:t>Freie Universität Berlin </a:t>
            </a:r>
            <a:endParaRPr lang="en-US" alt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354174"/>
            <a:ext cx="3384376" cy="8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2514600"/>
            <a:ext cx="529208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How-to adapt</a:t>
            </a:r>
          </a:p>
        </p:txBody>
      </p:sp>
      <p:pic>
        <p:nvPicPr>
          <p:cNvPr id="6553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hteck 2"/>
          <p:cNvSpPr>
            <a:spLocks noChangeArrowheads="1"/>
          </p:cNvSpPr>
          <p:nvPr/>
        </p:nvSpPr>
        <p:spPr bwMode="auto">
          <a:xfrm>
            <a:off x="0" y="4697417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9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214328" y="6140787"/>
            <a:ext cx="6624686" cy="337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User-</a:t>
            </a:r>
            <a:r>
              <a:rPr lang="de-DE" altLang="en-US" dirty="0" err="1"/>
              <a:t>centered</a:t>
            </a:r>
            <a:r>
              <a:rPr lang="de-DE" altLang="en-US" dirty="0"/>
              <a:t> Design</a:t>
            </a:r>
            <a:endParaRPr lang="en-US" altLang="en-US" dirty="0"/>
          </a:p>
        </p:txBody>
      </p:sp>
      <p:sp>
        <p:nvSpPr>
          <p:cNvPr id="6" name="Rechteck 5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IDEAS </a:t>
            </a:r>
            <a:r>
              <a:rPr lang="de-DE" sz="2000" b="1" dirty="0" err="1">
                <a:solidFill>
                  <a:schemeClr val="bg1"/>
                </a:solidFill>
              </a:rPr>
              <a:t>framework</a:t>
            </a:r>
            <a:r>
              <a:rPr lang="de-DE" sz="2000" b="1" dirty="0">
                <a:solidFill>
                  <a:schemeClr val="bg1"/>
                </a:solidFill>
              </a:rPr>
              <a:t> (</a:t>
            </a:r>
            <a:r>
              <a:rPr lang="de-DE" sz="2000" b="1" dirty="0" err="1">
                <a:solidFill>
                  <a:schemeClr val="bg1"/>
                </a:solidFill>
              </a:rPr>
              <a:t>Mummah</a:t>
            </a:r>
            <a:r>
              <a:rPr lang="de-DE" sz="2000" b="1" dirty="0">
                <a:solidFill>
                  <a:schemeClr val="bg1"/>
                </a:solidFill>
              </a:rPr>
              <a:t> et al., 2016)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BD5143-F06F-48B3-8FE4-9404ADB2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4806"/>
            <a:ext cx="9144000" cy="132515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C1BA308-1938-4356-8E02-3D8957451B77}"/>
              </a:ext>
            </a:extLst>
          </p:cNvPr>
          <p:cNvSpPr/>
          <p:nvPr/>
        </p:nvSpPr>
        <p:spPr bwMode="auto">
          <a:xfrm>
            <a:off x="2699792" y="2104806"/>
            <a:ext cx="3600400" cy="4636562"/>
          </a:xfrm>
          <a:prstGeom prst="rect">
            <a:avLst/>
          </a:prstGeom>
          <a:solidFill>
            <a:srgbClr val="9E1440">
              <a:alpha val="3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C0AE8AE-CFF6-412D-8C0C-251B5D5EDF13}"/>
              </a:ext>
            </a:extLst>
          </p:cNvPr>
          <p:cNvSpPr/>
          <p:nvPr/>
        </p:nvSpPr>
        <p:spPr>
          <a:xfrm>
            <a:off x="2843808" y="3356992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How-to</a:t>
            </a:r>
            <a:r>
              <a:rPr lang="de-DE" sz="3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arenBoth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Create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prototypes</a:t>
            </a:r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 startAt="2"/>
            </a:pP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user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testing</a:t>
            </a:r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 startAt="2"/>
            </a:pPr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 startAt="2"/>
            </a:pP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8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2514600"/>
            <a:ext cx="5292080" cy="838200"/>
          </a:xfrm>
        </p:spPr>
        <p:txBody>
          <a:bodyPr/>
          <a:lstStyle/>
          <a:p>
            <a:pPr eaLnBrk="1" hangingPunct="1"/>
            <a:r>
              <a:rPr lang="en-US" altLang="en-US" sz="3200" dirty="0" err="1"/>
              <a:t>Timelapse</a:t>
            </a:r>
            <a:endParaRPr lang="en-US" altLang="en-US" sz="3200" dirty="0"/>
          </a:p>
        </p:txBody>
      </p:sp>
      <p:pic>
        <p:nvPicPr>
          <p:cNvPr id="6553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hteck 2"/>
          <p:cNvSpPr>
            <a:spLocks noChangeArrowheads="1"/>
          </p:cNvSpPr>
          <p:nvPr/>
        </p:nvSpPr>
        <p:spPr bwMode="auto">
          <a:xfrm>
            <a:off x="0" y="4697417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2AFF8-2BD4-47E8-B7EF-38B08C16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Timelapse</a:t>
            </a:r>
            <a:r>
              <a:rPr lang="de-DE" dirty="0"/>
              <a:t> (1)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10407F-D93B-46D2-A208-521BD8FB4734}"/>
              </a:ext>
            </a:extLst>
          </p:cNvPr>
          <p:cNvGrpSpPr/>
          <p:nvPr/>
        </p:nvGrpSpPr>
        <p:grpSpPr>
          <a:xfrm>
            <a:off x="160946" y="2390860"/>
            <a:ext cx="1333129" cy="2567190"/>
            <a:chOff x="6038734" y="2343804"/>
            <a:chExt cx="1960624" cy="403540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88025BD-0890-4323-8C09-937B1743A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734" y="2343804"/>
              <a:ext cx="1960624" cy="4035406"/>
            </a:xfrm>
            <a:prstGeom prst="rect">
              <a:avLst/>
            </a:prstGeom>
          </p:spPr>
        </p:pic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D997AD3-645D-4285-8E6F-BD41B5DE99B6}"/>
                </a:ext>
              </a:extLst>
            </p:cNvPr>
            <p:cNvSpPr/>
            <p:nvPr/>
          </p:nvSpPr>
          <p:spPr bwMode="auto">
            <a:xfrm>
              <a:off x="6564630" y="5623290"/>
              <a:ext cx="121920" cy="1235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F748AAF-ED63-4A2D-BE55-03E0BE923CAA}"/>
                </a:ext>
              </a:extLst>
            </p:cNvPr>
            <p:cNvSpPr/>
            <p:nvPr/>
          </p:nvSpPr>
          <p:spPr bwMode="auto">
            <a:xfrm>
              <a:off x="6739890" y="5623290"/>
              <a:ext cx="121920" cy="1235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8C5E259-3160-44CE-934E-B32F96DD53B4}"/>
                </a:ext>
              </a:extLst>
            </p:cNvPr>
            <p:cNvSpPr/>
            <p:nvPr/>
          </p:nvSpPr>
          <p:spPr bwMode="auto">
            <a:xfrm>
              <a:off x="6915150" y="5623870"/>
              <a:ext cx="121920" cy="1235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C45450D-B178-4DDF-B723-E81149F5714B}"/>
                </a:ext>
              </a:extLst>
            </p:cNvPr>
            <p:cNvSpPr/>
            <p:nvPr/>
          </p:nvSpPr>
          <p:spPr bwMode="auto">
            <a:xfrm>
              <a:off x="7087738" y="5621910"/>
              <a:ext cx="121920" cy="1235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9B3D2B7-5E8C-4C13-9F23-BFD1B4543F3E}"/>
                </a:ext>
              </a:extLst>
            </p:cNvPr>
            <p:cNvSpPr/>
            <p:nvPr/>
          </p:nvSpPr>
          <p:spPr bwMode="auto">
            <a:xfrm>
              <a:off x="7257229" y="5621910"/>
              <a:ext cx="121920" cy="1235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6AF9EDC-F33A-4402-8A7C-7AB94A57F27E}"/>
                </a:ext>
              </a:extLst>
            </p:cNvPr>
            <p:cNvSpPr/>
            <p:nvPr/>
          </p:nvSpPr>
          <p:spPr bwMode="auto">
            <a:xfrm>
              <a:off x="7432489" y="5619950"/>
              <a:ext cx="121920" cy="1235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EA029F1-50E8-470D-AA36-F4A6E6270E30}"/>
                </a:ext>
              </a:extLst>
            </p:cNvPr>
            <p:cNvSpPr/>
            <p:nvPr/>
          </p:nvSpPr>
          <p:spPr bwMode="auto">
            <a:xfrm>
              <a:off x="6753250" y="3865742"/>
              <a:ext cx="523108" cy="49019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E6AAE0B1-4CA9-4EF2-B5B9-E1F894AE73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20900" y="4355936"/>
              <a:ext cx="0" cy="5142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11BB7787-D185-4448-BED8-B23FE96C621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61810" y="4870180"/>
              <a:ext cx="152995" cy="4754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DFDFE67B-6C2F-4A02-BAF1-DD25C318A5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19655" y="4856164"/>
              <a:ext cx="129043" cy="48748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BCAAD9A8-497D-494D-AD43-934C11BD46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67906" y="4473195"/>
              <a:ext cx="152994" cy="3810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12FED179-C5BC-4528-B5D6-CBB20A936C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27150" y="4483768"/>
              <a:ext cx="370287" cy="1737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Sprechblase: oval 18">
              <a:extLst>
                <a:ext uri="{FF2B5EF4-FFF2-40B4-BE49-F238E27FC236}">
                  <a16:creationId xmlns:a16="http://schemas.microsoft.com/office/drawing/2014/main" id="{9FCE9C11-8EB8-4C2B-ACB9-1E4E46470447}"/>
                </a:ext>
              </a:extLst>
            </p:cNvPr>
            <p:cNvSpPr/>
            <p:nvPr/>
          </p:nvSpPr>
          <p:spPr bwMode="auto">
            <a:xfrm>
              <a:off x="6345936" y="3005329"/>
              <a:ext cx="1328928" cy="661470"/>
            </a:xfrm>
            <a:prstGeom prst="wedgeEllipseCallout">
              <a:avLst>
                <a:gd name="adj1" fmla="val 23204"/>
                <a:gd name="adj2" fmla="val 8277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charset="0"/>
              </a:endParaRP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3B975AB-7A25-4917-AC00-9FA008796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301" y="3916203"/>
              <a:ext cx="368965" cy="368965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E768004-D4C7-463E-8BC0-A5942DFA2BF7}"/>
              </a:ext>
            </a:extLst>
          </p:cNvPr>
          <p:cNvGrpSpPr/>
          <p:nvPr/>
        </p:nvGrpSpPr>
        <p:grpSpPr>
          <a:xfrm>
            <a:off x="1575208" y="3334196"/>
            <a:ext cx="1403862" cy="2828791"/>
            <a:chOff x="6038734" y="2343804"/>
            <a:chExt cx="1960624" cy="4035406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E29FDBF-02CB-434F-8A3F-6FDEC242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734" y="2343804"/>
              <a:ext cx="1960624" cy="4035406"/>
            </a:xfrm>
            <a:prstGeom prst="rect">
              <a:avLst/>
            </a:prstGeom>
          </p:spPr>
        </p:pic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E4BCDB39-84A8-4906-A095-1F645271B122}"/>
                </a:ext>
              </a:extLst>
            </p:cNvPr>
            <p:cNvSpPr/>
            <p:nvPr/>
          </p:nvSpPr>
          <p:spPr bwMode="auto">
            <a:xfrm>
              <a:off x="6312804" y="3413760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pick an activity</a:t>
              </a: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EC29AFA0-2A59-41B5-AB19-8138A50EA777}"/>
                </a:ext>
              </a:extLst>
            </p:cNvPr>
            <p:cNvSpPr/>
            <p:nvPr/>
          </p:nvSpPr>
          <p:spPr bwMode="auto">
            <a:xfrm>
              <a:off x="6312804" y="3902716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pick a day</a:t>
              </a: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95C14ACE-356C-4B4E-8A10-5E0A5D37AEE3}"/>
                </a:ext>
              </a:extLst>
            </p:cNvPr>
            <p:cNvSpPr/>
            <p:nvPr/>
          </p:nvSpPr>
          <p:spPr bwMode="auto">
            <a:xfrm>
              <a:off x="6312804" y="4391672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pick a time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374C76A8-6903-4856-914F-5BFF2696B21C}"/>
                </a:ext>
              </a:extLst>
            </p:cNvPr>
            <p:cNvSpPr/>
            <p:nvPr/>
          </p:nvSpPr>
          <p:spPr bwMode="auto">
            <a:xfrm>
              <a:off x="6312804" y="4902566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rate mood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88A16DA-C07F-4BED-878B-174B7D186BD7}"/>
              </a:ext>
            </a:extLst>
          </p:cNvPr>
          <p:cNvGrpSpPr/>
          <p:nvPr/>
        </p:nvGrpSpPr>
        <p:grpSpPr>
          <a:xfrm>
            <a:off x="3129201" y="2057602"/>
            <a:ext cx="1584176" cy="3000289"/>
            <a:chOff x="3419872" y="1193794"/>
            <a:chExt cx="1960624" cy="4035406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E3E4C1AA-0FCB-44E3-912E-B6DA163C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193794"/>
              <a:ext cx="1960624" cy="4035406"/>
            </a:xfrm>
            <a:prstGeom prst="rect">
              <a:avLst/>
            </a:prstGeom>
          </p:spPr>
        </p:pic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B151C77A-9254-441C-AD04-E2DAF75C0A10}"/>
                </a:ext>
              </a:extLst>
            </p:cNvPr>
            <p:cNvSpPr/>
            <p:nvPr/>
          </p:nvSpPr>
          <p:spPr bwMode="auto">
            <a:xfrm>
              <a:off x="3693942" y="1939599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rate mood</a:t>
              </a: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9F566BDE-AA1D-4449-BF3C-87B0F568C4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93942" y="3269590"/>
              <a:ext cx="209916" cy="37338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F3043532-09A9-49AB-8217-11F66B5C3CA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903858" y="3269590"/>
              <a:ext cx="167640" cy="60198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F08F7940-0D98-471C-AC51-596582B39AB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71498" y="3018130"/>
              <a:ext cx="266700" cy="85344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FAF629BC-BBE2-48D8-9FC0-E80BDEE4B63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38198" y="3018130"/>
              <a:ext cx="182880" cy="40573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945C180B-EA53-4A40-9458-FAC1135AC0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21078" y="3423863"/>
              <a:ext cx="327660" cy="1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31A32E6-7D3E-4397-9E79-B9E23DB650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25994" y="2921760"/>
              <a:ext cx="280432" cy="502103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08CA1197-18DA-4D56-A996-E11042A4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787" y="4059389"/>
              <a:ext cx="369487" cy="369487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1D7A683-4DAD-44AE-B995-443B466FE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948" y="2396140"/>
              <a:ext cx="480426" cy="478606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37E8F31-CFCC-4C7C-824E-54055AEEAA0A}"/>
              </a:ext>
            </a:extLst>
          </p:cNvPr>
          <p:cNvGrpSpPr/>
          <p:nvPr/>
        </p:nvGrpSpPr>
        <p:grpSpPr>
          <a:xfrm>
            <a:off x="4848829" y="2951536"/>
            <a:ext cx="1584176" cy="3000289"/>
            <a:chOff x="6038734" y="2343804"/>
            <a:chExt cx="1960624" cy="4035406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CEEEF34-3517-4667-BA67-21093D5E5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734" y="2343804"/>
              <a:ext cx="1960624" cy="4035406"/>
            </a:xfrm>
            <a:prstGeom prst="rect">
              <a:avLst/>
            </a:prstGeom>
          </p:spPr>
        </p:pic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06746F72-2E9E-4921-82BD-6AB2A2C67E3F}"/>
                </a:ext>
              </a:extLst>
            </p:cNvPr>
            <p:cNvSpPr/>
            <p:nvPr/>
          </p:nvSpPr>
          <p:spPr bwMode="auto">
            <a:xfrm>
              <a:off x="6327541" y="3166902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/>
                <a:t>Item 1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F3ED1505-934B-484A-9A8E-DCA23FEBEE28}"/>
                </a:ext>
              </a:extLst>
            </p:cNvPr>
            <p:cNvSpPr/>
            <p:nvPr/>
          </p:nvSpPr>
          <p:spPr bwMode="auto">
            <a:xfrm>
              <a:off x="6417838" y="3636613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1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663847A1-82C3-47F8-B710-E987D7256C6D}"/>
                </a:ext>
              </a:extLst>
            </p:cNvPr>
            <p:cNvSpPr/>
            <p:nvPr/>
          </p:nvSpPr>
          <p:spPr bwMode="auto">
            <a:xfrm>
              <a:off x="6733682" y="3636613"/>
              <a:ext cx="262128" cy="2709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2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B3F6AEB2-B490-49A6-808D-6ABE9304444A}"/>
                </a:ext>
              </a:extLst>
            </p:cNvPr>
            <p:cNvSpPr/>
            <p:nvPr/>
          </p:nvSpPr>
          <p:spPr bwMode="auto">
            <a:xfrm>
              <a:off x="7049526" y="3636613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3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EC013414-CC60-4F01-A48F-7132F4DB20B1}"/>
                </a:ext>
              </a:extLst>
            </p:cNvPr>
            <p:cNvSpPr/>
            <p:nvPr/>
          </p:nvSpPr>
          <p:spPr bwMode="auto">
            <a:xfrm>
              <a:off x="7361824" y="3636613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4</a:t>
              </a:r>
            </a:p>
          </p:txBody>
        </p:sp>
        <p:sp>
          <p:nvSpPr>
            <p:cNvPr id="51" name="Rechteck: abgerundete Ecken 50">
              <a:extLst>
                <a:ext uri="{FF2B5EF4-FFF2-40B4-BE49-F238E27FC236}">
                  <a16:creationId xmlns:a16="http://schemas.microsoft.com/office/drawing/2014/main" id="{D1563CFD-F5E0-433F-B0DA-657281BC8580}"/>
                </a:ext>
              </a:extLst>
            </p:cNvPr>
            <p:cNvSpPr/>
            <p:nvPr/>
          </p:nvSpPr>
          <p:spPr bwMode="auto">
            <a:xfrm>
              <a:off x="6343284" y="4032421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Item 2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7A5FFC5A-7A0C-43F6-8E25-A77AF53C7666}"/>
                </a:ext>
              </a:extLst>
            </p:cNvPr>
            <p:cNvSpPr/>
            <p:nvPr/>
          </p:nvSpPr>
          <p:spPr bwMode="auto">
            <a:xfrm>
              <a:off x="6433581" y="4502132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1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7E81F32E-B670-40D8-8A4D-C3FB0523BB5E}"/>
                </a:ext>
              </a:extLst>
            </p:cNvPr>
            <p:cNvSpPr/>
            <p:nvPr/>
          </p:nvSpPr>
          <p:spPr bwMode="auto">
            <a:xfrm>
              <a:off x="6749425" y="4502132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2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C44DB8EB-AA93-4852-831B-BD9ADA763EA7}"/>
                </a:ext>
              </a:extLst>
            </p:cNvPr>
            <p:cNvSpPr/>
            <p:nvPr/>
          </p:nvSpPr>
          <p:spPr bwMode="auto">
            <a:xfrm>
              <a:off x="7065269" y="4502132"/>
              <a:ext cx="262128" cy="27092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3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44DCD473-D4FD-40FC-8626-90C76ED6702A}"/>
                </a:ext>
              </a:extLst>
            </p:cNvPr>
            <p:cNvSpPr/>
            <p:nvPr/>
          </p:nvSpPr>
          <p:spPr bwMode="auto">
            <a:xfrm>
              <a:off x="7377567" y="4502132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4</a:t>
              </a:r>
            </a:p>
          </p:txBody>
        </p:sp>
        <p:sp>
          <p:nvSpPr>
            <p:cNvPr id="56" name="Rechteck: abgerundete Ecken 55">
              <a:extLst>
                <a:ext uri="{FF2B5EF4-FFF2-40B4-BE49-F238E27FC236}">
                  <a16:creationId xmlns:a16="http://schemas.microsoft.com/office/drawing/2014/main" id="{F46EABBC-8DC2-4CA3-A9FD-6CEF797582C7}"/>
                </a:ext>
              </a:extLst>
            </p:cNvPr>
            <p:cNvSpPr/>
            <p:nvPr/>
          </p:nvSpPr>
          <p:spPr bwMode="auto">
            <a:xfrm>
              <a:off x="6359027" y="4877007"/>
              <a:ext cx="1412484" cy="36576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Arial" charset="0"/>
                </a:rPr>
                <a:t>Item 3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B944F71C-1305-4937-877F-82E5CD59C035}"/>
                </a:ext>
              </a:extLst>
            </p:cNvPr>
            <p:cNvSpPr/>
            <p:nvPr/>
          </p:nvSpPr>
          <p:spPr bwMode="auto">
            <a:xfrm>
              <a:off x="6449324" y="5346718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1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7FD1AD33-AC94-42BC-81E9-84057BFB62DA}"/>
                </a:ext>
              </a:extLst>
            </p:cNvPr>
            <p:cNvSpPr/>
            <p:nvPr/>
          </p:nvSpPr>
          <p:spPr bwMode="auto">
            <a:xfrm>
              <a:off x="6765168" y="5346718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2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A2A619FC-65D2-4153-9594-535289FB4CDE}"/>
                </a:ext>
              </a:extLst>
            </p:cNvPr>
            <p:cNvSpPr/>
            <p:nvPr/>
          </p:nvSpPr>
          <p:spPr bwMode="auto">
            <a:xfrm>
              <a:off x="7081012" y="5346718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3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076883B-1518-4899-810E-E4B2068BBD88}"/>
                </a:ext>
              </a:extLst>
            </p:cNvPr>
            <p:cNvSpPr/>
            <p:nvPr/>
          </p:nvSpPr>
          <p:spPr bwMode="auto">
            <a:xfrm>
              <a:off x="7393310" y="5346718"/>
              <a:ext cx="262128" cy="2709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 charset="0"/>
                </a:rPr>
                <a:t>4</a:t>
              </a:r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E6C66BBE-47F0-4E5E-97B9-09E3EAF0A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931" y="3191849"/>
              <a:ext cx="288058" cy="288058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D2E09D6F-1C81-443D-BA25-79412EC30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302" y="4057790"/>
              <a:ext cx="288058" cy="288058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7033DB61-A7DB-48C3-ABF6-FDEA093F7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620" y="4909575"/>
              <a:ext cx="288058" cy="288058"/>
            </a:xfrm>
            <a:prstGeom prst="rect">
              <a:avLst/>
            </a:prstGeom>
          </p:spPr>
        </p:pic>
      </p:grpSp>
      <p:sp>
        <p:nvSpPr>
          <p:cNvPr id="64" name="Titel 1">
            <a:extLst>
              <a:ext uri="{FF2B5EF4-FFF2-40B4-BE49-F238E27FC236}">
                <a16:creationId xmlns:a16="http://schemas.microsoft.com/office/drawing/2014/main" id="{2BFB060D-5A07-48F8-8759-A0AFD8CBFE1C}"/>
              </a:ext>
            </a:extLst>
          </p:cNvPr>
          <p:cNvSpPr txBox="1">
            <a:spLocks/>
          </p:cNvSpPr>
          <p:nvPr/>
        </p:nvSpPr>
        <p:spPr bwMode="auto">
          <a:xfrm>
            <a:off x="5273767" y="1268760"/>
            <a:ext cx="317241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9E14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b="0" dirty="0"/>
              <a:t>2017 </a:t>
            </a:r>
            <a:r>
              <a:rPr lang="de-DE" b="0" dirty="0" err="1"/>
              <a:t>early</a:t>
            </a:r>
            <a:r>
              <a:rPr lang="de-DE" b="0" dirty="0"/>
              <a:t> </a:t>
            </a:r>
            <a:r>
              <a:rPr lang="de-DE" b="0" dirty="0" err="1"/>
              <a:t>drafts</a:t>
            </a:r>
            <a:r>
              <a:rPr lang="de-DE" b="0" dirty="0"/>
              <a:t> 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7BF4BEB-F044-43E7-959F-ECCD36E3FD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03883"/>
            <a:ext cx="659810" cy="647933"/>
          </a:xfrm>
          <a:prstGeom prst="rect">
            <a:avLst/>
          </a:prstGeom>
        </p:spPr>
      </p:pic>
      <p:sp>
        <p:nvSpPr>
          <p:cNvPr id="68" name="Rechteck 67">
            <a:extLst>
              <a:ext uri="{FF2B5EF4-FFF2-40B4-BE49-F238E27FC236}">
                <a16:creationId xmlns:a16="http://schemas.microsoft.com/office/drawing/2014/main" id="{A10111E5-0D5C-4814-B351-A89E9357DFF6}"/>
              </a:ext>
            </a:extLst>
          </p:cNvPr>
          <p:cNvSpPr/>
          <p:nvPr/>
        </p:nvSpPr>
        <p:spPr bwMode="auto">
          <a:xfrm>
            <a:off x="2123728" y="6201403"/>
            <a:ext cx="6552728" cy="1799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" name="Foliennummernplatzhalter 70">
            <a:extLst>
              <a:ext uri="{FF2B5EF4-FFF2-40B4-BE49-F238E27FC236}">
                <a16:creationId xmlns:a16="http://schemas.microsoft.com/office/drawing/2014/main" id="{DE0B9E86-74CF-4598-9176-409F028A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A506-FB73-44E5-9A39-632D7C5E18A8}" type="slidenum">
              <a:rPr lang="en-US" altLang="en-US" smtClean="0"/>
              <a:pPr>
                <a:defRPr/>
              </a:pPr>
              <a:t>13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2AFF8-2BD4-47E8-B7EF-38B08C16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Timelapse</a:t>
            </a:r>
            <a:r>
              <a:rPr lang="de-DE" dirty="0"/>
              <a:t> (2)</a:t>
            </a: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2BFB060D-5A07-48F8-8759-A0AFD8CBFE1C}"/>
              </a:ext>
            </a:extLst>
          </p:cNvPr>
          <p:cNvSpPr txBox="1">
            <a:spLocks/>
          </p:cNvSpPr>
          <p:nvPr/>
        </p:nvSpPr>
        <p:spPr bwMode="auto">
          <a:xfrm>
            <a:off x="5273767" y="1268760"/>
            <a:ext cx="317241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9E14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b="0" dirty="0"/>
              <a:t>2017 </a:t>
            </a:r>
            <a:r>
              <a:rPr lang="de-DE" b="0" dirty="0" err="1"/>
              <a:t>mockups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889879-A161-439A-99F1-5A636711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20" y="1912829"/>
            <a:ext cx="1933417" cy="647794"/>
          </a:xfrm>
          <a:prstGeom prst="rect">
            <a:avLst/>
          </a:prstGeom>
        </p:spPr>
      </p:pic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4D2D40F-E9B8-4DAC-8424-CD64851D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A506-FB73-44E5-9A39-632D7C5E18A8}" type="slidenum">
              <a:rPr lang="en-US" altLang="en-US" smtClean="0"/>
              <a:pPr>
                <a:defRPr/>
              </a:pPr>
              <a:t>14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68B5DE8-F427-4FA1-B17C-13A63B25F430}"/>
              </a:ext>
            </a:extLst>
          </p:cNvPr>
          <p:cNvSpPr/>
          <p:nvPr/>
        </p:nvSpPr>
        <p:spPr bwMode="auto">
          <a:xfrm>
            <a:off x="2123728" y="6201403"/>
            <a:ext cx="6552728" cy="1799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F4D78628-7599-406C-82CA-D9D2B6276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2" y="1514009"/>
            <a:ext cx="1641860" cy="2920321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71DD043F-714A-4351-8145-015A4098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63" y="3200720"/>
            <a:ext cx="1755420" cy="3122305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DA75EC86-2334-4D97-8AC0-FD9D7E7CC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4" y="2736417"/>
            <a:ext cx="1755420" cy="3122306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57C8CC60-B0E9-4D7B-A5AF-F73133839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63" y="3439412"/>
            <a:ext cx="1796881" cy="31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7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2AFF8-2BD4-47E8-B7EF-38B08C16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Timelapse</a:t>
            </a:r>
            <a:r>
              <a:rPr lang="de-DE" dirty="0"/>
              <a:t> (3)</a:t>
            </a: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2BFB060D-5A07-48F8-8759-A0AFD8CBFE1C}"/>
              </a:ext>
            </a:extLst>
          </p:cNvPr>
          <p:cNvSpPr txBox="1">
            <a:spLocks/>
          </p:cNvSpPr>
          <p:nvPr/>
        </p:nvSpPr>
        <p:spPr bwMode="auto">
          <a:xfrm>
            <a:off x="5273767" y="1268760"/>
            <a:ext cx="317241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9E14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b="0" dirty="0"/>
              <a:t>2018 </a:t>
            </a:r>
            <a:r>
              <a:rPr lang="de-DE" b="0" dirty="0" err="1"/>
              <a:t>mockups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889879-A161-439A-99F1-5A636711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20" y="1912829"/>
            <a:ext cx="1933417" cy="647794"/>
          </a:xfrm>
          <a:prstGeom prst="rect">
            <a:avLst/>
          </a:prstGeom>
        </p:spPr>
      </p:pic>
      <p:grpSp>
        <p:nvGrpSpPr>
          <p:cNvPr id="66" name="Gruppieren 7">
            <a:extLst>
              <a:ext uri="{FF2B5EF4-FFF2-40B4-BE49-F238E27FC236}">
                <a16:creationId xmlns:a16="http://schemas.microsoft.com/office/drawing/2014/main" id="{5712EE2C-CDE4-444F-958C-3C1F7112194A}"/>
              </a:ext>
            </a:extLst>
          </p:cNvPr>
          <p:cNvGrpSpPr>
            <a:grpSpLocks/>
          </p:cNvGrpSpPr>
          <p:nvPr/>
        </p:nvGrpSpPr>
        <p:grpSpPr bwMode="auto">
          <a:xfrm>
            <a:off x="-150935" y="1408668"/>
            <a:ext cx="2202657" cy="3130996"/>
            <a:chOff x="4158484" y="2924944"/>
            <a:chExt cx="2573843" cy="3814325"/>
          </a:xfrm>
        </p:grpSpPr>
        <p:pic>
          <p:nvPicPr>
            <p:cNvPr id="67" name="Grafik 8">
              <a:extLst>
                <a:ext uri="{FF2B5EF4-FFF2-40B4-BE49-F238E27FC236}">
                  <a16:creationId xmlns:a16="http://schemas.microsoft.com/office/drawing/2014/main" id="{5294C53D-EA87-4633-89CB-EFBBD2C3D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484" y="2924944"/>
              <a:ext cx="2573843" cy="38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Grafik 9">
              <a:extLst>
                <a:ext uri="{FF2B5EF4-FFF2-40B4-BE49-F238E27FC236}">
                  <a16:creationId xmlns:a16="http://schemas.microsoft.com/office/drawing/2014/main" id="{75EDC04C-77DF-40BC-9D65-CAEEF928E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782" y="3429000"/>
              <a:ext cx="1619370" cy="28803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Foliennummernplatzhalter 38">
            <a:extLst>
              <a:ext uri="{FF2B5EF4-FFF2-40B4-BE49-F238E27FC236}">
                <a16:creationId xmlns:a16="http://schemas.microsoft.com/office/drawing/2014/main" id="{192557E0-0F54-4E86-9268-03FB662D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A506-FB73-44E5-9A39-632D7C5E18A8}" type="slidenum">
              <a:rPr lang="en-US" altLang="en-US" smtClean="0"/>
              <a:pPr>
                <a:defRPr/>
              </a:pPr>
              <a:t>15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B25BAA8B-927D-4304-95DC-43B78237868A}"/>
              </a:ext>
            </a:extLst>
          </p:cNvPr>
          <p:cNvSpPr/>
          <p:nvPr/>
        </p:nvSpPr>
        <p:spPr bwMode="auto">
          <a:xfrm>
            <a:off x="2123728" y="6201403"/>
            <a:ext cx="6552728" cy="1799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0" name="Gruppieren 10">
            <a:extLst>
              <a:ext uri="{FF2B5EF4-FFF2-40B4-BE49-F238E27FC236}">
                <a16:creationId xmlns:a16="http://schemas.microsoft.com/office/drawing/2014/main" id="{5644D797-7430-4632-8591-51FD5351DD66}"/>
              </a:ext>
            </a:extLst>
          </p:cNvPr>
          <p:cNvGrpSpPr>
            <a:grpSpLocks/>
          </p:cNvGrpSpPr>
          <p:nvPr/>
        </p:nvGrpSpPr>
        <p:grpSpPr bwMode="auto">
          <a:xfrm>
            <a:off x="1731364" y="2960996"/>
            <a:ext cx="2305637" cy="3312841"/>
            <a:chOff x="4314161" y="3208204"/>
            <a:chExt cx="2362200" cy="3533477"/>
          </a:xfrm>
        </p:grpSpPr>
        <p:pic>
          <p:nvPicPr>
            <p:cNvPr id="71" name="Grafik 13">
              <a:extLst>
                <a:ext uri="{FF2B5EF4-FFF2-40B4-BE49-F238E27FC236}">
                  <a16:creationId xmlns:a16="http://schemas.microsoft.com/office/drawing/2014/main" id="{2CB4BCF9-E73C-484F-B4B4-B1D38DA0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161" y="3208204"/>
              <a:ext cx="2362200" cy="353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Grafik 2">
              <a:extLst>
                <a:ext uri="{FF2B5EF4-FFF2-40B4-BE49-F238E27FC236}">
                  <a16:creationId xmlns:a16="http://schemas.microsoft.com/office/drawing/2014/main" id="{3AEA4EF5-50F9-479B-9AB1-9FEB963E8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927" y="3675146"/>
              <a:ext cx="1484985" cy="264129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uppieren 2">
            <a:extLst>
              <a:ext uri="{FF2B5EF4-FFF2-40B4-BE49-F238E27FC236}">
                <a16:creationId xmlns:a16="http://schemas.microsoft.com/office/drawing/2014/main" id="{55C5544D-0066-428B-BD28-85E543350DE5}"/>
              </a:ext>
            </a:extLst>
          </p:cNvPr>
          <p:cNvGrpSpPr>
            <a:grpSpLocks/>
          </p:cNvGrpSpPr>
          <p:nvPr/>
        </p:nvGrpSpPr>
        <p:grpSpPr bwMode="auto">
          <a:xfrm>
            <a:off x="3708371" y="2460630"/>
            <a:ext cx="2303793" cy="3414517"/>
            <a:chOff x="4657397" y="2434075"/>
            <a:chExt cx="2573843" cy="3814325"/>
          </a:xfrm>
        </p:grpSpPr>
        <p:pic>
          <p:nvPicPr>
            <p:cNvPr id="75" name="Grafik 15">
              <a:extLst>
                <a:ext uri="{FF2B5EF4-FFF2-40B4-BE49-F238E27FC236}">
                  <a16:creationId xmlns:a16="http://schemas.microsoft.com/office/drawing/2014/main" id="{4A3E60FE-AC19-4BE9-B10E-4C309213C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397" y="2434075"/>
              <a:ext cx="2573843" cy="38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Grafik 1">
              <a:extLst>
                <a:ext uri="{FF2B5EF4-FFF2-40B4-BE49-F238E27FC236}">
                  <a16:creationId xmlns:a16="http://schemas.microsoft.com/office/drawing/2014/main" id="{C394E156-C6A2-4811-915B-B2784B088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695" y="2930367"/>
              <a:ext cx="1619370" cy="28803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037F286B-0AEF-4253-97C2-458BBC25DC5E}"/>
              </a:ext>
            </a:extLst>
          </p:cNvPr>
          <p:cNvGrpSpPr/>
          <p:nvPr/>
        </p:nvGrpSpPr>
        <p:grpSpPr>
          <a:xfrm>
            <a:off x="5662701" y="3362280"/>
            <a:ext cx="2305637" cy="3441706"/>
            <a:chOff x="6677025" y="2852738"/>
            <a:chExt cx="2573338" cy="3814762"/>
          </a:xfrm>
        </p:grpSpPr>
        <p:pic>
          <p:nvPicPr>
            <p:cNvPr id="79" name="Grafik 13">
              <a:extLst>
                <a:ext uri="{FF2B5EF4-FFF2-40B4-BE49-F238E27FC236}">
                  <a16:creationId xmlns:a16="http://schemas.microsoft.com/office/drawing/2014/main" id="{82E74244-F672-4927-AB41-E8CE539F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25" y="2852738"/>
              <a:ext cx="2573338" cy="381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Grafik 2">
              <a:extLst>
                <a:ext uri="{FF2B5EF4-FFF2-40B4-BE49-F238E27FC236}">
                  <a16:creationId xmlns:a16="http://schemas.microsoft.com/office/drawing/2014/main" id="{CA06484E-4025-4098-B7A1-5AAC70773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3367088"/>
              <a:ext cx="1616075" cy="287496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96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2AFF8-2BD4-47E8-B7EF-38B08C16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Timelapse</a:t>
            </a:r>
            <a:r>
              <a:rPr lang="de-DE" dirty="0"/>
              <a:t> (4)</a:t>
            </a:r>
          </a:p>
        </p:txBody>
      </p:sp>
      <p:sp>
        <p:nvSpPr>
          <p:cNvPr id="64" name="Titel 1">
            <a:extLst>
              <a:ext uri="{FF2B5EF4-FFF2-40B4-BE49-F238E27FC236}">
                <a16:creationId xmlns:a16="http://schemas.microsoft.com/office/drawing/2014/main" id="{2BFB060D-5A07-48F8-8759-A0AFD8CBFE1C}"/>
              </a:ext>
            </a:extLst>
          </p:cNvPr>
          <p:cNvSpPr txBox="1">
            <a:spLocks/>
          </p:cNvSpPr>
          <p:nvPr/>
        </p:nvSpPr>
        <p:spPr bwMode="auto">
          <a:xfrm>
            <a:off x="5273767" y="1268760"/>
            <a:ext cx="35467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9E14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E144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b="0" dirty="0"/>
              <a:t>2019 </a:t>
            </a:r>
            <a:r>
              <a:rPr lang="de-DE" b="0" dirty="0" err="1"/>
              <a:t>pilot</a:t>
            </a:r>
            <a:r>
              <a:rPr lang="de-DE" b="0" dirty="0"/>
              <a:t> </a:t>
            </a:r>
            <a:r>
              <a:rPr lang="de-DE" b="0" dirty="0" err="1"/>
              <a:t>version</a:t>
            </a:r>
            <a:r>
              <a:rPr lang="de-DE" b="0" dirty="0"/>
              <a:t> </a:t>
            </a:r>
            <a:r>
              <a:rPr lang="de-DE" b="0" dirty="0" err="1"/>
              <a:t>app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D9A7BE-3BA6-430C-B02D-F8BD916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70" y="1862972"/>
            <a:ext cx="1180552" cy="54633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6079198-D122-499B-B5DC-A0746B078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91" y="1940259"/>
            <a:ext cx="384405" cy="452241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7A8D272-AB2F-43FF-B8E4-25647C31D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74" y="2015182"/>
            <a:ext cx="1561983" cy="328555"/>
          </a:xfrm>
          <a:prstGeom prst="rect">
            <a:avLst/>
          </a:prstGeom>
        </p:spPr>
      </p:pic>
      <p:sp>
        <p:nvSpPr>
          <p:cNvPr id="66" name="Foliennummernplatzhalter 65">
            <a:extLst>
              <a:ext uri="{FF2B5EF4-FFF2-40B4-BE49-F238E27FC236}">
                <a16:creationId xmlns:a16="http://schemas.microsoft.com/office/drawing/2014/main" id="{83F14569-88D8-4962-97B5-FE74B1CC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BA506-FB73-44E5-9A39-632D7C5E18A8}" type="slidenum">
              <a:rPr lang="en-US" altLang="en-US" smtClean="0"/>
              <a:pPr>
                <a:defRPr/>
              </a:pPr>
              <a:t>16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F759A34B-C5F5-4C68-91C1-12FE804E254E}"/>
              </a:ext>
            </a:extLst>
          </p:cNvPr>
          <p:cNvSpPr/>
          <p:nvPr/>
        </p:nvSpPr>
        <p:spPr bwMode="auto">
          <a:xfrm>
            <a:off x="2123728" y="6201403"/>
            <a:ext cx="6552728" cy="1799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4FE2E698-FFAE-4DEF-B50E-9AF77CF95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2" y="1268764"/>
            <a:ext cx="2108158" cy="4333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687E422A-147B-4DCF-BD63-40CAE3C351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4" y="2977961"/>
            <a:ext cx="1723078" cy="3541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4FACC95A-F1D7-4B24-9F3E-095942AF09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23" y="2708912"/>
            <a:ext cx="1692761" cy="3479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006B8F75-DE1F-4D5F-9957-49EF8CFAF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10" y="2409306"/>
            <a:ext cx="1732201" cy="3560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321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2514600"/>
            <a:ext cx="529208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How did we get there?</a:t>
            </a:r>
          </a:p>
        </p:txBody>
      </p:sp>
      <p:pic>
        <p:nvPicPr>
          <p:cNvPr id="6553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hteck 2"/>
          <p:cNvSpPr>
            <a:spLocks noChangeArrowheads="1"/>
          </p:cNvSpPr>
          <p:nvPr/>
        </p:nvSpPr>
        <p:spPr bwMode="auto">
          <a:xfrm>
            <a:off x="0" y="4697417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0E139B-E018-43E8-9365-7959E9B4F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3352800"/>
            <a:ext cx="4392488" cy="914400"/>
          </a:xfrm>
        </p:spPr>
        <p:txBody>
          <a:bodyPr/>
          <a:lstStyle/>
          <a:p>
            <a:pPr algn="ctr"/>
            <a:r>
              <a:rPr lang="de-DE" sz="2800" dirty="0"/>
              <a:t>Part 1: Free List Interviews</a:t>
            </a:r>
          </a:p>
        </p:txBody>
      </p:sp>
    </p:spTree>
    <p:extLst>
      <p:ext uri="{BB962C8B-B14F-4D97-AF65-F5344CB8AC3E}">
        <p14:creationId xmlns:p14="http://schemas.microsoft.com/office/powerpoint/2010/main" val="18309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 flipH="1">
            <a:off x="2206276" y="4482986"/>
            <a:ext cx="6937724" cy="11710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hteck 16"/>
          <p:cNvSpPr/>
          <p:nvPr/>
        </p:nvSpPr>
        <p:spPr bwMode="auto">
          <a:xfrm flipH="1">
            <a:off x="2206276" y="2971339"/>
            <a:ext cx="6937724" cy="11710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06" y="2131555"/>
            <a:ext cx="13985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1283"/>
            <a:ext cx="1385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80" y="2102804"/>
            <a:ext cx="1319678" cy="87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" y="2971342"/>
            <a:ext cx="2206275" cy="1171043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>
                <a:solidFill>
                  <a:schemeClr val="bg1"/>
                </a:solidFill>
              </a:rPr>
              <a:t>Commonly</a:t>
            </a:r>
            <a:r>
              <a:rPr lang="de-DE" sz="1800" b="1" dirty="0">
                <a:solidFill>
                  <a:schemeClr val="bg1"/>
                </a:solidFill>
              </a:rPr>
              <a:t> </a:t>
            </a:r>
            <a:r>
              <a:rPr lang="de-DE" sz="1800" b="1" dirty="0" err="1">
                <a:solidFill>
                  <a:schemeClr val="bg1"/>
                </a:solidFill>
              </a:rPr>
              <a:t>used</a:t>
            </a:r>
            <a:endParaRPr lang="de-DE" sz="1800" b="1" dirty="0">
              <a:solidFill>
                <a:schemeClr val="bg1"/>
              </a:solidFill>
            </a:endParaRPr>
          </a:p>
          <a:p>
            <a:pPr algn="ctr"/>
            <a:r>
              <a:rPr lang="de-DE" sz="1800" b="1" dirty="0" err="1">
                <a:solidFill>
                  <a:schemeClr val="bg1"/>
                </a:solidFill>
              </a:rPr>
              <a:t>technologies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" y="4482989"/>
            <a:ext cx="2206275" cy="1171043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</a:rPr>
              <a:t>Common </a:t>
            </a:r>
            <a:r>
              <a:rPr lang="de-DE" sz="1800" b="1" dirty="0" err="1">
                <a:solidFill>
                  <a:schemeClr val="bg1"/>
                </a:solidFill>
              </a:rPr>
              <a:t>problems</a:t>
            </a:r>
            <a:r>
              <a:rPr lang="de-DE" sz="1800" b="1" dirty="0">
                <a:solidFill>
                  <a:schemeClr val="bg1"/>
                </a:solidFill>
              </a:rPr>
              <a:t> </a:t>
            </a:r>
            <a:r>
              <a:rPr lang="de-DE" sz="1800" b="1" dirty="0" err="1">
                <a:solidFill>
                  <a:schemeClr val="bg1"/>
                </a:solidFill>
              </a:rPr>
              <a:t>with</a:t>
            </a:r>
            <a:r>
              <a:rPr lang="de-DE" sz="1800" b="1" dirty="0">
                <a:solidFill>
                  <a:schemeClr val="bg1"/>
                </a:solidFill>
              </a:rPr>
              <a:t> </a:t>
            </a:r>
            <a:r>
              <a:rPr lang="de-DE" sz="1800" b="1" dirty="0" err="1">
                <a:solidFill>
                  <a:schemeClr val="bg1"/>
                </a:solidFill>
              </a:rPr>
              <a:t>technologies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267744" y="3114833"/>
            <a:ext cx="202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Facebook (70%)</a:t>
            </a:r>
          </a:p>
          <a:p>
            <a:r>
              <a:rPr lang="en-US" sz="1600" dirty="0">
                <a:latin typeface="+mn-lt"/>
              </a:rPr>
              <a:t>YouTube (35%)</a:t>
            </a:r>
          </a:p>
          <a:p>
            <a:r>
              <a:rPr lang="en-US" sz="1600" dirty="0">
                <a:latin typeface="+mn-lt"/>
              </a:rPr>
              <a:t>WhatsApp (30%)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99992" y="3114833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Facebook (95%)</a:t>
            </a:r>
          </a:p>
          <a:p>
            <a:r>
              <a:rPr lang="en-US" sz="1600" dirty="0">
                <a:latin typeface="+mn-lt"/>
              </a:rPr>
              <a:t>WhatsApp (65%)</a:t>
            </a:r>
          </a:p>
          <a:p>
            <a:r>
              <a:rPr lang="en-US" sz="1600" dirty="0">
                <a:latin typeface="+mn-lt"/>
              </a:rPr>
              <a:t>Government-Apps (45%)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32240" y="3114833"/>
            <a:ext cx="202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WhatsApp (100%)</a:t>
            </a:r>
          </a:p>
          <a:p>
            <a:r>
              <a:rPr lang="en-US" sz="1600" dirty="0">
                <a:latin typeface="+mn-lt"/>
              </a:rPr>
              <a:t>Facebook (80%)</a:t>
            </a:r>
          </a:p>
          <a:p>
            <a:r>
              <a:rPr lang="en-US" sz="1600" dirty="0">
                <a:latin typeface="+mn-lt"/>
              </a:rPr>
              <a:t>Viber (70%)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67744" y="4627001"/>
            <a:ext cx="271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Language (40%)</a:t>
            </a:r>
          </a:p>
          <a:p>
            <a:r>
              <a:rPr lang="de-DE" sz="1600" dirty="0">
                <a:latin typeface="+mn-lt"/>
              </a:rPr>
              <a:t>Internet </a:t>
            </a:r>
            <a:r>
              <a:rPr lang="de-DE" sz="1600" dirty="0" err="1">
                <a:latin typeface="+mn-lt"/>
              </a:rPr>
              <a:t>access</a:t>
            </a:r>
            <a:r>
              <a:rPr lang="de-DE" sz="1600" dirty="0">
                <a:latin typeface="+mn-lt"/>
              </a:rPr>
              <a:t> (35%)</a:t>
            </a:r>
          </a:p>
          <a:p>
            <a:r>
              <a:rPr lang="de-DE" sz="1600" dirty="0">
                <a:latin typeface="+mn-lt"/>
              </a:rPr>
              <a:t>Technical </a:t>
            </a:r>
            <a:r>
              <a:rPr lang="de-DE" sz="1600" dirty="0" err="1">
                <a:latin typeface="+mn-lt"/>
              </a:rPr>
              <a:t>literacy</a:t>
            </a:r>
            <a:r>
              <a:rPr lang="de-DE" sz="1600" dirty="0">
                <a:latin typeface="+mn-lt"/>
              </a:rPr>
              <a:t> (25%)</a:t>
            </a:r>
          </a:p>
          <a:p>
            <a:endParaRPr lang="de-DE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499992" y="4627005"/>
            <a:ext cx="271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Technical </a:t>
            </a:r>
            <a:r>
              <a:rPr lang="de-DE" sz="1600" dirty="0" err="1">
                <a:latin typeface="+mn-lt"/>
              </a:rPr>
              <a:t>literacy</a:t>
            </a:r>
            <a:r>
              <a:rPr lang="de-DE" sz="1600" dirty="0">
                <a:latin typeface="+mn-lt"/>
              </a:rPr>
              <a:t> (50%)</a:t>
            </a:r>
          </a:p>
          <a:p>
            <a:r>
              <a:rPr lang="de-DE" sz="1600" dirty="0">
                <a:latin typeface="+mn-lt"/>
              </a:rPr>
              <a:t>Language (35%)</a:t>
            </a:r>
          </a:p>
          <a:p>
            <a:endParaRPr lang="de-DE" sz="16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32240" y="4625845"/>
            <a:ext cx="271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+mn-lt"/>
              </a:rPr>
              <a:t>Cost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internet</a:t>
            </a:r>
            <a:r>
              <a:rPr lang="de-DE" sz="1600" dirty="0">
                <a:latin typeface="+mn-lt"/>
              </a:rPr>
              <a:t> (70%)</a:t>
            </a:r>
          </a:p>
          <a:p>
            <a:r>
              <a:rPr lang="de-DE" sz="1600" dirty="0">
                <a:latin typeface="+mn-lt"/>
              </a:rPr>
              <a:t>Internet </a:t>
            </a:r>
            <a:r>
              <a:rPr lang="de-DE" sz="1600" dirty="0" err="1">
                <a:latin typeface="+mn-lt"/>
              </a:rPr>
              <a:t>access</a:t>
            </a:r>
            <a:r>
              <a:rPr lang="de-DE" sz="1600" dirty="0">
                <a:latin typeface="+mn-lt"/>
              </a:rPr>
              <a:t> (50%)</a:t>
            </a:r>
          </a:p>
          <a:p>
            <a:r>
              <a:rPr lang="de-DE" sz="1600" dirty="0">
                <a:latin typeface="+mn-lt"/>
              </a:rPr>
              <a:t>Technical </a:t>
            </a:r>
            <a:r>
              <a:rPr lang="de-DE" sz="1600" dirty="0" err="1">
                <a:latin typeface="+mn-lt"/>
              </a:rPr>
              <a:t>literacy</a:t>
            </a:r>
            <a:r>
              <a:rPr lang="de-DE" sz="1600" dirty="0">
                <a:latin typeface="+mn-lt"/>
              </a:rPr>
              <a:t> (40%)</a:t>
            </a:r>
          </a:p>
          <a:p>
            <a:r>
              <a:rPr lang="de-DE" sz="1600" dirty="0" err="1">
                <a:latin typeface="+mn-lt"/>
              </a:rPr>
              <a:t>Cost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smartphones</a:t>
            </a:r>
            <a:r>
              <a:rPr lang="de-DE" sz="1600" dirty="0">
                <a:latin typeface="+mn-lt"/>
              </a:rPr>
              <a:t> (25%)</a:t>
            </a:r>
          </a:p>
          <a:p>
            <a:endParaRPr lang="de-DE" sz="1600" dirty="0"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Free List Interviews (N = 60 </a:t>
            </a:r>
            <a:r>
              <a:rPr lang="de-DE" sz="2000" b="1" dirty="0" err="1">
                <a:solidFill>
                  <a:schemeClr val="bg1"/>
                </a:solidFill>
              </a:rPr>
              <a:t>Syrians</a:t>
            </a:r>
            <a:r>
              <a:rPr lang="de-DE" sz="2000" b="1" dirty="0">
                <a:solidFill>
                  <a:schemeClr val="bg1"/>
                </a:solidFill>
              </a:rPr>
              <a:t>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D3980D0-FA82-4617-B299-A6226E3CFD1B}"/>
              </a:ext>
            </a:extLst>
          </p:cNvPr>
          <p:cNvSpPr/>
          <p:nvPr/>
        </p:nvSpPr>
        <p:spPr bwMode="auto">
          <a:xfrm>
            <a:off x="1811485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37899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13" name="Rechteck 12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Messaging Apps </a:t>
            </a:r>
            <a:r>
              <a:rPr lang="de-DE" sz="2000" b="1" dirty="0" err="1">
                <a:solidFill>
                  <a:schemeClr val="bg1"/>
                </a:solidFill>
              </a:rPr>
              <a:t>are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omnipresent</a:t>
            </a:r>
            <a:r>
              <a:rPr lang="de-DE" sz="2000" b="1" dirty="0">
                <a:solidFill>
                  <a:schemeClr val="bg1"/>
                </a:solidFill>
              </a:rPr>
              <a:t>: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92080" y="477735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(AAP)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1763688" y="5908682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107504" y="43047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(AAP)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45024" y="618474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(CTV)</a:t>
            </a:r>
          </a:p>
        </p:txBody>
      </p:sp>
      <p:pic>
        <p:nvPicPr>
          <p:cNvPr id="21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92258"/>
            <a:ext cx="2952328" cy="443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4230977" y="4051276"/>
            <a:ext cx="3384376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Create </a:t>
            </a:r>
            <a:r>
              <a:rPr lang="de-DE" sz="2000" b="1" dirty="0" err="1">
                <a:solidFill>
                  <a:schemeClr val="bg1"/>
                </a:solidFill>
              </a:rPr>
              <a:t>familiar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interfaces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A5BF26C-6741-4446-A11C-E290315DB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2420888"/>
            <a:ext cx="1800200" cy="37004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567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1763688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STRENGTHS</a:t>
            </a:r>
            <a:endParaRPr lang="en-US" altLang="en-US" dirty="0"/>
          </a:p>
        </p:txBody>
      </p:sp>
      <p:sp>
        <p:nvSpPr>
          <p:cNvPr id="13" name="Rechteck 12"/>
          <p:cNvSpPr/>
          <p:nvPr/>
        </p:nvSpPr>
        <p:spPr>
          <a:xfrm>
            <a:off x="0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dirty="0">
                <a:solidFill>
                  <a:schemeClr val="bg1"/>
                </a:solidFill>
              </a:rPr>
              <a:t>yrian </a:t>
            </a:r>
            <a:r>
              <a:rPr lang="en-US" sz="2000" b="1" dirty="0" err="1">
                <a:solidFill>
                  <a:schemeClr val="bg1"/>
                </a:solidFill>
              </a:rPr>
              <a:t>RE</a:t>
            </a:r>
            <a:r>
              <a:rPr lang="en-US" sz="2000" dirty="0" err="1">
                <a:solidFill>
                  <a:schemeClr val="bg1"/>
                </a:solidFill>
              </a:rPr>
              <a:t>fu</a:t>
            </a:r>
            <a:r>
              <a:rPr lang="en-US" sz="2000" b="1" dirty="0" err="1">
                <a:solidFill>
                  <a:schemeClr val="bg1"/>
                </a:solidFill>
              </a:rPr>
              <a:t>G</a:t>
            </a:r>
            <a:r>
              <a:rPr lang="en-US" sz="2000" dirty="0" err="1">
                <a:solidFill>
                  <a:schemeClr val="bg1"/>
                </a:solidFill>
              </a:rPr>
              <a:t>ees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</a:t>
            </a:r>
            <a:r>
              <a:rPr lang="en-US" sz="2000" b="1" dirty="0" err="1">
                <a:solidFill>
                  <a:schemeClr val="bg1"/>
                </a:solidFill>
              </a:rPr>
              <a:t>NT</a:t>
            </a:r>
            <a:r>
              <a:rPr lang="en-US" sz="2000" dirty="0" err="1">
                <a:solidFill>
                  <a:schemeClr val="bg1"/>
                </a:solidFill>
              </a:rPr>
              <a:t>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Heal</a:t>
            </a:r>
            <a:r>
              <a:rPr lang="en-US" sz="2000" b="1" dirty="0" err="1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Care </a:t>
            </a: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dirty="0">
                <a:solidFill>
                  <a:schemeClr val="bg1"/>
                </a:solidFill>
              </a:rPr>
              <a:t>ystems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0BE76EC-A86F-42EE-B7A2-41277B2E2038}"/>
              </a:ext>
            </a:extLst>
          </p:cNvPr>
          <p:cNvSpPr/>
          <p:nvPr/>
        </p:nvSpPr>
        <p:spPr>
          <a:xfrm>
            <a:off x="1971942" y="2065184"/>
            <a:ext cx="52001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care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implementation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scale-up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delivery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uptake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effective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mental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interventions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Syrian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refugees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de-DE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4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 bwMode="auto">
          <a:xfrm>
            <a:off x="1763688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uppieren 5"/>
          <p:cNvGrpSpPr>
            <a:grpSpLocks/>
          </p:cNvGrpSpPr>
          <p:nvPr/>
        </p:nvGrpSpPr>
        <p:grpSpPr bwMode="auto">
          <a:xfrm>
            <a:off x="1121837" y="1916832"/>
            <a:ext cx="2923191" cy="4941168"/>
            <a:chOff x="4499992" y="3212976"/>
            <a:chExt cx="2232248" cy="3310269"/>
          </a:xfrm>
        </p:grpSpPr>
        <p:pic>
          <p:nvPicPr>
            <p:cNvPr id="15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212976"/>
              <a:ext cx="2232248" cy="331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728" y="3645024"/>
              <a:ext cx="1376464" cy="244827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/>
              <a:t>Conclusions</a:t>
            </a:r>
            <a:endParaRPr lang="en-US" altLang="en-US" dirty="0"/>
          </a:p>
        </p:txBody>
      </p:sp>
      <p:sp>
        <p:nvSpPr>
          <p:cNvPr id="13" name="Rechteck 12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Stable </a:t>
            </a:r>
            <a:r>
              <a:rPr lang="de-DE" sz="2000" b="1" dirty="0" err="1">
                <a:solidFill>
                  <a:schemeClr val="bg1"/>
                </a:solidFill>
              </a:rPr>
              <a:t>access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to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internet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cannot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be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assumed</a:t>
            </a:r>
            <a:r>
              <a:rPr lang="de-DE" sz="2000" b="1" dirty="0">
                <a:solidFill>
                  <a:schemeClr val="bg1"/>
                </a:solidFill>
              </a:rPr>
              <a:t>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92080" y="503397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(AAP)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7504" y="456138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(AAP)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45024" y="644136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(CTV)</a:t>
            </a:r>
          </a:p>
        </p:txBody>
      </p:sp>
      <p:pic>
        <p:nvPicPr>
          <p:cNvPr id="24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55" y="1988839"/>
            <a:ext cx="3053477" cy="486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E1A8E89-67EB-48D7-81DE-253525DED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05098"/>
            <a:ext cx="1944215" cy="39420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A3EB4C8-37B1-45A1-8442-4CC6997C61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49" y="2505098"/>
            <a:ext cx="1879815" cy="38640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Rechteck 17"/>
          <p:cNvSpPr/>
          <p:nvPr/>
        </p:nvSpPr>
        <p:spPr>
          <a:xfrm>
            <a:off x="2771800" y="4210583"/>
            <a:ext cx="3672408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Focus on offline </a:t>
            </a:r>
            <a:r>
              <a:rPr lang="de-DE" sz="2000" b="1" dirty="0" err="1">
                <a:solidFill>
                  <a:schemeClr val="bg1"/>
                </a:solidFill>
              </a:rPr>
              <a:t>capabilities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2514600"/>
            <a:ext cx="529208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How did we get there?</a:t>
            </a:r>
          </a:p>
        </p:txBody>
      </p:sp>
      <p:pic>
        <p:nvPicPr>
          <p:cNvPr id="6553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hteck 2"/>
          <p:cNvSpPr>
            <a:spLocks noChangeArrowheads="1"/>
          </p:cNvSpPr>
          <p:nvPr/>
        </p:nvSpPr>
        <p:spPr bwMode="auto">
          <a:xfrm>
            <a:off x="0" y="4697417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0E139B-E018-43E8-9365-7959E9B4F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3352800"/>
            <a:ext cx="4392488" cy="914400"/>
          </a:xfrm>
        </p:spPr>
        <p:txBody>
          <a:bodyPr/>
          <a:lstStyle/>
          <a:p>
            <a:pPr algn="ctr"/>
            <a:r>
              <a:rPr lang="de-DE" sz="2800" dirty="0"/>
              <a:t>Part 2: Key Informant Interviews and Focus </a:t>
            </a:r>
            <a:r>
              <a:rPr lang="de-DE" sz="2800" dirty="0" err="1"/>
              <a:t>groups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83817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-108520" y="841028"/>
            <a:ext cx="9143998" cy="4032448"/>
          </a:xfrm>
        </p:spPr>
        <p:txBody>
          <a:bodyPr/>
          <a:lstStyle/>
          <a:p>
            <a:pPr marL="0" indent="0" algn="ctr">
              <a:buNone/>
            </a:pPr>
            <a:endParaRPr lang="de-DE" sz="2400" b="1" dirty="0"/>
          </a:p>
          <a:p>
            <a:endParaRPr lang="de-DE" sz="3200" b="1" dirty="0"/>
          </a:p>
          <a:p>
            <a:pPr lvl="2" indent="0">
              <a:buNone/>
            </a:pPr>
            <a:endParaRPr lang="de-DE" dirty="0"/>
          </a:p>
          <a:p>
            <a:pPr marL="1181100" lvl="2" indent="-457200">
              <a:buFont typeface="+mj-lt"/>
              <a:buAutoNum type="alphaLcParenR"/>
            </a:pPr>
            <a:endParaRPr lang="de-DE" dirty="0"/>
          </a:p>
          <a:p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8C51E9-824A-475F-B186-44E2290D3B03}"/>
              </a:ext>
            </a:extLst>
          </p:cNvPr>
          <p:cNvSpPr/>
          <p:nvPr/>
        </p:nvSpPr>
        <p:spPr bwMode="auto">
          <a:xfrm>
            <a:off x="1757314" y="591408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E6A160A-2E60-406C-91B5-9DA2D1643EB8}"/>
              </a:ext>
            </a:extLst>
          </p:cNvPr>
          <p:cNvSpPr/>
          <p:nvPr/>
        </p:nvSpPr>
        <p:spPr>
          <a:xfrm>
            <a:off x="-5864" y="1268128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Example</a:t>
            </a:r>
            <a:r>
              <a:rPr lang="de-DE" sz="2000" b="1" dirty="0">
                <a:solidFill>
                  <a:schemeClr val="bg1"/>
                </a:solidFill>
              </a:rPr>
              <a:t> 1: Usability </a:t>
            </a:r>
            <a:r>
              <a:rPr lang="de-DE" sz="2000" b="1" dirty="0" err="1">
                <a:solidFill>
                  <a:schemeClr val="bg1"/>
                </a:solidFill>
              </a:rPr>
              <a:t>dimension</a:t>
            </a:r>
            <a:r>
              <a:rPr lang="de-DE" sz="2000" b="1" dirty="0">
                <a:solidFill>
                  <a:schemeClr val="bg1"/>
                </a:solidFill>
              </a:rPr>
              <a:t> „</a:t>
            </a:r>
            <a:r>
              <a:rPr lang="de-DE" sz="2000" b="1" dirty="0" err="1">
                <a:solidFill>
                  <a:schemeClr val="bg1"/>
                </a:solidFill>
              </a:rPr>
              <a:t>Flexibility</a:t>
            </a:r>
            <a:r>
              <a:rPr lang="de-DE" sz="2000" b="1" dirty="0">
                <a:solidFill>
                  <a:schemeClr val="bg1"/>
                </a:solidFill>
              </a:rPr>
              <a:t> and </a:t>
            </a:r>
            <a:r>
              <a:rPr lang="de-DE" sz="2000" b="1" dirty="0" err="1">
                <a:solidFill>
                  <a:schemeClr val="bg1"/>
                </a:solidFill>
              </a:rPr>
              <a:t>customizability</a:t>
            </a:r>
            <a:r>
              <a:rPr lang="de-DE" sz="2000" b="1" dirty="0">
                <a:solidFill>
                  <a:schemeClr val="bg1"/>
                </a:solidFill>
              </a:rPr>
              <a:t>“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2C5342A-271C-490A-A4DC-57ADF7EEF5A0}"/>
              </a:ext>
            </a:extLst>
          </p:cNvPr>
          <p:cNvSpPr txBox="1">
            <a:spLocks/>
          </p:cNvSpPr>
          <p:nvPr/>
        </p:nvSpPr>
        <p:spPr bwMode="auto">
          <a:xfrm>
            <a:off x="436897" y="2561422"/>
            <a:ext cx="8053164" cy="29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440"/>
              </a:buClr>
              <a:buChar char="•"/>
              <a:defRPr sz="20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Font typeface="Times" panose="02020603050405020304" pitchFamily="18" charset="0"/>
              <a:buChar char="•"/>
              <a:defRPr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Char char="•"/>
              <a:defRPr sz="16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4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altLang="en-US" b="1" i="1" dirty="0"/>
              <a:t>„The </a:t>
            </a:r>
            <a:r>
              <a:rPr lang="de-DE" altLang="en-US" b="1" i="1" dirty="0" err="1"/>
              <a:t>pictures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are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very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useful</a:t>
            </a:r>
            <a:r>
              <a:rPr lang="de-DE" altLang="en-US" b="1" i="1" dirty="0"/>
              <a:t> and </a:t>
            </a:r>
            <a:r>
              <a:rPr lang="de-DE" altLang="en-US" b="1" i="1" dirty="0" err="1"/>
              <a:t>the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idea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of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having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many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options</a:t>
            </a:r>
            <a:r>
              <a:rPr lang="de-DE" altLang="en-US" b="1" i="1" dirty="0"/>
              <a:t> and a </a:t>
            </a:r>
            <a:r>
              <a:rPr lang="de-DE" altLang="en-US" b="1" i="1" dirty="0" err="1"/>
              <a:t>girl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with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hijab</a:t>
            </a:r>
            <a:r>
              <a:rPr lang="de-DE" altLang="en-US" b="1" i="1" dirty="0"/>
              <a:t> and </a:t>
            </a:r>
            <a:r>
              <a:rPr lang="de-DE" altLang="en-US" b="1" i="1" dirty="0" err="1"/>
              <a:t>the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other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without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is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very</a:t>
            </a:r>
            <a:r>
              <a:rPr lang="de-DE" altLang="en-US" b="1" i="1" dirty="0"/>
              <a:t> nice.“ </a:t>
            </a:r>
            <a:r>
              <a:rPr lang="de-DE" altLang="en-US" sz="1800" dirty="0"/>
              <a:t>(</a:t>
            </a:r>
            <a:r>
              <a:rPr lang="de-DE" altLang="en-US" sz="1800" dirty="0" err="1"/>
              <a:t>Sweden</a:t>
            </a:r>
            <a:r>
              <a:rPr lang="de-DE" altLang="en-US" sz="1800" dirty="0"/>
              <a:t>)</a:t>
            </a:r>
          </a:p>
          <a:p>
            <a:pPr marL="0" indent="0" algn="ctr">
              <a:buFontTx/>
              <a:buNone/>
            </a:pPr>
            <a:endParaRPr lang="de-DE" altLang="en-US" dirty="0"/>
          </a:p>
          <a:p>
            <a:pPr marL="0" indent="0" algn="ctr">
              <a:buFontTx/>
              <a:buNone/>
            </a:pPr>
            <a:r>
              <a:rPr lang="de-DE" altLang="en-US" b="1" i="1" dirty="0"/>
              <a:t>„The </a:t>
            </a:r>
            <a:r>
              <a:rPr lang="de-DE" altLang="en-US" b="1" i="1" dirty="0" err="1"/>
              <a:t>idea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to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record</a:t>
            </a:r>
            <a:r>
              <a:rPr lang="de-DE" altLang="en-US" b="1" i="1" dirty="0"/>
              <a:t> and listen </a:t>
            </a:r>
            <a:r>
              <a:rPr lang="de-DE" altLang="en-US" b="1" i="1" dirty="0" err="1"/>
              <a:t>to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audio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is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really</a:t>
            </a:r>
            <a:r>
              <a:rPr lang="de-DE" altLang="en-US" b="1" i="1" dirty="0"/>
              <a:t> nice, </a:t>
            </a:r>
            <a:r>
              <a:rPr lang="de-DE" altLang="en-US" b="1" i="1" dirty="0" err="1"/>
              <a:t>especially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for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older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people</a:t>
            </a:r>
            <a:r>
              <a:rPr lang="de-DE" altLang="en-US" b="1" i="1" dirty="0"/>
              <a:t>.“</a:t>
            </a:r>
            <a:r>
              <a:rPr lang="de-DE" altLang="en-US" dirty="0"/>
              <a:t> </a:t>
            </a:r>
            <a:r>
              <a:rPr lang="de-DE" altLang="en-US" sz="1800" dirty="0"/>
              <a:t>(Germany)</a:t>
            </a:r>
          </a:p>
          <a:p>
            <a:pPr marL="0" indent="0" algn="ctr">
              <a:buFontTx/>
              <a:buNone/>
            </a:pPr>
            <a:endParaRPr lang="de-DE" alt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F3759C-EEEB-48A2-95C8-B3AFE82AFF66}"/>
              </a:ext>
            </a:extLst>
          </p:cNvPr>
          <p:cNvSpPr txBox="1"/>
          <p:nvPr/>
        </p:nvSpPr>
        <p:spPr>
          <a:xfrm>
            <a:off x="2699792" y="5125478"/>
            <a:ext cx="3960440" cy="1384995"/>
          </a:xfrm>
          <a:prstGeom prst="rect">
            <a:avLst/>
          </a:prstGeom>
          <a:solidFill>
            <a:srgbClr val="9E1440"/>
          </a:solidFill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chemeClr val="bg1"/>
              </a:solidFill>
              <a:latin typeface="+mn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n-lt"/>
              </a:rPr>
              <a:t>Positive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comments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n = 19 (53%)</a:t>
            </a:r>
          </a:p>
          <a:p>
            <a:endParaRPr lang="de-DE" sz="1800" dirty="0">
              <a:solidFill>
                <a:schemeClr val="bg1"/>
              </a:solidFill>
              <a:latin typeface="+mn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n-lt"/>
              </a:rPr>
              <a:t>Negative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comments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n = 4 (11%) </a:t>
            </a:r>
          </a:p>
          <a:p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40539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8C51E9-824A-475F-B186-44E2290D3B03}"/>
              </a:ext>
            </a:extLst>
          </p:cNvPr>
          <p:cNvSpPr/>
          <p:nvPr/>
        </p:nvSpPr>
        <p:spPr bwMode="auto">
          <a:xfrm>
            <a:off x="1757314" y="591408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2C5342A-271C-490A-A4DC-57ADF7EEF5A0}"/>
              </a:ext>
            </a:extLst>
          </p:cNvPr>
          <p:cNvSpPr txBox="1">
            <a:spLocks/>
          </p:cNvSpPr>
          <p:nvPr/>
        </p:nvSpPr>
        <p:spPr bwMode="auto">
          <a:xfrm>
            <a:off x="577435" y="2596326"/>
            <a:ext cx="8053164" cy="29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440"/>
              </a:buClr>
              <a:buChar char="•"/>
              <a:defRPr sz="20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Font typeface="Times" panose="02020603050405020304" pitchFamily="18" charset="0"/>
              <a:buChar char="•"/>
              <a:defRPr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Char char="•"/>
              <a:defRPr sz="16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4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de-DE" altLang="en-US" b="1" i="1" dirty="0"/>
              <a:t>„</a:t>
            </a:r>
            <a:r>
              <a:rPr lang="de-DE" altLang="en-US" b="1" i="1" dirty="0" err="1"/>
              <a:t>There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is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no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good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orientation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given</a:t>
            </a:r>
            <a:r>
              <a:rPr lang="de-DE" altLang="en-US" b="1" i="1" dirty="0"/>
              <a:t>.“ </a:t>
            </a:r>
            <a:r>
              <a:rPr lang="de-DE" altLang="en-US" sz="1800" dirty="0"/>
              <a:t>(Egypt)</a:t>
            </a:r>
          </a:p>
          <a:p>
            <a:pPr marL="0" indent="0" algn="ctr">
              <a:buFontTx/>
              <a:buNone/>
            </a:pPr>
            <a:endParaRPr lang="de-DE" altLang="en-US" dirty="0"/>
          </a:p>
          <a:p>
            <a:pPr marL="0" indent="0" algn="ctr">
              <a:buFontTx/>
              <a:buNone/>
            </a:pPr>
            <a:r>
              <a:rPr lang="de-DE" altLang="en-US" b="1" i="1" dirty="0"/>
              <a:t>„The </a:t>
            </a:r>
            <a:r>
              <a:rPr lang="de-DE" altLang="en-US" b="1" i="1" dirty="0" err="1"/>
              <a:t>next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step</a:t>
            </a:r>
            <a:r>
              <a:rPr lang="de-DE" altLang="en-US" b="1" i="1" dirty="0"/>
              <a:t> </a:t>
            </a:r>
            <a:r>
              <a:rPr lang="de-DE" altLang="en-US" b="1" i="1" dirty="0" err="1"/>
              <a:t>is</a:t>
            </a:r>
            <a:r>
              <a:rPr lang="de-DE" altLang="en-US" b="1" i="1" dirty="0"/>
              <a:t> not </a:t>
            </a:r>
            <a:r>
              <a:rPr lang="de-DE" altLang="en-US" b="1" i="1" dirty="0" err="1"/>
              <a:t>clear</a:t>
            </a:r>
            <a:r>
              <a:rPr lang="de-DE" altLang="en-US" b="1" i="1" dirty="0"/>
              <a:t>.“</a:t>
            </a:r>
            <a:r>
              <a:rPr lang="de-DE" altLang="en-US" dirty="0"/>
              <a:t> </a:t>
            </a:r>
            <a:r>
              <a:rPr lang="de-DE" altLang="en-US" sz="1800" dirty="0"/>
              <a:t>(</a:t>
            </a:r>
            <a:r>
              <a:rPr lang="de-DE" altLang="en-US" sz="1800" dirty="0" err="1"/>
              <a:t>Sweden</a:t>
            </a:r>
            <a:r>
              <a:rPr lang="de-DE" altLang="en-US" sz="1800" dirty="0"/>
              <a:t>)</a:t>
            </a:r>
          </a:p>
          <a:p>
            <a:pPr marL="0" indent="0" algn="ctr">
              <a:buFontTx/>
              <a:buNone/>
            </a:pPr>
            <a:endParaRPr lang="de-DE" alt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F3759C-EEEB-48A2-95C8-B3AFE82AFF66}"/>
              </a:ext>
            </a:extLst>
          </p:cNvPr>
          <p:cNvSpPr txBox="1"/>
          <p:nvPr/>
        </p:nvSpPr>
        <p:spPr>
          <a:xfrm>
            <a:off x="2699792" y="5125478"/>
            <a:ext cx="3960440" cy="1384995"/>
          </a:xfrm>
          <a:prstGeom prst="rect">
            <a:avLst/>
          </a:prstGeom>
          <a:solidFill>
            <a:srgbClr val="9E1440"/>
          </a:solidFill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chemeClr val="bg1"/>
              </a:solidFill>
              <a:latin typeface="+mn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n-lt"/>
              </a:rPr>
              <a:t>Positive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comments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n = 12 (33%)</a:t>
            </a:r>
          </a:p>
          <a:p>
            <a:endParaRPr lang="de-DE" sz="1800" dirty="0">
              <a:solidFill>
                <a:schemeClr val="bg1"/>
              </a:solidFill>
              <a:latin typeface="+mn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n-lt"/>
              </a:rPr>
              <a:t>Negative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comments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n = 8 (22%) </a:t>
            </a:r>
          </a:p>
          <a:p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36775E-0599-41E7-A390-A63374A5EDB8}"/>
              </a:ext>
            </a:extLst>
          </p:cNvPr>
          <p:cNvSpPr/>
          <p:nvPr/>
        </p:nvSpPr>
        <p:spPr>
          <a:xfrm>
            <a:off x="-5864" y="1268128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Example</a:t>
            </a:r>
            <a:r>
              <a:rPr lang="de-DE" sz="2000" b="1" dirty="0">
                <a:solidFill>
                  <a:schemeClr val="bg1"/>
                </a:solidFill>
              </a:rPr>
              <a:t> 2: Usability </a:t>
            </a:r>
            <a:r>
              <a:rPr lang="de-DE" sz="2000" b="1" dirty="0" err="1">
                <a:solidFill>
                  <a:schemeClr val="bg1"/>
                </a:solidFill>
              </a:rPr>
              <a:t>dimension</a:t>
            </a:r>
            <a:r>
              <a:rPr lang="de-DE" sz="2000" b="1" dirty="0">
                <a:solidFill>
                  <a:schemeClr val="bg1"/>
                </a:solidFill>
              </a:rPr>
              <a:t> „</a:t>
            </a:r>
            <a:r>
              <a:rPr lang="de-DE" sz="2000" b="1" dirty="0" err="1">
                <a:solidFill>
                  <a:schemeClr val="bg1"/>
                </a:solidFill>
              </a:rPr>
              <a:t>Learnability</a:t>
            </a:r>
            <a:r>
              <a:rPr lang="de-DE" sz="2000" b="1" dirty="0">
                <a:solidFill>
                  <a:schemeClr val="bg1"/>
                </a:solidFill>
              </a:rPr>
              <a:t>“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3391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/>
              <a:t>Conclusions</a:t>
            </a:r>
            <a:endParaRPr lang="en-US" altLang="en-US" dirty="0"/>
          </a:p>
        </p:txBody>
      </p:sp>
      <p:sp>
        <p:nvSpPr>
          <p:cNvPr id="13" name="Rechteck 12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learnability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92080" y="524223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(AAP)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1763688" y="6373556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107504" y="476963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(AAP)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45024" y="664961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(CTV)</a:t>
            </a:r>
          </a:p>
        </p:txBody>
      </p:sp>
      <p:pic>
        <p:nvPicPr>
          <p:cNvPr id="14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13" y="2271664"/>
            <a:ext cx="3029372" cy="45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22" y="2908408"/>
            <a:ext cx="1897082" cy="3321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04" y="2271664"/>
            <a:ext cx="3029372" cy="45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885" y="2908408"/>
            <a:ext cx="1850950" cy="332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5" y="2271664"/>
            <a:ext cx="3029372" cy="45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9" y="2908405"/>
            <a:ext cx="1867205" cy="3321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hteck 18"/>
          <p:cNvSpPr/>
          <p:nvPr/>
        </p:nvSpPr>
        <p:spPr>
          <a:xfrm>
            <a:off x="5" y="1773448"/>
            <a:ext cx="9143999" cy="504688"/>
          </a:xfrm>
          <a:prstGeom prst="rect">
            <a:avLst/>
          </a:prstGeom>
          <a:solidFill>
            <a:srgbClr val="9E144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                   Version 1                                  Version 2                                  Version 3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9360936-84ED-4568-B914-F32BE8DABAA0}"/>
              </a:ext>
            </a:extLst>
          </p:cNvPr>
          <p:cNvSpPr/>
          <p:nvPr/>
        </p:nvSpPr>
        <p:spPr>
          <a:xfrm>
            <a:off x="2771800" y="4210583"/>
            <a:ext cx="3672408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Revise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User Interface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8C51E9-824A-475F-B186-44E2290D3B03}"/>
              </a:ext>
            </a:extLst>
          </p:cNvPr>
          <p:cNvSpPr/>
          <p:nvPr/>
        </p:nvSpPr>
        <p:spPr bwMode="auto">
          <a:xfrm>
            <a:off x="1757314" y="591408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2C5342A-271C-490A-A4DC-57ADF7EEF5A0}"/>
              </a:ext>
            </a:extLst>
          </p:cNvPr>
          <p:cNvSpPr txBox="1">
            <a:spLocks/>
          </p:cNvSpPr>
          <p:nvPr/>
        </p:nvSpPr>
        <p:spPr bwMode="auto">
          <a:xfrm>
            <a:off x="577435" y="2596326"/>
            <a:ext cx="8053164" cy="29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440"/>
              </a:buClr>
              <a:buChar char="•"/>
              <a:defRPr sz="20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Font typeface="Times" panose="02020603050405020304" pitchFamily="18" charset="0"/>
              <a:buChar char="•"/>
              <a:defRPr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Char char="•"/>
              <a:defRPr sz="16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4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altLang="en-US" b="1" i="1" dirty="0"/>
              <a:t>„</a:t>
            </a:r>
            <a:r>
              <a:rPr lang="en-US" b="1" i="1" dirty="0"/>
              <a:t>The program must be faster. I mean there should be more sessions</a:t>
            </a:r>
          </a:p>
          <a:p>
            <a:pPr marL="0" indent="0" algn="ctr">
              <a:buNone/>
            </a:pPr>
            <a:r>
              <a:rPr lang="en-US" b="1" i="1" dirty="0"/>
              <a:t>every week, for example, a session every 3 days. </a:t>
            </a:r>
            <a:r>
              <a:rPr lang="de-DE" altLang="en-US" b="1" i="1" dirty="0"/>
              <a:t>“ </a:t>
            </a:r>
            <a:r>
              <a:rPr lang="de-DE" altLang="en-US" sz="1800" dirty="0"/>
              <a:t>(Germany)</a:t>
            </a:r>
          </a:p>
          <a:p>
            <a:pPr marL="0" indent="0" algn="ctr">
              <a:buFontTx/>
              <a:buNone/>
            </a:pPr>
            <a:endParaRPr lang="de-DE" altLang="en-US" dirty="0"/>
          </a:p>
          <a:p>
            <a:pPr marL="0" indent="0" algn="ctr">
              <a:buFontTx/>
              <a:buNone/>
            </a:pPr>
            <a:endParaRPr lang="de-DE" alt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F3759C-EEEB-48A2-95C8-B3AFE82AFF66}"/>
              </a:ext>
            </a:extLst>
          </p:cNvPr>
          <p:cNvSpPr txBox="1"/>
          <p:nvPr/>
        </p:nvSpPr>
        <p:spPr>
          <a:xfrm>
            <a:off x="2699792" y="5140349"/>
            <a:ext cx="3960440" cy="1384995"/>
          </a:xfrm>
          <a:prstGeom prst="rect">
            <a:avLst/>
          </a:prstGeom>
          <a:solidFill>
            <a:srgbClr val="9E1440"/>
          </a:solidFill>
        </p:spPr>
        <p:txBody>
          <a:bodyPr wrap="square" rtlCol="0">
            <a:spAutoFit/>
          </a:bodyPr>
          <a:lstStyle/>
          <a:p>
            <a:endParaRPr lang="de-DE" sz="1600" dirty="0">
              <a:solidFill>
                <a:schemeClr val="bg1"/>
              </a:solidFill>
              <a:latin typeface="+mn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n-lt"/>
              </a:rPr>
              <a:t>Positive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comments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n = 0 (0%)</a:t>
            </a:r>
          </a:p>
          <a:p>
            <a:endParaRPr lang="de-DE" sz="1800" dirty="0">
              <a:solidFill>
                <a:schemeClr val="bg1"/>
              </a:solidFill>
              <a:latin typeface="+mn-lt"/>
            </a:endParaRPr>
          </a:p>
          <a:p>
            <a:r>
              <a:rPr lang="de-DE" sz="1800" dirty="0">
                <a:solidFill>
                  <a:schemeClr val="bg1"/>
                </a:solidFill>
                <a:latin typeface="+mn-lt"/>
              </a:rPr>
              <a:t>Negative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comments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: n = 9 (25%) </a:t>
            </a:r>
          </a:p>
          <a:p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36775E-0599-41E7-A390-A63374A5EDB8}"/>
              </a:ext>
            </a:extLst>
          </p:cNvPr>
          <p:cNvSpPr/>
          <p:nvPr/>
        </p:nvSpPr>
        <p:spPr>
          <a:xfrm>
            <a:off x="-5864" y="1268128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Example</a:t>
            </a:r>
            <a:r>
              <a:rPr lang="de-DE" sz="2000" b="1" dirty="0">
                <a:solidFill>
                  <a:schemeClr val="bg1"/>
                </a:solidFill>
              </a:rPr>
              <a:t> 3: Usability </a:t>
            </a:r>
            <a:r>
              <a:rPr lang="de-DE" sz="2000" b="1" dirty="0" err="1">
                <a:solidFill>
                  <a:schemeClr val="bg1"/>
                </a:solidFill>
              </a:rPr>
              <a:t>dimensions</a:t>
            </a:r>
            <a:r>
              <a:rPr lang="de-DE" sz="2000" b="1" dirty="0">
                <a:solidFill>
                  <a:schemeClr val="bg1"/>
                </a:solidFill>
              </a:rPr>
              <a:t> „</a:t>
            </a:r>
            <a:r>
              <a:rPr lang="de-DE" sz="2000" b="1" dirty="0" err="1">
                <a:solidFill>
                  <a:schemeClr val="bg1"/>
                </a:solidFill>
              </a:rPr>
              <a:t>performance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speed</a:t>
            </a:r>
            <a:r>
              <a:rPr lang="de-DE" sz="2000" b="1" dirty="0">
                <a:solidFill>
                  <a:schemeClr val="bg1"/>
                </a:solidFill>
              </a:rPr>
              <a:t>“ 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0500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3">
            <a:extLst>
              <a:ext uri="{FF2B5EF4-FFF2-40B4-BE49-F238E27FC236}">
                <a16:creationId xmlns:a16="http://schemas.microsoft.com/office/drawing/2014/main" id="{BDCAD0E4-C6D2-4B57-BB29-67E4A4C4F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948" y="2004927"/>
            <a:ext cx="7128792" cy="3260455"/>
          </a:xfrm>
          <a:prstGeom prst="rect">
            <a:avLst/>
          </a:prstGeom>
        </p:spPr>
      </p:pic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/>
              <a:t>Conclusions</a:t>
            </a:r>
            <a:endParaRPr lang="en-US" altLang="en-US" dirty="0"/>
          </a:p>
        </p:txBody>
      </p:sp>
      <p:sp>
        <p:nvSpPr>
          <p:cNvPr id="13" name="Rechteck 12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performance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speed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92080" y="524223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(AAP)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1763688" y="6373556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107504" y="476963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(AAP)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45024" y="664961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(CTV)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9360936-84ED-4568-B914-F32BE8DABAA0}"/>
              </a:ext>
            </a:extLst>
          </p:cNvPr>
          <p:cNvSpPr/>
          <p:nvPr/>
        </p:nvSpPr>
        <p:spPr>
          <a:xfrm>
            <a:off x="2771800" y="4210583"/>
            <a:ext cx="3672408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Break </a:t>
            </a:r>
            <a:r>
              <a:rPr lang="de-DE" sz="2000" b="1" dirty="0" err="1">
                <a:solidFill>
                  <a:schemeClr val="bg1"/>
                </a:solidFill>
              </a:rPr>
              <a:t>sessions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into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shorter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parts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5F4B3F0-8D23-496A-8695-99F19519A6CB}"/>
              </a:ext>
            </a:extLst>
          </p:cNvPr>
          <p:cNvSpPr/>
          <p:nvPr/>
        </p:nvSpPr>
        <p:spPr bwMode="auto">
          <a:xfrm>
            <a:off x="1757314" y="591408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744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2514600"/>
            <a:ext cx="4034408" cy="838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Next steps …</a:t>
            </a:r>
          </a:p>
        </p:txBody>
      </p:sp>
      <p:pic>
        <p:nvPicPr>
          <p:cNvPr id="6553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hteck 2"/>
          <p:cNvSpPr>
            <a:spLocks noChangeArrowheads="1"/>
          </p:cNvSpPr>
          <p:nvPr/>
        </p:nvSpPr>
        <p:spPr bwMode="auto">
          <a:xfrm>
            <a:off x="0" y="4697417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214328" y="6140787"/>
            <a:ext cx="6624686" cy="337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Next </a:t>
            </a:r>
            <a:r>
              <a:rPr lang="de-DE" altLang="en-US" dirty="0" err="1"/>
              <a:t>steps</a:t>
            </a:r>
            <a:r>
              <a:rPr lang="de-DE" altLang="en-US" dirty="0"/>
              <a:t> …</a:t>
            </a:r>
            <a:endParaRPr lang="en-US" altLang="en-US" dirty="0"/>
          </a:p>
        </p:txBody>
      </p:sp>
      <p:sp>
        <p:nvSpPr>
          <p:cNvPr id="6" name="Rechteck 5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IDEAS </a:t>
            </a:r>
            <a:r>
              <a:rPr lang="de-DE" sz="2000" b="1" dirty="0" err="1">
                <a:solidFill>
                  <a:schemeClr val="bg1"/>
                </a:solidFill>
              </a:rPr>
              <a:t>framework</a:t>
            </a:r>
            <a:r>
              <a:rPr lang="de-DE" sz="2000" b="1" dirty="0">
                <a:solidFill>
                  <a:schemeClr val="bg1"/>
                </a:solidFill>
              </a:rPr>
              <a:t> (</a:t>
            </a:r>
            <a:r>
              <a:rPr lang="de-DE" sz="2000" b="1" dirty="0" err="1">
                <a:solidFill>
                  <a:schemeClr val="bg1"/>
                </a:solidFill>
              </a:rPr>
              <a:t>Mummah</a:t>
            </a:r>
            <a:r>
              <a:rPr lang="de-DE" sz="2000" b="1" dirty="0">
                <a:solidFill>
                  <a:schemeClr val="bg1"/>
                </a:solidFill>
              </a:rPr>
              <a:t> et al., 2016)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BD5143-F06F-48B3-8FE4-9404ADB2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4806"/>
            <a:ext cx="9144000" cy="132515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C1BA308-1938-4356-8E02-3D8957451B77}"/>
              </a:ext>
            </a:extLst>
          </p:cNvPr>
          <p:cNvSpPr/>
          <p:nvPr/>
        </p:nvSpPr>
        <p:spPr bwMode="auto">
          <a:xfrm>
            <a:off x="6228184" y="2104806"/>
            <a:ext cx="2915816" cy="4636562"/>
          </a:xfrm>
          <a:prstGeom prst="rect">
            <a:avLst/>
          </a:prstGeom>
          <a:solidFill>
            <a:srgbClr val="9E1440">
              <a:alpha val="3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C0AE8AE-CFF6-412D-8C0C-251B5D5EDF13}"/>
              </a:ext>
            </a:extLst>
          </p:cNvPr>
          <p:cNvSpPr/>
          <p:nvPr/>
        </p:nvSpPr>
        <p:spPr>
          <a:xfrm>
            <a:off x="6372200" y="3356992"/>
            <a:ext cx="2592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Next:</a:t>
            </a:r>
          </a:p>
          <a:p>
            <a:pPr marL="514350" indent="-514350">
              <a:buFont typeface="+mj-lt"/>
              <a:buAutoNum type="arabicParenBoth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/>
            </a:pP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Pilot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 startAt="2"/>
            </a:pP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RCT</a:t>
            </a:r>
          </a:p>
          <a:p>
            <a:pPr marL="514350" indent="-514350">
              <a:buFont typeface="+mj-lt"/>
              <a:buAutoNum type="arabicParenBoth" startAt="2"/>
            </a:pPr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Both" startAt="2"/>
            </a:pP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41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214328" y="6140787"/>
            <a:ext cx="6624686" cy="337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Software </a:t>
            </a:r>
            <a:r>
              <a:rPr lang="de-DE" altLang="en-US" dirty="0" err="1"/>
              <a:t>development</a:t>
            </a:r>
            <a:endParaRPr lang="en-US" altLang="en-US" dirty="0"/>
          </a:p>
        </p:txBody>
      </p:sp>
      <p:sp>
        <p:nvSpPr>
          <p:cNvPr id="6" name="Rechteck 5"/>
          <p:cNvSpPr/>
          <p:nvPr/>
        </p:nvSpPr>
        <p:spPr>
          <a:xfrm>
            <a:off x="4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</a:rPr>
              <a:t>We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build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our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software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to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be</a:t>
            </a:r>
            <a:r>
              <a:rPr lang="de-DE" sz="2000" b="1" dirty="0">
                <a:solidFill>
                  <a:schemeClr val="bg1"/>
                </a:solidFill>
              </a:rPr>
              <a:t>: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B2C98E-266B-48D4-95C4-D9598A0D995F}"/>
              </a:ext>
            </a:extLst>
          </p:cNvPr>
          <p:cNvSpPr/>
          <p:nvPr/>
        </p:nvSpPr>
        <p:spPr>
          <a:xfrm>
            <a:off x="395536" y="184482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Accessible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iOS, Android and Web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Adaptable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Easy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change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content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adjust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sessions</a:t>
            </a:r>
            <a:endParaRPr lang="de-DE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Reusable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Easy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versions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(e.g. in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exercises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Open source: 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Will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available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Secure: 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Strong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focus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de-DE" sz="2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protection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Flight </a:t>
            </a:r>
            <a:r>
              <a:rPr lang="de-DE" altLang="en-US" dirty="0" err="1"/>
              <a:t>from</a:t>
            </a:r>
            <a:r>
              <a:rPr lang="de-DE" altLang="en-US" dirty="0"/>
              <a:t> </a:t>
            </a:r>
            <a:r>
              <a:rPr lang="de-DE" altLang="en-US" dirty="0" err="1"/>
              <a:t>Syria</a:t>
            </a:r>
            <a:endParaRPr lang="en-US" alt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6" y="1392742"/>
            <a:ext cx="4032448" cy="226825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292080" y="503397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(AAP)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1763688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52" y="4205490"/>
            <a:ext cx="4248472" cy="2389765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107504" y="456138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(AAP)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45024" y="644136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(CTV)</a:t>
            </a:r>
          </a:p>
        </p:txBody>
      </p:sp>
      <p:sp>
        <p:nvSpPr>
          <p:cNvPr id="2" name="Rechteck 1"/>
          <p:cNvSpPr/>
          <p:nvPr/>
        </p:nvSpPr>
        <p:spPr>
          <a:xfrm>
            <a:off x="5100600" y="1772815"/>
            <a:ext cx="33843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most tech-savvy population of migrants in history.</a:t>
            </a:r>
          </a:p>
          <a:p>
            <a:pPr algn="ctr"/>
            <a:r>
              <a:rPr lang="en-US" sz="2000" dirty="0" err="1">
                <a:latin typeface="+mn-lt"/>
                <a:cs typeface="Arial" panose="020B0604020202020204" pitchFamily="34" charset="0"/>
              </a:rPr>
              <a:t>Rutkin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(2016)</a:t>
            </a:r>
            <a:endParaRPr lang="en-US" sz="2000" dirty="0"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1040" y="4561387"/>
            <a:ext cx="39375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Smartphones are among the most important possessions during the flight.</a:t>
            </a:r>
          </a:p>
          <a:p>
            <a:pPr algn="ctr"/>
            <a:r>
              <a:rPr lang="en-US" sz="2000" dirty="0" err="1">
                <a:latin typeface="+mn-lt"/>
                <a:cs typeface="Arial" panose="020B0604020202020204" pitchFamily="34" charset="0"/>
              </a:rPr>
              <a:t>Zijlstra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(2017)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147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5EFD254-E977-43B6-B7B4-DECF2920CA69}"/>
              </a:ext>
            </a:extLst>
          </p:cNvPr>
          <p:cNvSpPr txBox="1">
            <a:spLocks/>
          </p:cNvSpPr>
          <p:nvPr/>
        </p:nvSpPr>
        <p:spPr bwMode="auto">
          <a:xfrm>
            <a:off x="3203848" y="404664"/>
            <a:ext cx="560982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440"/>
              </a:buClr>
              <a:buFontTx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Font typeface="Times" panose="02020603050405020304" pitchFamily="18" charset="0"/>
              <a:buChar char="•"/>
              <a:defRPr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B000"/>
              </a:buClr>
              <a:buChar char="•"/>
              <a:defRPr sz="16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4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 kern="1200">
                <a:solidFill>
                  <a:srgbClr val="3C241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latin typeface="+mj-lt"/>
                <a:ea typeface="+mj-ea"/>
                <a:cs typeface="+mj-cs"/>
              </a:rPr>
              <a:t>„Building an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enjoyable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app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with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good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graphic</a:t>
            </a:r>
            <a:r>
              <a:rPr lang="de-DE" sz="2400" b="1" dirty="0">
                <a:latin typeface="+mj-lt"/>
                <a:ea typeface="+mj-ea"/>
                <a:cs typeface="+mj-cs"/>
              </a:rPr>
              <a:t> design and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satisfying</a:t>
            </a:r>
            <a:r>
              <a:rPr lang="de-DE" sz="2400" b="1" dirty="0">
                <a:latin typeface="+mj-lt"/>
                <a:ea typeface="+mj-ea"/>
                <a:cs typeface="+mj-cs"/>
              </a:rPr>
              <a:t> interface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is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necessary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for</a:t>
            </a:r>
            <a:r>
              <a:rPr lang="de-DE" sz="2400" b="1" dirty="0">
                <a:latin typeface="+mj-lt"/>
                <a:ea typeface="+mj-ea"/>
                <a:cs typeface="+mj-cs"/>
              </a:rPr>
              <a:t> an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effective</a:t>
            </a:r>
            <a:r>
              <a:rPr lang="de-DE" sz="2400" b="1" dirty="0"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latin typeface="+mj-lt"/>
                <a:ea typeface="+mj-ea"/>
                <a:cs typeface="+mj-cs"/>
              </a:rPr>
              <a:t>intervention</a:t>
            </a:r>
            <a:r>
              <a:rPr lang="de-DE" sz="2400" b="1" dirty="0">
                <a:latin typeface="+mj-lt"/>
                <a:ea typeface="+mj-ea"/>
                <a:cs typeface="+mj-cs"/>
              </a:rPr>
              <a:t>.“</a:t>
            </a:r>
            <a:endParaRPr lang="en-US" sz="2400" b="1" dirty="0">
              <a:latin typeface="+mj-lt"/>
              <a:ea typeface="+mj-ea"/>
              <a:cs typeface="+mj-cs"/>
            </a:endParaRPr>
          </a:p>
          <a:p>
            <a:pPr algn="ctr"/>
            <a:endParaRPr lang="en-US" sz="2400" b="1" dirty="0">
              <a:latin typeface="+mj-lt"/>
              <a:ea typeface="+mj-ea"/>
              <a:cs typeface="+mj-cs"/>
            </a:endParaRPr>
          </a:p>
          <a:p>
            <a:r>
              <a:rPr lang="en-US" b="1" dirty="0"/>
              <a:t>Bakker et al. (2016)</a:t>
            </a:r>
          </a:p>
          <a:p>
            <a:r>
              <a:rPr lang="en-US" i="1" dirty="0"/>
              <a:t>“Mental Health Smartphone Apps: Review and Evidence-Based Recommendations for Future Developments”</a:t>
            </a:r>
          </a:p>
          <a:p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20272" y="3717032"/>
            <a:ext cx="3276600" cy="838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Thank you!</a:t>
            </a:r>
          </a:p>
        </p:txBody>
      </p:sp>
      <p:pic>
        <p:nvPicPr>
          <p:cNvPr id="7577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9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1811485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STRENGTHS</a:t>
            </a:r>
            <a:endParaRPr lang="en-US" altLang="en-US" dirty="0"/>
          </a:p>
        </p:txBody>
      </p:sp>
      <p:sp>
        <p:nvSpPr>
          <p:cNvPr id="13" name="Rechteck 12"/>
          <p:cNvSpPr/>
          <p:nvPr/>
        </p:nvSpPr>
        <p:spPr>
          <a:xfrm>
            <a:off x="0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Work Package 6 “Online Implementation”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0BE76EC-A86F-42EE-B7A2-41277B2E2038}"/>
              </a:ext>
            </a:extLst>
          </p:cNvPr>
          <p:cNvSpPr/>
          <p:nvPr/>
        </p:nvSpPr>
        <p:spPr>
          <a:xfrm>
            <a:off x="1971942" y="1790713"/>
            <a:ext cx="52001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 e-mental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intervention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Syrian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refugees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scaling-up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 Germany,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Sweden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Egypt.</a:t>
            </a:r>
          </a:p>
          <a:p>
            <a:pPr algn="ctr"/>
            <a:endParaRPr lang="de-DE" sz="2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 descr="Knaevelsrud_neu">
            <a:extLst>
              <a:ext uri="{FF2B5EF4-FFF2-40B4-BE49-F238E27FC236}">
                <a16:creationId xmlns:a16="http://schemas.microsoft.com/office/drawing/2014/main" id="{9923B62B-CDAE-49E0-BD5B-28A4155E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20" y="4525027"/>
            <a:ext cx="1535756" cy="16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Person, Schlips, Mann, Wand enthält.&#10;&#10;Automatisch generierte Beschreibung">
            <a:extLst>
              <a:ext uri="{FF2B5EF4-FFF2-40B4-BE49-F238E27FC236}">
                <a16:creationId xmlns:a16="http://schemas.microsoft.com/office/drawing/2014/main" id="{06E2FD07-4258-490D-B68C-1FD60AE9C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29" y="4505347"/>
            <a:ext cx="1285025" cy="16542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019513A-A177-4B5B-A18C-B2F7357207B4}"/>
              </a:ext>
            </a:extLst>
          </p:cNvPr>
          <p:cNvSpPr txBox="1"/>
          <p:nvPr/>
        </p:nvSpPr>
        <p:spPr>
          <a:xfrm>
            <a:off x="683285" y="633080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Sebastian Burchert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5ACCC3-D93B-4A64-933E-BA76C146AE7B}"/>
              </a:ext>
            </a:extLst>
          </p:cNvPr>
          <p:cNvSpPr txBox="1"/>
          <p:nvPr/>
        </p:nvSpPr>
        <p:spPr>
          <a:xfrm>
            <a:off x="3311860" y="633080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Christine </a:t>
            </a:r>
            <a:r>
              <a:rPr lang="de-DE" sz="1600" dirty="0" err="1">
                <a:latin typeface="+mn-lt"/>
              </a:rPr>
              <a:t>Knaevelsrud</a:t>
            </a:r>
            <a:endParaRPr lang="de-DE" sz="1600" dirty="0">
              <a:latin typeface="+mn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35F914-4F42-4ECF-8467-7229BA612EBE}"/>
              </a:ext>
            </a:extLst>
          </p:cNvPr>
          <p:cNvSpPr txBox="1"/>
          <p:nvPr/>
        </p:nvSpPr>
        <p:spPr>
          <a:xfrm>
            <a:off x="5940431" y="633080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Mohammed Salem </a:t>
            </a:r>
            <a:r>
              <a:rPr lang="de-DE" sz="1600" dirty="0" err="1">
                <a:latin typeface="+mn-lt"/>
              </a:rPr>
              <a:t>Alkneme</a:t>
            </a:r>
            <a:endParaRPr lang="de-DE" sz="1600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0EAFD0-558C-455D-AC32-EC0FDFC03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20" y="4544308"/>
            <a:ext cx="1561469" cy="16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2514600"/>
            <a:ext cx="529208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Step-by-Step</a:t>
            </a:r>
          </a:p>
        </p:txBody>
      </p:sp>
      <p:pic>
        <p:nvPicPr>
          <p:cNvPr id="6553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2" y="5445129"/>
            <a:ext cx="3000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hteck 2"/>
          <p:cNvSpPr>
            <a:spLocks noChangeArrowheads="1"/>
          </p:cNvSpPr>
          <p:nvPr/>
        </p:nvSpPr>
        <p:spPr bwMode="auto">
          <a:xfrm>
            <a:off x="0" y="4697417"/>
            <a:ext cx="91440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9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2000" b="1" dirty="0">
                <a:solidFill>
                  <a:schemeClr val="bg1"/>
                </a:solidFill>
              </a:rPr>
              <a:t>Original </a:t>
            </a:r>
            <a:r>
              <a:rPr lang="de-DE" sz="2000" b="1" dirty="0" err="1">
                <a:solidFill>
                  <a:schemeClr val="bg1"/>
                </a:solidFill>
              </a:rPr>
              <a:t>intervention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concept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by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World Health </a:t>
            </a:r>
            <a:r>
              <a:rPr lang="de-DE" sz="2000" b="1" dirty="0" err="1">
                <a:solidFill>
                  <a:schemeClr val="bg1"/>
                </a:solidFill>
              </a:rPr>
              <a:t>Organization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The </a:t>
            </a:r>
            <a:r>
              <a:rPr lang="de-DE" altLang="en-US" dirty="0" err="1"/>
              <a:t>basis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our</a:t>
            </a:r>
            <a:r>
              <a:rPr lang="de-DE" altLang="en-US" dirty="0"/>
              <a:t> </a:t>
            </a:r>
            <a:r>
              <a:rPr lang="de-DE" altLang="en-US" dirty="0" err="1"/>
              <a:t>work</a:t>
            </a:r>
            <a:r>
              <a:rPr lang="de-DE" altLang="en-US" dirty="0"/>
              <a:t> in STRENGTHS</a:t>
            </a:r>
            <a:endParaRPr lang="en-US" alt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" y="1995970"/>
            <a:ext cx="1810150" cy="5606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" y="2779115"/>
            <a:ext cx="1728192" cy="589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CB6B51E-69D8-4833-9109-E780DF3933A5}"/>
              </a:ext>
            </a:extLst>
          </p:cNvPr>
          <p:cNvSpPr/>
          <p:nvPr/>
        </p:nvSpPr>
        <p:spPr bwMode="auto">
          <a:xfrm>
            <a:off x="1288976" y="6139843"/>
            <a:ext cx="7747520" cy="3446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5544616" cy="289455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5A32582-3608-4A56-A9CF-A4BD96539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2086492"/>
            <a:ext cx="5637371" cy="157867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57ECEEE-A508-44E1-8012-A1D8855BE04A}"/>
              </a:ext>
            </a:extLst>
          </p:cNvPr>
          <p:cNvSpPr txBox="1"/>
          <p:nvPr/>
        </p:nvSpPr>
        <p:spPr>
          <a:xfrm>
            <a:off x="103281" y="423838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Eva Heim</a:t>
            </a:r>
          </a:p>
          <a:p>
            <a:pPr algn="ctr"/>
            <a:r>
              <a:rPr lang="de-DE" sz="1600" dirty="0">
                <a:latin typeface="+mn-lt"/>
              </a:rPr>
              <a:t>Philip Noun</a:t>
            </a:r>
          </a:p>
          <a:p>
            <a:pPr algn="ctr"/>
            <a:r>
              <a:rPr lang="de-DE" sz="1600" dirty="0">
                <a:latin typeface="+mn-lt"/>
              </a:rPr>
              <a:t>Jinane Abi Ramia</a:t>
            </a:r>
          </a:p>
          <a:p>
            <a:pPr algn="ctr"/>
            <a:r>
              <a:rPr lang="de-DE" sz="1600" dirty="0">
                <a:latin typeface="+mn-lt"/>
              </a:rPr>
              <a:t>Edith </a:t>
            </a:r>
            <a:r>
              <a:rPr lang="de-DE" sz="1600" dirty="0" err="1">
                <a:latin typeface="+mn-lt"/>
              </a:rPr>
              <a:t>van‘t</a:t>
            </a:r>
            <a:r>
              <a:rPr lang="de-DE" sz="1600" dirty="0">
                <a:latin typeface="+mn-lt"/>
              </a:rPr>
              <a:t> Hof</a:t>
            </a:r>
          </a:p>
          <a:p>
            <a:pPr algn="ctr"/>
            <a:r>
              <a:rPr lang="de-DE" sz="1600" dirty="0">
                <a:latin typeface="+mn-lt"/>
              </a:rPr>
              <a:t>Ken </a:t>
            </a:r>
            <a:r>
              <a:rPr lang="de-DE" sz="1600" dirty="0" err="1">
                <a:latin typeface="+mn-lt"/>
              </a:rPr>
              <a:t>Carswell</a:t>
            </a:r>
            <a:endParaRPr lang="de-DE" sz="1600" dirty="0">
              <a:latin typeface="+mn-lt"/>
            </a:endParaRPr>
          </a:p>
          <a:p>
            <a:pPr algn="ctr"/>
            <a:r>
              <a:rPr lang="de-DE" sz="1600" dirty="0">
                <a:latin typeface="+mn-lt"/>
              </a:rPr>
              <a:t>Rasha Abi Hana</a:t>
            </a:r>
          </a:p>
          <a:p>
            <a:pPr algn="ctr"/>
            <a:r>
              <a:rPr lang="de-DE" sz="1600" dirty="0">
                <a:latin typeface="+mn-lt"/>
              </a:rPr>
              <a:t>Pim </a:t>
            </a:r>
            <a:r>
              <a:rPr lang="de-DE" sz="1600" dirty="0" err="1">
                <a:latin typeface="+mn-lt"/>
              </a:rPr>
              <a:t>Cuijpers</a:t>
            </a:r>
            <a:endParaRPr lang="de-DE" sz="1600" dirty="0">
              <a:latin typeface="+mn-lt"/>
            </a:endParaRPr>
          </a:p>
          <a:p>
            <a:pPr algn="ctr"/>
            <a:r>
              <a:rPr lang="de-DE" sz="1600" dirty="0">
                <a:latin typeface="+mn-lt"/>
              </a:rPr>
              <a:t>Rabih El Chammay</a:t>
            </a:r>
          </a:p>
          <a:p>
            <a:pPr algn="ctr"/>
            <a:r>
              <a:rPr lang="de-DE" sz="1600" dirty="0">
                <a:latin typeface="+mn-lt"/>
              </a:rPr>
              <a:t>Mark van </a:t>
            </a:r>
            <a:r>
              <a:rPr lang="de-DE" sz="1600" dirty="0" err="1">
                <a:latin typeface="+mn-lt"/>
              </a:rPr>
              <a:t>Ommeren</a:t>
            </a:r>
            <a:endParaRPr lang="de-DE" sz="1600" dirty="0">
              <a:latin typeface="+mn-lt"/>
            </a:endParaRPr>
          </a:p>
        </p:txBody>
      </p:sp>
      <p:pic>
        <p:nvPicPr>
          <p:cNvPr id="2050" name="Picture 2" descr="https://www.moph.gov.lb/img/en/logo.png">
            <a:extLst>
              <a:ext uri="{FF2B5EF4-FFF2-40B4-BE49-F238E27FC236}">
                <a16:creationId xmlns:a16="http://schemas.microsoft.com/office/drawing/2014/main" id="{DB79329B-A9F6-4CCB-A5BC-B94B8D71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4" y="3591074"/>
            <a:ext cx="1817860" cy="4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1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Step-</a:t>
            </a:r>
            <a:r>
              <a:rPr lang="de-DE" altLang="en-US" dirty="0" err="1"/>
              <a:t>by</a:t>
            </a:r>
            <a:r>
              <a:rPr lang="de-DE" altLang="en-US" dirty="0"/>
              <a:t>-Step</a:t>
            </a:r>
            <a:endParaRPr lang="en-US" altLang="en-US" dirty="0"/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224682" y="1371600"/>
            <a:ext cx="2152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763688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07951"/>
            <a:ext cx="3240359" cy="23574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907951"/>
            <a:ext cx="3240360" cy="23574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5" y="4397399"/>
            <a:ext cx="3221776" cy="234396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397400"/>
            <a:ext cx="3240360" cy="234396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0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2000" b="1" dirty="0">
                <a:solidFill>
                  <a:schemeClr val="bg1"/>
                </a:solidFill>
              </a:rPr>
              <a:t>Illustrated </a:t>
            </a:r>
            <a:r>
              <a:rPr lang="de-DE" sz="2000" b="1" dirty="0" err="1">
                <a:solidFill>
                  <a:schemeClr val="bg1"/>
                </a:solidFill>
              </a:rPr>
              <a:t>psychoeducative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content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1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Step-</a:t>
            </a:r>
            <a:r>
              <a:rPr lang="de-DE" altLang="en-US" dirty="0" err="1"/>
              <a:t>by</a:t>
            </a:r>
            <a:r>
              <a:rPr lang="de-DE" altLang="en-US" dirty="0"/>
              <a:t>-Step</a:t>
            </a:r>
            <a:endParaRPr lang="en-US" altLang="en-US" dirty="0"/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224682" y="1371600"/>
            <a:ext cx="2152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763688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2000" b="1" dirty="0">
                <a:solidFill>
                  <a:schemeClr val="bg1"/>
                </a:solidFill>
              </a:rPr>
              <a:t>Texts in Levantine </a:t>
            </a:r>
            <a:r>
              <a:rPr lang="de-DE" sz="2000" b="1" dirty="0" err="1">
                <a:solidFill>
                  <a:schemeClr val="bg1"/>
                </a:solidFill>
              </a:rPr>
              <a:t>Arabic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Dialect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187624" y="429309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“Dr </a:t>
            </a:r>
            <a:r>
              <a:rPr lang="en-US" sz="1800" dirty="0" err="1">
                <a:latin typeface="+mn-lt"/>
              </a:rPr>
              <a:t>Maha</a:t>
            </a:r>
            <a:r>
              <a:rPr lang="en-US" sz="1800" dirty="0">
                <a:latin typeface="+mn-lt"/>
              </a:rPr>
              <a:t> encouraged me to do one small thing each day that would make me feel a little better, like going for a walk or doing a relaxation exercise, just like she taught you last time.”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2" y="2060848"/>
            <a:ext cx="2818804" cy="20507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4" y="2060848"/>
            <a:ext cx="2818804" cy="205079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24893" y="4302508"/>
            <a:ext cx="2959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1800" dirty="0"/>
              <a:t>شجعتني الدكتورة مهى كمان إنو أعمل شيء صغير بريّحني شوي يومياً، متل المشي أو تمارين الاسترخاء، متل ما علّمتك المرّة الماضية.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634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Step-</a:t>
            </a:r>
            <a:r>
              <a:rPr lang="de-DE" altLang="en-US" dirty="0" err="1"/>
              <a:t>by</a:t>
            </a:r>
            <a:r>
              <a:rPr lang="de-DE" altLang="en-US" dirty="0"/>
              <a:t>-Step</a:t>
            </a:r>
            <a:endParaRPr lang="en-US" altLang="en-US" dirty="0"/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224682" y="1371600"/>
            <a:ext cx="2152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E1440"/>
              </a:buClr>
              <a:buChar char="•"/>
              <a:defRPr sz="20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BDB000"/>
              </a:buClr>
              <a:buFont typeface="Times" panose="02020603050405020304" pitchFamily="18" charset="0"/>
              <a:buChar char="•"/>
              <a:defRPr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BDB000"/>
              </a:buClr>
              <a:buChar char="•"/>
              <a:defRPr sz="16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4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2415"/>
              </a:buClr>
              <a:buFont typeface="Times" panose="02020603050405020304" pitchFamily="18" charset="0"/>
              <a:buChar char="•"/>
              <a:defRPr sz="1200">
                <a:solidFill>
                  <a:srgbClr val="3C2415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763688" y="6165304"/>
            <a:ext cx="705678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0" y="1268760"/>
            <a:ext cx="9143999" cy="504688"/>
          </a:xfrm>
          <a:prstGeom prst="rect">
            <a:avLst/>
          </a:prstGeom>
          <a:solidFill>
            <a:srgbClr val="9E1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DE" sz="2000" b="1" dirty="0">
                <a:solidFill>
                  <a:schemeClr val="bg1"/>
                </a:solidFill>
              </a:rPr>
              <a:t>Interactive </a:t>
            </a:r>
            <a:r>
              <a:rPr lang="de-DE" sz="2000" b="1" dirty="0" err="1">
                <a:solidFill>
                  <a:schemeClr val="bg1"/>
                </a:solidFill>
              </a:rPr>
              <a:t>exercises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6F6D64-B7BF-4EAF-83AF-37B35445A2D7}"/>
              </a:ext>
            </a:extLst>
          </p:cNvPr>
          <p:cNvSpPr/>
          <p:nvPr/>
        </p:nvSpPr>
        <p:spPr>
          <a:xfrm>
            <a:off x="395536" y="215349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Behavioral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activation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Slow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breathing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grounding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audio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exercises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Kind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gratitude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lists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Warning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signals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Mood</a:t>
            </a:r>
            <a:r>
              <a:rPr lang="de-DE" sz="2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tracking</a:t>
            </a: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129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1047</Words>
  <Application>Microsoft Office PowerPoint</Application>
  <PresentationFormat>Bildschirmpräsentation (4:3)</PresentationFormat>
  <Paragraphs>245</Paragraphs>
  <Slides>30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</vt:lpstr>
      <vt:lpstr>Times New Roman</vt:lpstr>
      <vt:lpstr>Blank Presentation</vt:lpstr>
      <vt:lpstr>User-centered app adaptation of a low-intensity e-mental health intervention for Syrian refugees</vt:lpstr>
      <vt:lpstr>STRENGTHS</vt:lpstr>
      <vt:lpstr>Flight from Syria</vt:lpstr>
      <vt:lpstr>STRENGTHS</vt:lpstr>
      <vt:lpstr>Step-by-Step</vt:lpstr>
      <vt:lpstr>The basis for our work in STRENGTHS</vt:lpstr>
      <vt:lpstr>Step-by-Step</vt:lpstr>
      <vt:lpstr>Step-by-Step</vt:lpstr>
      <vt:lpstr>Step-by-Step</vt:lpstr>
      <vt:lpstr>How-to adapt</vt:lpstr>
      <vt:lpstr>User-centered Design</vt:lpstr>
      <vt:lpstr>Timelapse</vt:lpstr>
      <vt:lpstr>Timelapse (1)</vt:lpstr>
      <vt:lpstr>Timelapse (2)</vt:lpstr>
      <vt:lpstr>Timelapse (3)</vt:lpstr>
      <vt:lpstr>Timelapse (4)</vt:lpstr>
      <vt:lpstr>How did we get there?</vt:lpstr>
      <vt:lpstr>Findings</vt:lpstr>
      <vt:lpstr>Conclusions</vt:lpstr>
      <vt:lpstr>Conclusions</vt:lpstr>
      <vt:lpstr>How did we get there?</vt:lpstr>
      <vt:lpstr>Usability</vt:lpstr>
      <vt:lpstr>Usability</vt:lpstr>
      <vt:lpstr>Conclusions</vt:lpstr>
      <vt:lpstr>User Experience</vt:lpstr>
      <vt:lpstr>Conclusions</vt:lpstr>
      <vt:lpstr>Next steps …</vt:lpstr>
      <vt:lpstr>Next steps …</vt:lpstr>
      <vt:lpstr>Software development</vt:lpstr>
      <vt:lpstr>Thank you!</vt:lpstr>
    </vt:vector>
  </TitlesOfParts>
  <Company>UK Coalition of People Living with HIV and AIDS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User</dc:creator>
  <cp:lastModifiedBy>Sebastian Burchert</cp:lastModifiedBy>
  <cp:revision>847</cp:revision>
  <dcterms:created xsi:type="dcterms:W3CDTF">2017-01-13T11:22:13Z</dcterms:created>
  <dcterms:modified xsi:type="dcterms:W3CDTF">2019-06-13T15:44:42Z</dcterms:modified>
</cp:coreProperties>
</file>