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5"/>
  </p:sldMasterIdLst>
  <p:notesMasterIdLst>
    <p:notesMasterId r:id="rId46"/>
  </p:notesMasterIdLst>
  <p:sldIdLst>
    <p:sldId id="261" r:id="rId6"/>
    <p:sldId id="262" r:id="rId7"/>
    <p:sldId id="263" r:id="rId8"/>
    <p:sldId id="264" r:id="rId9"/>
    <p:sldId id="265" r:id="rId10"/>
    <p:sldId id="266" r:id="rId11"/>
    <p:sldId id="267" r:id="rId12"/>
    <p:sldId id="268" r:id="rId13"/>
    <p:sldId id="269" r:id="rId14"/>
    <p:sldId id="297" r:id="rId15"/>
    <p:sldId id="271" r:id="rId16"/>
    <p:sldId id="272" r:id="rId17"/>
    <p:sldId id="273" r:id="rId18"/>
    <p:sldId id="274" r:id="rId19"/>
    <p:sldId id="275" r:id="rId20"/>
    <p:sldId id="276" r:id="rId21"/>
    <p:sldId id="277" r:id="rId22"/>
    <p:sldId id="278" r:id="rId23"/>
    <p:sldId id="279" r:id="rId24"/>
    <p:sldId id="280" r:id="rId25"/>
    <p:sldId id="281" r:id="rId26"/>
    <p:sldId id="298" r:id="rId27"/>
    <p:sldId id="283" r:id="rId28"/>
    <p:sldId id="284" r:id="rId29"/>
    <p:sldId id="299" r:id="rId30"/>
    <p:sldId id="302" r:id="rId31"/>
    <p:sldId id="287" r:id="rId32"/>
    <p:sldId id="300" r:id="rId33"/>
    <p:sldId id="289" r:id="rId34"/>
    <p:sldId id="290" r:id="rId35"/>
    <p:sldId id="304" r:id="rId36"/>
    <p:sldId id="301" r:id="rId37"/>
    <p:sldId id="305" r:id="rId38"/>
    <p:sldId id="291" r:id="rId39"/>
    <p:sldId id="292" r:id="rId40"/>
    <p:sldId id="293" r:id="rId41"/>
    <p:sldId id="294" r:id="rId42"/>
    <p:sldId id="295" r:id="rId43"/>
    <p:sldId id="296" r:id="rId44"/>
    <p:sldId id="303" r:id="rId45"/>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415"/>
    <a:srgbClr val="E2DFE2"/>
    <a:srgbClr val="9E1440"/>
    <a:srgbClr val="F5F5F5"/>
    <a:srgbClr val="CEC9CE"/>
    <a:srgbClr val="E60064"/>
    <a:srgbClr val="0097C1"/>
    <a:srgbClr val="BD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19" d="100"/>
          <a:sy n="119" d="100"/>
        </p:scale>
        <p:origin x="9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ken:Dropbox:WHO%20files:child%20low%20intensity:Jacobs%20meeting%20preparation:Intervention%20concept%20note:Practice%20wise%20database%20140815%20M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200"/>
              <a:t>Top</a:t>
            </a:r>
            <a:r>
              <a:rPr lang="en-GB" sz="1200" baseline="0"/>
              <a:t> 10 c</a:t>
            </a:r>
            <a:r>
              <a:rPr lang="en-GB" sz="1200"/>
              <a:t>omponents</a:t>
            </a:r>
            <a:r>
              <a:rPr lang="en-GB" sz="1200" baseline="0"/>
              <a:t> used in studies that included children and adolescents aged 10-14 with internalising disorders</a:t>
            </a:r>
            <a:endParaRPr lang="en-GB" sz="1200"/>
          </a:p>
        </c:rich>
      </c:tx>
      <c:layout>
        <c:manualLayout>
          <c:xMode val="edge"/>
          <c:yMode val="edge"/>
          <c:x val="0.173324878461213"/>
          <c:y val="1.8709073900841901E-2"/>
        </c:manualLayout>
      </c:layout>
      <c:overlay val="1"/>
    </c:title>
    <c:autoTitleDeleted val="0"/>
    <c:plotArea>
      <c:layout>
        <c:manualLayout>
          <c:layoutTarget val="inner"/>
          <c:xMode val="edge"/>
          <c:yMode val="edge"/>
          <c:x val="0.159789593517044"/>
          <c:y val="0.25601035137212202"/>
          <c:w val="0.712775012191327"/>
          <c:h val="0.34594010641092698"/>
        </c:manualLayout>
      </c:layout>
      <c:barChart>
        <c:barDir val="col"/>
        <c:grouping val="clustered"/>
        <c:varyColors val="0"/>
        <c:ser>
          <c:idx val="0"/>
          <c:order val="0"/>
          <c:invertIfNegative val="0"/>
          <c:cat>
            <c:strRef>
              <c:f>'10-14 only top 20'!$A$12:$A$21</c:f>
              <c:strCache>
                <c:ptCount val="10"/>
                <c:pt idx="0">
                  <c:v>Cognitive</c:v>
                </c:pt>
                <c:pt idx="1">
                  <c:v>Psychoeducation - Child</c:v>
                </c:pt>
                <c:pt idx="2">
                  <c:v>Exposure</c:v>
                </c:pt>
                <c:pt idx="3">
                  <c:v>Relaxation</c:v>
                </c:pt>
                <c:pt idx="4">
                  <c:v>Maintenance/Relapse Prevention</c:v>
                </c:pt>
                <c:pt idx="5">
                  <c:v>Psychoeducation - Caregiver</c:v>
                </c:pt>
                <c:pt idx="6">
                  <c:v>Problem Solving</c:v>
                </c:pt>
                <c:pt idx="7">
                  <c:v>Self-Monitoring</c:v>
                </c:pt>
                <c:pt idx="8">
                  <c:v>Self-Reward/Self-Praise</c:v>
                </c:pt>
                <c:pt idx="9">
                  <c:v>Social Skills Training</c:v>
                </c:pt>
              </c:strCache>
            </c:strRef>
          </c:cat>
          <c:val>
            <c:numRef>
              <c:f>'10-14 only top 20'!$F$12:$F$21</c:f>
              <c:numCache>
                <c:formatCode>0</c:formatCode>
                <c:ptCount val="10"/>
                <c:pt idx="0">
                  <c:v>65.811965811965806</c:v>
                </c:pt>
                <c:pt idx="1">
                  <c:v>59.829059829059823</c:v>
                </c:pt>
                <c:pt idx="2">
                  <c:v>58.974358974358971</c:v>
                </c:pt>
                <c:pt idx="3">
                  <c:v>44.44444444444359</c:v>
                </c:pt>
                <c:pt idx="4">
                  <c:v>41.880341880341852</c:v>
                </c:pt>
                <c:pt idx="5">
                  <c:v>38.461538461538453</c:v>
                </c:pt>
                <c:pt idx="6">
                  <c:v>36.752136752136749</c:v>
                </c:pt>
                <c:pt idx="7">
                  <c:v>31.623931623931629</c:v>
                </c:pt>
                <c:pt idx="8">
                  <c:v>31.623931623931629</c:v>
                </c:pt>
                <c:pt idx="9">
                  <c:v>24.78632478632478</c:v>
                </c:pt>
              </c:numCache>
            </c:numRef>
          </c:val>
          <c:extLst>
            <c:ext xmlns:c16="http://schemas.microsoft.com/office/drawing/2014/chart" uri="{C3380CC4-5D6E-409C-BE32-E72D297353CC}">
              <c16:uniqueId val="{00000000-B151-429C-BDE8-B3D3C81B2227}"/>
            </c:ext>
          </c:extLst>
        </c:ser>
        <c:dLbls>
          <c:showLegendKey val="0"/>
          <c:showVal val="0"/>
          <c:showCatName val="0"/>
          <c:showSerName val="0"/>
          <c:showPercent val="0"/>
          <c:showBubbleSize val="0"/>
        </c:dLbls>
        <c:gapWidth val="150"/>
        <c:axId val="-2139209304"/>
        <c:axId val="-2052199688"/>
      </c:barChart>
      <c:catAx>
        <c:axId val="-2139209304"/>
        <c:scaling>
          <c:orientation val="minMax"/>
        </c:scaling>
        <c:delete val="0"/>
        <c:axPos val="b"/>
        <c:title>
          <c:tx>
            <c:rich>
              <a:bodyPr/>
              <a:lstStyle/>
              <a:p>
                <a:pPr>
                  <a:defRPr/>
                </a:pPr>
                <a:r>
                  <a:rPr lang="en-GB"/>
                  <a:t>Component</a:t>
                </a:r>
              </a:p>
            </c:rich>
          </c:tx>
          <c:overlay val="0"/>
        </c:title>
        <c:numFmt formatCode="General" sourceLinked="0"/>
        <c:majorTickMark val="out"/>
        <c:minorTickMark val="none"/>
        <c:tickLblPos val="nextTo"/>
        <c:crossAx val="-2052199688"/>
        <c:crosses val="autoZero"/>
        <c:auto val="1"/>
        <c:lblAlgn val="ctr"/>
        <c:lblOffset val="100"/>
        <c:noMultiLvlLbl val="0"/>
      </c:catAx>
      <c:valAx>
        <c:axId val="-2052199688"/>
        <c:scaling>
          <c:orientation val="minMax"/>
        </c:scaling>
        <c:delete val="0"/>
        <c:axPos val="l"/>
        <c:majorGridlines/>
        <c:title>
          <c:tx>
            <c:rich>
              <a:bodyPr rot="-5400000" vert="horz"/>
              <a:lstStyle/>
              <a:p>
                <a:pPr>
                  <a:defRPr/>
                </a:pPr>
                <a:r>
                  <a:rPr lang="en-GB"/>
                  <a:t>%</a:t>
                </a:r>
                <a:r>
                  <a:rPr lang="en-GB" baseline="0"/>
                  <a:t> of studies</a:t>
                </a:r>
                <a:endParaRPr lang="en-GB"/>
              </a:p>
            </c:rich>
          </c:tx>
          <c:overlay val="0"/>
        </c:title>
        <c:numFmt formatCode="0" sourceLinked="1"/>
        <c:majorTickMark val="out"/>
        <c:minorTickMark val="none"/>
        <c:tickLblPos val="nextTo"/>
        <c:crossAx val="-213920930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A3B65-C7B9-4B8E-A123-DC7A34AD123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657A2CE9-BBF3-4425-91D0-E58908E4DC33}">
      <dgm:prSet phldrT="[Text]" custT="1"/>
      <dgm:spPr>
        <a:solidFill>
          <a:srgbClr val="00B0F0"/>
        </a:solidFill>
        <a:ln>
          <a:solidFill>
            <a:srgbClr val="002060"/>
          </a:solidFill>
        </a:ln>
      </dgm:spPr>
      <dgm:t>
        <a:bodyPr/>
        <a:lstStyle/>
        <a:p>
          <a:r>
            <a:rPr lang="en-GB" sz="2000" dirty="0" smtClean="0">
              <a:solidFill>
                <a:srgbClr val="002060"/>
              </a:solidFill>
            </a:rPr>
            <a:t>Phase 1</a:t>
          </a:r>
          <a:endParaRPr lang="en-GB" sz="2000" dirty="0">
            <a:solidFill>
              <a:srgbClr val="002060"/>
            </a:solidFill>
          </a:endParaRPr>
        </a:p>
      </dgm:t>
    </dgm:pt>
    <dgm:pt modelId="{B3D06A21-618F-418B-9483-982D1C8AB8E8}" type="parTrans" cxnId="{8D058118-0E14-417A-A030-D24B772AA108}">
      <dgm:prSet/>
      <dgm:spPr/>
      <dgm:t>
        <a:bodyPr/>
        <a:lstStyle/>
        <a:p>
          <a:endParaRPr lang="en-GB"/>
        </a:p>
      </dgm:t>
    </dgm:pt>
    <dgm:pt modelId="{A6BA80AE-076A-4D08-B5D0-D0B569051313}" type="sibTrans" cxnId="{8D058118-0E14-417A-A030-D24B772AA108}">
      <dgm:prSet/>
      <dgm:spPr/>
      <dgm:t>
        <a:bodyPr/>
        <a:lstStyle/>
        <a:p>
          <a:endParaRPr lang="en-GB"/>
        </a:p>
      </dgm:t>
    </dgm:pt>
    <dgm:pt modelId="{48B46BAB-F79B-4566-8280-02727C7AB636}">
      <dgm:prSet phldrT="[Text]" custT="1"/>
      <dgm:spPr>
        <a:ln>
          <a:solidFill>
            <a:srgbClr val="0070C0"/>
          </a:solidFill>
        </a:ln>
      </dgm:spPr>
      <dgm:t>
        <a:bodyPr/>
        <a:lstStyle/>
        <a:p>
          <a:r>
            <a:rPr lang="en-US" sz="2800" dirty="0" smtClean="0">
              <a:solidFill>
                <a:srgbClr val="002060"/>
              </a:solidFill>
            </a:rPr>
            <a:t>Adaptation of intervention for local sociocultural context</a:t>
          </a:r>
          <a:endParaRPr lang="en-GB" sz="2800" dirty="0">
            <a:solidFill>
              <a:srgbClr val="002060"/>
            </a:solidFill>
          </a:endParaRPr>
        </a:p>
      </dgm:t>
    </dgm:pt>
    <dgm:pt modelId="{6A3B5B25-5F61-452A-A7BC-C0E0EE8C10E8}" type="parTrans" cxnId="{C4244D2B-0CBC-48B2-BD8B-E948AB618DCA}">
      <dgm:prSet/>
      <dgm:spPr/>
      <dgm:t>
        <a:bodyPr/>
        <a:lstStyle/>
        <a:p>
          <a:endParaRPr lang="en-GB"/>
        </a:p>
      </dgm:t>
    </dgm:pt>
    <dgm:pt modelId="{2AE5FAEE-7E71-4CC0-ADD1-EC314BB4E82A}" type="sibTrans" cxnId="{C4244D2B-0CBC-48B2-BD8B-E948AB618DCA}">
      <dgm:prSet/>
      <dgm:spPr/>
      <dgm:t>
        <a:bodyPr/>
        <a:lstStyle/>
        <a:p>
          <a:endParaRPr lang="en-GB"/>
        </a:p>
      </dgm:t>
    </dgm:pt>
    <dgm:pt modelId="{0545CED1-227D-4644-B502-CC0F7ADD89B6}">
      <dgm:prSet phldrT="[Text]" custT="1"/>
      <dgm:spPr>
        <a:solidFill>
          <a:srgbClr val="00B0F0">
            <a:alpha val="80000"/>
          </a:srgbClr>
        </a:solidFill>
        <a:ln>
          <a:solidFill>
            <a:srgbClr val="002060"/>
          </a:solidFill>
        </a:ln>
      </dgm:spPr>
      <dgm:t>
        <a:bodyPr/>
        <a:lstStyle/>
        <a:p>
          <a:r>
            <a:rPr lang="en-GB" sz="2000" dirty="0" smtClean="0">
              <a:solidFill>
                <a:srgbClr val="002060"/>
              </a:solidFill>
            </a:rPr>
            <a:t>Phase 2</a:t>
          </a:r>
          <a:endParaRPr lang="en-GB" sz="2000" dirty="0">
            <a:solidFill>
              <a:srgbClr val="002060"/>
            </a:solidFill>
          </a:endParaRPr>
        </a:p>
      </dgm:t>
    </dgm:pt>
    <dgm:pt modelId="{C0271DEA-37B9-44ED-A9FA-3C01D09F8C14}" type="parTrans" cxnId="{94F97D85-34E4-474E-99A6-159C546B351F}">
      <dgm:prSet/>
      <dgm:spPr/>
      <dgm:t>
        <a:bodyPr/>
        <a:lstStyle/>
        <a:p>
          <a:endParaRPr lang="en-GB"/>
        </a:p>
      </dgm:t>
    </dgm:pt>
    <dgm:pt modelId="{70017C64-D7BE-4CDD-9B74-AFDB9DB0115D}" type="sibTrans" cxnId="{94F97D85-34E4-474E-99A6-159C546B351F}">
      <dgm:prSet/>
      <dgm:spPr/>
      <dgm:t>
        <a:bodyPr/>
        <a:lstStyle/>
        <a:p>
          <a:endParaRPr lang="en-GB"/>
        </a:p>
      </dgm:t>
    </dgm:pt>
    <dgm:pt modelId="{2245634D-1C8F-4A30-A138-1A6D32D1F5FC}">
      <dgm:prSet phldrT="[Text]" custT="1"/>
      <dgm:spPr>
        <a:ln>
          <a:solidFill>
            <a:srgbClr val="0070C0"/>
          </a:solidFill>
        </a:ln>
      </dgm:spPr>
      <dgm:t>
        <a:bodyPr/>
        <a:lstStyle/>
        <a:p>
          <a:r>
            <a:rPr lang="en-US" sz="2800" dirty="0" smtClean="0">
              <a:solidFill>
                <a:srgbClr val="002060"/>
              </a:solidFill>
            </a:rPr>
            <a:t>Small, feasibility randomized controlled trial (</a:t>
          </a:r>
          <a:r>
            <a:rPr lang="en-US" sz="2800" b="1" dirty="0" smtClean="0">
              <a:solidFill>
                <a:srgbClr val="002060"/>
              </a:solidFill>
            </a:rPr>
            <a:t>RCT</a:t>
          </a:r>
          <a:r>
            <a:rPr lang="en-US" sz="2800" dirty="0" smtClean="0">
              <a:solidFill>
                <a:srgbClr val="002060"/>
              </a:solidFill>
            </a:rPr>
            <a:t>) (feasibility, safety, trial procedures)</a:t>
          </a:r>
          <a:endParaRPr lang="en-GB" sz="2800" dirty="0">
            <a:solidFill>
              <a:srgbClr val="002060"/>
            </a:solidFill>
          </a:endParaRPr>
        </a:p>
      </dgm:t>
    </dgm:pt>
    <dgm:pt modelId="{7C0EE4B7-B63F-4273-955C-28716C8837C2}" type="parTrans" cxnId="{F85933FB-6999-4410-8EE9-789056FB61B1}">
      <dgm:prSet/>
      <dgm:spPr/>
      <dgm:t>
        <a:bodyPr/>
        <a:lstStyle/>
        <a:p>
          <a:endParaRPr lang="en-GB"/>
        </a:p>
      </dgm:t>
    </dgm:pt>
    <dgm:pt modelId="{102F75A2-EAC7-4637-9904-10FF692A485A}" type="sibTrans" cxnId="{F85933FB-6999-4410-8EE9-789056FB61B1}">
      <dgm:prSet/>
      <dgm:spPr/>
      <dgm:t>
        <a:bodyPr/>
        <a:lstStyle/>
        <a:p>
          <a:endParaRPr lang="en-GB"/>
        </a:p>
      </dgm:t>
    </dgm:pt>
    <dgm:pt modelId="{E1272CB5-1DBF-4459-BDE9-D7C885D30D9D}">
      <dgm:prSet phldrT="[Text]" custT="1"/>
      <dgm:spPr>
        <a:solidFill>
          <a:srgbClr val="00B0F0">
            <a:alpha val="60000"/>
          </a:srgbClr>
        </a:solidFill>
        <a:ln>
          <a:solidFill>
            <a:srgbClr val="002060"/>
          </a:solidFill>
        </a:ln>
      </dgm:spPr>
      <dgm:t>
        <a:bodyPr/>
        <a:lstStyle/>
        <a:p>
          <a:r>
            <a:rPr lang="en-GB" sz="2000" dirty="0" smtClean="0">
              <a:solidFill>
                <a:srgbClr val="002060"/>
              </a:solidFill>
            </a:rPr>
            <a:t>Phase 3</a:t>
          </a:r>
          <a:endParaRPr lang="en-GB" sz="2000" dirty="0">
            <a:solidFill>
              <a:srgbClr val="002060"/>
            </a:solidFill>
          </a:endParaRPr>
        </a:p>
      </dgm:t>
    </dgm:pt>
    <dgm:pt modelId="{A130B174-CA81-42FD-BB67-9C9DCCBAB2F8}" type="parTrans" cxnId="{789DCA43-B973-4F22-BE2E-5A1259AA6C14}">
      <dgm:prSet/>
      <dgm:spPr/>
      <dgm:t>
        <a:bodyPr/>
        <a:lstStyle/>
        <a:p>
          <a:endParaRPr lang="en-GB"/>
        </a:p>
      </dgm:t>
    </dgm:pt>
    <dgm:pt modelId="{6A4DAA74-1A0D-4DBC-9F1B-3E5D3DF20794}" type="sibTrans" cxnId="{789DCA43-B973-4F22-BE2E-5A1259AA6C14}">
      <dgm:prSet/>
      <dgm:spPr/>
      <dgm:t>
        <a:bodyPr/>
        <a:lstStyle/>
        <a:p>
          <a:endParaRPr lang="en-GB"/>
        </a:p>
      </dgm:t>
    </dgm:pt>
    <dgm:pt modelId="{0514980F-F2E0-4787-A583-FEF9E8FB7854}">
      <dgm:prSet phldrT="[Text]" custT="1"/>
      <dgm:spPr>
        <a:ln>
          <a:solidFill>
            <a:srgbClr val="0070C0"/>
          </a:solidFill>
        </a:ln>
      </dgm:spPr>
      <dgm:t>
        <a:bodyPr/>
        <a:lstStyle/>
        <a:p>
          <a:r>
            <a:rPr lang="en-US" sz="2800" dirty="0" smtClean="0">
              <a:solidFill>
                <a:srgbClr val="002060"/>
              </a:solidFill>
            </a:rPr>
            <a:t>Process evaluation to prepare for scaling up</a:t>
          </a:r>
          <a:endParaRPr lang="en-GB" sz="2800" dirty="0">
            <a:solidFill>
              <a:srgbClr val="002060"/>
            </a:solidFill>
          </a:endParaRPr>
        </a:p>
      </dgm:t>
    </dgm:pt>
    <dgm:pt modelId="{0F7AF18C-0A97-4B27-87F4-D0AFC589EC6E}" type="parTrans" cxnId="{0C23DB9C-F8B8-4006-AC74-41E0100FFB31}">
      <dgm:prSet/>
      <dgm:spPr/>
      <dgm:t>
        <a:bodyPr/>
        <a:lstStyle/>
        <a:p>
          <a:endParaRPr lang="en-GB"/>
        </a:p>
      </dgm:t>
    </dgm:pt>
    <dgm:pt modelId="{69D9729E-E8C9-4DD5-9762-31B4F4B3B7B9}" type="sibTrans" cxnId="{0C23DB9C-F8B8-4006-AC74-41E0100FFB31}">
      <dgm:prSet/>
      <dgm:spPr/>
      <dgm:t>
        <a:bodyPr/>
        <a:lstStyle/>
        <a:p>
          <a:endParaRPr lang="en-GB"/>
        </a:p>
      </dgm:t>
    </dgm:pt>
    <dgm:pt modelId="{44ED3C51-6F5F-47FA-A12B-06583EB9ED1E}">
      <dgm:prSet phldrT="[Text]" custT="1"/>
      <dgm:spPr>
        <a:solidFill>
          <a:srgbClr val="00B0F0">
            <a:alpha val="40000"/>
          </a:srgbClr>
        </a:solidFill>
        <a:ln>
          <a:solidFill>
            <a:srgbClr val="002060"/>
          </a:solidFill>
        </a:ln>
      </dgm:spPr>
      <dgm:t>
        <a:bodyPr/>
        <a:lstStyle/>
        <a:p>
          <a:r>
            <a:rPr lang="en-GB" sz="2000" dirty="0" smtClean="0">
              <a:solidFill>
                <a:srgbClr val="002060"/>
              </a:solidFill>
            </a:rPr>
            <a:t>Phase 4</a:t>
          </a:r>
          <a:endParaRPr lang="en-GB" sz="2000" dirty="0">
            <a:solidFill>
              <a:srgbClr val="002060"/>
            </a:solidFill>
          </a:endParaRPr>
        </a:p>
      </dgm:t>
    </dgm:pt>
    <dgm:pt modelId="{F84BB1A8-A063-474A-AAD9-A8B9F873F9DB}" type="parTrans" cxnId="{C6859A62-64E6-41D0-BE36-674E8469219C}">
      <dgm:prSet/>
      <dgm:spPr/>
      <dgm:t>
        <a:bodyPr/>
        <a:lstStyle/>
        <a:p>
          <a:endParaRPr lang="en-GB"/>
        </a:p>
      </dgm:t>
    </dgm:pt>
    <dgm:pt modelId="{3231B71A-7389-4AE0-8395-1944AF3AC5FC}" type="sibTrans" cxnId="{C6859A62-64E6-41D0-BE36-674E8469219C}">
      <dgm:prSet/>
      <dgm:spPr/>
      <dgm:t>
        <a:bodyPr/>
        <a:lstStyle/>
        <a:p>
          <a:endParaRPr lang="en-GB"/>
        </a:p>
      </dgm:t>
    </dgm:pt>
    <dgm:pt modelId="{3C642387-9412-444A-B85B-3B6494434734}">
      <dgm:prSet phldrT="[Text]" custT="1"/>
      <dgm:spPr>
        <a:solidFill>
          <a:srgbClr val="00B0F0">
            <a:alpha val="20000"/>
          </a:srgbClr>
        </a:solidFill>
        <a:ln>
          <a:solidFill>
            <a:srgbClr val="002060"/>
          </a:solidFill>
        </a:ln>
      </dgm:spPr>
      <dgm:t>
        <a:bodyPr/>
        <a:lstStyle/>
        <a:p>
          <a:r>
            <a:rPr lang="en-GB" sz="2000" dirty="0" smtClean="0">
              <a:solidFill>
                <a:srgbClr val="002060"/>
              </a:solidFill>
            </a:rPr>
            <a:t>Phase 5</a:t>
          </a:r>
          <a:endParaRPr lang="en-GB" sz="2000" dirty="0">
            <a:solidFill>
              <a:srgbClr val="002060"/>
            </a:solidFill>
          </a:endParaRPr>
        </a:p>
      </dgm:t>
    </dgm:pt>
    <dgm:pt modelId="{570AF617-D128-4CBD-9096-6115E3B937CD}" type="parTrans" cxnId="{DB3A079B-F4E4-436B-96E9-258DBA174340}">
      <dgm:prSet/>
      <dgm:spPr/>
      <dgm:t>
        <a:bodyPr/>
        <a:lstStyle/>
        <a:p>
          <a:endParaRPr lang="en-GB"/>
        </a:p>
      </dgm:t>
    </dgm:pt>
    <dgm:pt modelId="{DF29880C-3E71-4662-A633-838A47DE5725}" type="sibTrans" cxnId="{DB3A079B-F4E4-436B-96E9-258DBA174340}">
      <dgm:prSet/>
      <dgm:spPr/>
      <dgm:t>
        <a:bodyPr/>
        <a:lstStyle/>
        <a:p>
          <a:endParaRPr lang="en-GB"/>
        </a:p>
      </dgm:t>
    </dgm:pt>
    <dgm:pt modelId="{7131B515-E0BB-4185-A01F-4014A9D63003}">
      <dgm:prSet custT="1"/>
      <dgm:spPr>
        <a:ln>
          <a:solidFill>
            <a:srgbClr val="0070C0"/>
          </a:solidFill>
        </a:ln>
      </dgm:spPr>
      <dgm:t>
        <a:bodyPr/>
        <a:lstStyle/>
        <a:p>
          <a:r>
            <a:rPr lang="en-US" sz="2800" dirty="0" smtClean="0">
              <a:solidFill>
                <a:srgbClr val="002060"/>
              </a:solidFill>
            </a:rPr>
            <a:t>Process evaluation to prepare for RCT</a:t>
          </a:r>
          <a:endParaRPr lang="en-GB" sz="2800" dirty="0">
            <a:solidFill>
              <a:srgbClr val="002060"/>
            </a:solidFill>
          </a:endParaRPr>
        </a:p>
      </dgm:t>
    </dgm:pt>
    <dgm:pt modelId="{1DA3BC87-6ECA-44D9-AF3D-67ADEAB799BE}" type="parTrans" cxnId="{EE7359EE-9CFD-4BBB-A1B9-38226D5A68F9}">
      <dgm:prSet/>
      <dgm:spPr/>
      <dgm:t>
        <a:bodyPr/>
        <a:lstStyle/>
        <a:p>
          <a:endParaRPr lang="en-GB"/>
        </a:p>
      </dgm:t>
    </dgm:pt>
    <dgm:pt modelId="{18210FFE-7DBF-4A18-A98E-8F8CD1E70844}" type="sibTrans" cxnId="{EE7359EE-9CFD-4BBB-A1B9-38226D5A68F9}">
      <dgm:prSet/>
      <dgm:spPr/>
      <dgm:t>
        <a:bodyPr/>
        <a:lstStyle/>
        <a:p>
          <a:endParaRPr lang="en-GB"/>
        </a:p>
      </dgm:t>
    </dgm:pt>
    <dgm:pt modelId="{B533E606-7F5F-440E-A368-35A9F1772653}">
      <dgm:prSet custT="1"/>
      <dgm:spPr>
        <a:ln>
          <a:solidFill>
            <a:srgbClr val="0070C0"/>
          </a:solidFill>
        </a:ln>
      </dgm:spPr>
      <dgm:t>
        <a:bodyPr/>
        <a:lstStyle/>
        <a:p>
          <a:r>
            <a:rPr lang="en-US" sz="2800" dirty="0" smtClean="0">
              <a:solidFill>
                <a:srgbClr val="002060"/>
              </a:solidFill>
            </a:rPr>
            <a:t>Large RCT to evaluate </a:t>
          </a:r>
          <a:endParaRPr lang="en-GB" sz="2800" dirty="0">
            <a:solidFill>
              <a:srgbClr val="002060"/>
            </a:solidFill>
          </a:endParaRPr>
        </a:p>
      </dgm:t>
    </dgm:pt>
    <dgm:pt modelId="{B8A70BEF-BD42-459F-A72A-7EEAA720B668}" type="parTrans" cxnId="{BDB695B8-2033-40EE-AA4B-D875E6638BB0}">
      <dgm:prSet/>
      <dgm:spPr/>
      <dgm:t>
        <a:bodyPr/>
        <a:lstStyle/>
        <a:p>
          <a:endParaRPr lang="en-GB"/>
        </a:p>
      </dgm:t>
    </dgm:pt>
    <dgm:pt modelId="{D0F26699-F356-40C2-98BC-6DC27DCCF313}" type="sibTrans" cxnId="{BDB695B8-2033-40EE-AA4B-D875E6638BB0}">
      <dgm:prSet/>
      <dgm:spPr/>
      <dgm:t>
        <a:bodyPr/>
        <a:lstStyle/>
        <a:p>
          <a:endParaRPr lang="en-GB"/>
        </a:p>
      </dgm:t>
    </dgm:pt>
    <dgm:pt modelId="{980167E6-A6E4-4BD7-98E4-D6B0F2067657}" type="pres">
      <dgm:prSet presAssocID="{CE1A3B65-C7B9-4B8E-A123-DC7A34AD1238}" presName="linearFlow" presStyleCnt="0">
        <dgm:presLayoutVars>
          <dgm:dir/>
          <dgm:animLvl val="lvl"/>
          <dgm:resizeHandles val="exact"/>
        </dgm:presLayoutVars>
      </dgm:prSet>
      <dgm:spPr/>
      <dgm:t>
        <a:bodyPr/>
        <a:lstStyle/>
        <a:p>
          <a:endParaRPr lang="en-GB"/>
        </a:p>
      </dgm:t>
    </dgm:pt>
    <dgm:pt modelId="{113D5177-3086-483E-9FE2-CB93ED4E426C}" type="pres">
      <dgm:prSet presAssocID="{657A2CE9-BBF3-4425-91D0-E58908E4DC33}" presName="composite" presStyleCnt="0"/>
      <dgm:spPr/>
    </dgm:pt>
    <dgm:pt modelId="{BBFA4ED6-F90D-4CBF-A53E-6CCF6DB3F713}" type="pres">
      <dgm:prSet presAssocID="{657A2CE9-BBF3-4425-91D0-E58908E4DC33}" presName="parentText" presStyleLbl="alignNode1" presStyleIdx="0" presStyleCnt="5">
        <dgm:presLayoutVars>
          <dgm:chMax val="1"/>
          <dgm:bulletEnabled val="1"/>
        </dgm:presLayoutVars>
      </dgm:prSet>
      <dgm:spPr/>
      <dgm:t>
        <a:bodyPr/>
        <a:lstStyle/>
        <a:p>
          <a:endParaRPr lang="en-GB"/>
        </a:p>
      </dgm:t>
    </dgm:pt>
    <dgm:pt modelId="{0D411B8A-3669-4BD0-B09C-5EE1406D0F23}" type="pres">
      <dgm:prSet presAssocID="{657A2CE9-BBF3-4425-91D0-E58908E4DC33}" presName="descendantText" presStyleLbl="alignAcc1" presStyleIdx="0" presStyleCnt="5" custScaleY="145039">
        <dgm:presLayoutVars>
          <dgm:bulletEnabled val="1"/>
        </dgm:presLayoutVars>
      </dgm:prSet>
      <dgm:spPr/>
      <dgm:t>
        <a:bodyPr/>
        <a:lstStyle/>
        <a:p>
          <a:endParaRPr lang="en-GB"/>
        </a:p>
      </dgm:t>
    </dgm:pt>
    <dgm:pt modelId="{C2B3BC0E-EB6D-4AF5-B83D-08AA93BB1BE3}" type="pres">
      <dgm:prSet presAssocID="{A6BA80AE-076A-4D08-B5D0-D0B569051313}" presName="sp" presStyleCnt="0"/>
      <dgm:spPr/>
    </dgm:pt>
    <dgm:pt modelId="{BF6D251D-8CF3-40C1-AFE2-68C8A0E5DA3F}" type="pres">
      <dgm:prSet presAssocID="{0545CED1-227D-4644-B502-CC0F7ADD89B6}" presName="composite" presStyleCnt="0"/>
      <dgm:spPr/>
    </dgm:pt>
    <dgm:pt modelId="{12F07D20-9C12-4EB0-BC97-879168E8A9A0}" type="pres">
      <dgm:prSet presAssocID="{0545CED1-227D-4644-B502-CC0F7ADD89B6}" presName="parentText" presStyleLbl="alignNode1" presStyleIdx="1" presStyleCnt="5">
        <dgm:presLayoutVars>
          <dgm:chMax val="1"/>
          <dgm:bulletEnabled val="1"/>
        </dgm:presLayoutVars>
      </dgm:prSet>
      <dgm:spPr/>
      <dgm:t>
        <a:bodyPr/>
        <a:lstStyle/>
        <a:p>
          <a:endParaRPr lang="en-GB"/>
        </a:p>
      </dgm:t>
    </dgm:pt>
    <dgm:pt modelId="{BE083F66-1948-4921-A79A-FAA85F6FF004}" type="pres">
      <dgm:prSet presAssocID="{0545CED1-227D-4644-B502-CC0F7ADD89B6}" presName="descendantText" presStyleLbl="alignAcc1" presStyleIdx="1" presStyleCnt="5" custScaleY="143040" custLinFactNeighborX="0" custLinFactNeighborY="11664">
        <dgm:presLayoutVars>
          <dgm:bulletEnabled val="1"/>
        </dgm:presLayoutVars>
      </dgm:prSet>
      <dgm:spPr/>
      <dgm:t>
        <a:bodyPr/>
        <a:lstStyle/>
        <a:p>
          <a:endParaRPr lang="en-GB"/>
        </a:p>
      </dgm:t>
    </dgm:pt>
    <dgm:pt modelId="{EAACB16A-0019-4050-BC63-16B63CD94851}" type="pres">
      <dgm:prSet presAssocID="{70017C64-D7BE-4CDD-9B74-AFDB9DB0115D}" presName="sp" presStyleCnt="0"/>
      <dgm:spPr/>
    </dgm:pt>
    <dgm:pt modelId="{DE7BDE60-B71E-47E5-B7BF-AFE54FEF9162}" type="pres">
      <dgm:prSet presAssocID="{E1272CB5-1DBF-4459-BDE9-D7C885D30D9D}" presName="composite" presStyleCnt="0"/>
      <dgm:spPr/>
    </dgm:pt>
    <dgm:pt modelId="{2CA0D3B4-1004-4EB3-8415-ACC23E723548}" type="pres">
      <dgm:prSet presAssocID="{E1272CB5-1DBF-4459-BDE9-D7C885D30D9D}" presName="parentText" presStyleLbl="alignNode1" presStyleIdx="2" presStyleCnt="5">
        <dgm:presLayoutVars>
          <dgm:chMax val="1"/>
          <dgm:bulletEnabled val="1"/>
        </dgm:presLayoutVars>
      </dgm:prSet>
      <dgm:spPr/>
      <dgm:t>
        <a:bodyPr/>
        <a:lstStyle/>
        <a:p>
          <a:endParaRPr lang="en-GB"/>
        </a:p>
      </dgm:t>
    </dgm:pt>
    <dgm:pt modelId="{C43D5758-DEAD-4BB7-A82B-D8A0D25702AC}" type="pres">
      <dgm:prSet presAssocID="{E1272CB5-1DBF-4459-BDE9-D7C885D30D9D}" presName="descendantText" presStyleLbl="alignAcc1" presStyleIdx="2" presStyleCnt="5" custLinFactNeighborX="-224" custLinFactNeighborY="3398">
        <dgm:presLayoutVars>
          <dgm:bulletEnabled val="1"/>
        </dgm:presLayoutVars>
      </dgm:prSet>
      <dgm:spPr/>
      <dgm:t>
        <a:bodyPr/>
        <a:lstStyle/>
        <a:p>
          <a:endParaRPr lang="en-GB"/>
        </a:p>
      </dgm:t>
    </dgm:pt>
    <dgm:pt modelId="{2F43A76D-1E57-4182-ADCD-D443C151953E}" type="pres">
      <dgm:prSet presAssocID="{6A4DAA74-1A0D-4DBC-9F1B-3E5D3DF20794}" presName="sp" presStyleCnt="0"/>
      <dgm:spPr/>
    </dgm:pt>
    <dgm:pt modelId="{86E1C972-F100-4425-86DE-348CF1139D70}" type="pres">
      <dgm:prSet presAssocID="{44ED3C51-6F5F-47FA-A12B-06583EB9ED1E}" presName="composite" presStyleCnt="0"/>
      <dgm:spPr/>
    </dgm:pt>
    <dgm:pt modelId="{C76725C3-76E8-485E-9A64-50D2B18DA924}" type="pres">
      <dgm:prSet presAssocID="{44ED3C51-6F5F-47FA-A12B-06583EB9ED1E}" presName="parentText" presStyleLbl="alignNode1" presStyleIdx="3" presStyleCnt="5">
        <dgm:presLayoutVars>
          <dgm:chMax val="1"/>
          <dgm:bulletEnabled val="1"/>
        </dgm:presLayoutVars>
      </dgm:prSet>
      <dgm:spPr/>
      <dgm:t>
        <a:bodyPr/>
        <a:lstStyle/>
        <a:p>
          <a:endParaRPr lang="en-GB"/>
        </a:p>
      </dgm:t>
    </dgm:pt>
    <dgm:pt modelId="{1B188C02-FF91-4179-8D71-4AB23C546BD7}" type="pres">
      <dgm:prSet presAssocID="{44ED3C51-6F5F-47FA-A12B-06583EB9ED1E}" presName="descendantText" presStyleLbl="alignAcc1" presStyleIdx="3" presStyleCnt="5">
        <dgm:presLayoutVars>
          <dgm:bulletEnabled val="1"/>
        </dgm:presLayoutVars>
      </dgm:prSet>
      <dgm:spPr/>
      <dgm:t>
        <a:bodyPr/>
        <a:lstStyle/>
        <a:p>
          <a:endParaRPr lang="en-GB"/>
        </a:p>
      </dgm:t>
    </dgm:pt>
    <dgm:pt modelId="{278A83BA-424A-4405-A5FB-1C511C4CF8BB}" type="pres">
      <dgm:prSet presAssocID="{3231B71A-7389-4AE0-8395-1944AF3AC5FC}" presName="sp" presStyleCnt="0"/>
      <dgm:spPr/>
    </dgm:pt>
    <dgm:pt modelId="{0B93E5C2-2814-4B6D-AF91-D39D0A249A1F}" type="pres">
      <dgm:prSet presAssocID="{3C642387-9412-444A-B85B-3B6494434734}" presName="composite" presStyleCnt="0"/>
      <dgm:spPr/>
    </dgm:pt>
    <dgm:pt modelId="{106C769A-E9E2-4284-8EE7-7B8F47C5D29D}" type="pres">
      <dgm:prSet presAssocID="{3C642387-9412-444A-B85B-3B6494434734}" presName="parentText" presStyleLbl="alignNode1" presStyleIdx="4" presStyleCnt="5">
        <dgm:presLayoutVars>
          <dgm:chMax val="1"/>
          <dgm:bulletEnabled val="1"/>
        </dgm:presLayoutVars>
      </dgm:prSet>
      <dgm:spPr/>
      <dgm:t>
        <a:bodyPr/>
        <a:lstStyle/>
        <a:p>
          <a:endParaRPr lang="en-GB"/>
        </a:p>
      </dgm:t>
    </dgm:pt>
    <dgm:pt modelId="{103758CC-04AD-4F31-8E76-810CA8BF3AB8}" type="pres">
      <dgm:prSet presAssocID="{3C642387-9412-444A-B85B-3B6494434734}" presName="descendantText" presStyleLbl="alignAcc1" presStyleIdx="4" presStyleCnt="5">
        <dgm:presLayoutVars>
          <dgm:bulletEnabled val="1"/>
        </dgm:presLayoutVars>
      </dgm:prSet>
      <dgm:spPr/>
      <dgm:t>
        <a:bodyPr/>
        <a:lstStyle/>
        <a:p>
          <a:endParaRPr lang="en-GB"/>
        </a:p>
      </dgm:t>
    </dgm:pt>
  </dgm:ptLst>
  <dgm:cxnLst>
    <dgm:cxn modelId="{8EFAAD1C-7277-2840-B690-FE087DC5A546}" type="presOf" srcId="{CE1A3B65-C7B9-4B8E-A123-DC7A34AD1238}" destId="{980167E6-A6E4-4BD7-98E4-D6B0F2067657}" srcOrd="0" destOrd="0" presId="urn:microsoft.com/office/officeart/2005/8/layout/chevron2"/>
    <dgm:cxn modelId="{DB3A079B-F4E4-436B-96E9-258DBA174340}" srcId="{CE1A3B65-C7B9-4B8E-A123-DC7A34AD1238}" destId="{3C642387-9412-444A-B85B-3B6494434734}" srcOrd="4" destOrd="0" parTransId="{570AF617-D128-4CBD-9096-6115E3B937CD}" sibTransId="{DF29880C-3E71-4662-A633-838A47DE5725}"/>
    <dgm:cxn modelId="{94F97D85-34E4-474E-99A6-159C546B351F}" srcId="{CE1A3B65-C7B9-4B8E-A123-DC7A34AD1238}" destId="{0545CED1-227D-4644-B502-CC0F7ADD89B6}" srcOrd="1" destOrd="0" parTransId="{C0271DEA-37B9-44ED-A9FA-3C01D09F8C14}" sibTransId="{70017C64-D7BE-4CDD-9B74-AFDB9DB0115D}"/>
    <dgm:cxn modelId="{0C23DB9C-F8B8-4006-AC74-41E0100FFB31}" srcId="{3C642387-9412-444A-B85B-3B6494434734}" destId="{0514980F-F2E0-4787-A583-FEF9E8FB7854}" srcOrd="0" destOrd="0" parTransId="{0F7AF18C-0A97-4B27-87F4-D0AFC589EC6E}" sibTransId="{69D9729E-E8C9-4DD5-9762-31B4F4B3B7B9}"/>
    <dgm:cxn modelId="{634FF634-2AF3-044D-9601-B3BBD14935B7}" type="presOf" srcId="{E1272CB5-1DBF-4459-BDE9-D7C885D30D9D}" destId="{2CA0D3B4-1004-4EB3-8415-ACC23E723548}" srcOrd="0" destOrd="0" presId="urn:microsoft.com/office/officeart/2005/8/layout/chevron2"/>
    <dgm:cxn modelId="{789DCA43-B973-4F22-BE2E-5A1259AA6C14}" srcId="{CE1A3B65-C7B9-4B8E-A123-DC7A34AD1238}" destId="{E1272CB5-1DBF-4459-BDE9-D7C885D30D9D}" srcOrd="2" destOrd="0" parTransId="{A130B174-CA81-42FD-BB67-9C9DCCBAB2F8}" sibTransId="{6A4DAA74-1A0D-4DBC-9F1B-3E5D3DF20794}"/>
    <dgm:cxn modelId="{EE7359EE-9CFD-4BBB-A1B9-38226D5A68F9}" srcId="{E1272CB5-1DBF-4459-BDE9-D7C885D30D9D}" destId="{7131B515-E0BB-4185-A01F-4014A9D63003}" srcOrd="0" destOrd="0" parTransId="{1DA3BC87-6ECA-44D9-AF3D-67ADEAB799BE}" sibTransId="{18210FFE-7DBF-4A18-A98E-8F8CD1E70844}"/>
    <dgm:cxn modelId="{C6859A62-64E6-41D0-BE36-674E8469219C}" srcId="{CE1A3B65-C7B9-4B8E-A123-DC7A34AD1238}" destId="{44ED3C51-6F5F-47FA-A12B-06583EB9ED1E}" srcOrd="3" destOrd="0" parTransId="{F84BB1A8-A063-474A-AAD9-A8B9F873F9DB}" sibTransId="{3231B71A-7389-4AE0-8395-1944AF3AC5FC}"/>
    <dgm:cxn modelId="{E0A07CA6-66E9-D746-857C-184AE7891A59}" type="presOf" srcId="{657A2CE9-BBF3-4425-91D0-E58908E4DC33}" destId="{BBFA4ED6-F90D-4CBF-A53E-6CCF6DB3F713}" srcOrd="0" destOrd="0" presId="urn:microsoft.com/office/officeart/2005/8/layout/chevron2"/>
    <dgm:cxn modelId="{163FD820-74A6-664F-85B5-4230B9B842FB}" type="presOf" srcId="{2245634D-1C8F-4A30-A138-1A6D32D1F5FC}" destId="{BE083F66-1948-4921-A79A-FAA85F6FF004}" srcOrd="0" destOrd="0" presId="urn:microsoft.com/office/officeart/2005/8/layout/chevron2"/>
    <dgm:cxn modelId="{4E16A10C-F2FF-C14F-BBC9-A96DD2BC7D9A}" type="presOf" srcId="{B533E606-7F5F-440E-A368-35A9F1772653}" destId="{1B188C02-FF91-4179-8D71-4AB23C546BD7}" srcOrd="0" destOrd="0" presId="urn:microsoft.com/office/officeart/2005/8/layout/chevron2"/>
    <dgm:cxn modelId="{AF6565F1-7349-3E4F-A438-1B77FA9CA0F2}" type="presOf" srcId="{44ED3C51-6F5F-47FA-A12B-06583EB9ED1E}" destId="{C76725C3-76E8-485E-9A64-50D2B18DA924}" srcOrd="0" destOrd="0" presId="urn:microsoft.com/office/officeart/2005/8/layout/chevron2"/>
    <dgm:cxn modelId="{BDB695B8-2033-40EE-AA4B-D875E6638BB0}" srcId="{44ED3C51-6F5F-47FA-A12B-06583EB9ED1E}" destId="{B533E606-7F5F-440E-A368-35A9F1772653}" srcOrd="0" destOrd="0" parTransId="{B8A70BEF-BD42-459F-A72A-7EEAA720B668}" sibTransId="{D0F26699-F356-40C2-98BC-6DC27DCCF313}"/>
    <dgm:cxn modelId="{8D058118-0E14-417A-A030-D24B772AA108}" srcId="{CE1A3B65-C7B9-4B8E-A123-DC7A34AD1238}" destId="{657A2CE9-BBF3-4425-91D0-E58908E4DC33}" srcOrd="0" destOrd="0" parTransId="{B3D06A21-618F-418B-9483-982D1C8AB8E8}" sibTransId="{A6BA80AE-076A-4D08-B5D0-D0B569051313}"/>
    <dgm:cxn modelId="{94EB3083-6EEB-7048-850B-805020F4F8BB}" type="presOf" srcId="{0545CED1-227D-4644-B502-CC0F7ADD89B6}" destId="{12F07D20-9C12-4EB0-BC97-879168E8A9A0}" srcOrd="0" destOrd="0" presId="urn:microsoft.com/office/officeart/2005/8/layout/chevron2"/>
    <dgm:cxn modelId="{ACE91B6E-C646-5B4A-940D-FB1D76DE663D}" type="presOf" srcId="{7131B515-E0BB-4185-A01F-4014A9D63003}" destId="{C43D5758-DEAD-4BB7-A82B-D8A0D25702AC}" srcOrd="0" destOrd="0" presId="urn:microsoft.com/office/officeart/2005/8/layout/chevron2"/>
    <dgm:cxn modelId="{C4244D2B-0CBC-48B2-BD8B-E948AB618DCA}" srcId="{657A2CE9-BBF3-4425-91D0-E58908E4DC33}" destId="{48B46BAB-F79B-4566-8280-02727C7AB636}" srcOrd="0" destOrd="0" parTransId="{6A3B5B25-5F61-452A-A7BC-C0E0EE8C10E8}" sibTransId="{2AE5FAEE-7E71-4CC0-ADD1-EC314BB4E82A}"/>
    <dgm:cxn modelId="{39B21E34-AA22-0048-BB97-3964666AD744}" type="presOf" srcId="{48B46BAB-F79B-4566-8280-02727C7AB636}" destId="{0D411B8A-3669-4BD0-B09C-5EE1406D0F23}" srcOrd="0" destOrd="0" presId="urn:microsoft.com/office/officeart/2005/8/layout/chevron2"/>
    <dgm:cxn modelId="{F85933FB-6999-4410-8EE9-789056FB61B1}" srcId="{0545CED1-227D-4644-B502-CC0F7ADD89B6}" destId="{2245634D-1C8F-4A30-A138-1A6D32D1F5FC}" srcOrd="0" destOrd="0" parTransId="{7C0EE4B7-B63F-4273-955C-28716C8837C2}" sibTransId="{102F75A2-EAC7-4637-9904-10FF692A485A}"/>
    <dgm:cxn modelId="{33027CB7-4E87-A949-99C7-6EFBC1CBF5D9}" type="presOf" srcId="{0514980F-F2E0-4787-A583-FEF9E8FB7854}" destId="{103758CC-04AD-4F31-8E76-810CA8BF3AB8}" srcOrd="0" destOrd="0" presId="urn:microsoft.com/office/officeart/2005/8/layout/chevron2"/>
    <dgm:cxn modelId="{C3E18CA1-ABFF-D046-93FF-E81DAC728A0A}" type="presOf" srcId="{3C642387-9412-444A-B85B-3B6494434734}" destId="{106C769A-E9E2-4284-8EE7-7B8F47C5D29D}" srcOrd="0" destOrd="0" presId="urn:microsoft.com/office/officeart/2005/8/layout/chevron2"/>
    <dgm:cxn modelId="{3253A3EF-121D-114B-AB05-9F2B0C31078D}" type="presParOf" srcId="{980167E6-A6E4-4BD7-98E4-D6B0F2067657}" destId="{113D5177-3086-483E-9FE2-CB93ED4E426C}" srcOrd="0" destOrd="0" presId="urn:microsoft.com/office/officeart/2005/8/layout/chevron2"/>
    <dgm:cxn modelId="{E97B7772-3D6B-9848-84A9-2EA0FD46D387}" type="presParOf" srcId="{113D5177-3086-483E-9FE2-CB93ED4E426C}" destId="{BBFA4ED6-F90D-4CBF-A53E-6CCF6DB3F713}" srcOrd="0" destOrd="0" presId="urn:microsoft.com/office/officeart/2005/8/layout/chevron2"/>
    <dgm:cxn modelId="{93E7E299-0A2A-4343-B23B-DC597E8508D5}" type="presParOf" srcId="{113D5177-3086-483E-9FE2-CB93ED4E426C}" destId="{0D411B8A-3669-4BD0-B09C-5EE1406D0F23}" srcOrd="1" destOrd="0" presId="urn:microsoft.com/office/officeart/2005/8/layout/chevron2"/>
    <dgm:cxn modelId="{8CDA9412-3C73-C947-8961-61709B9FFEDD}" type="presParOf" srcId="{980167E6-A6E4-4BD7-98E4-D6B0F2067657}" destId="{C2B3BC0E-EB6D-4AF5-B83D-08AA93BB1BE3}" srcOrd="1" destOrd="0" presId="urn:microsoft.com/office/officeart/2005/8/layout/chevron2"/>
    <dgm:cxn modelId="{5CD08A3D-1B94-AB45-B7CD-F25B4BEE167F}" type="presParOf" srcId="{980167E6-A6E4-4BD7-98E4-D6B0F2067657}" destId="{BF6D251D-8CF3-40C1-AFE2-68C8A0E5DA3F}" srcOrd="2" destOrd="0" presId="urn:microsoft.com/office/officeart/2005/8/layout/chevron2"/>
    <dgm:cxn modelId="{A20639B4-A048-4047-AF90-E2E9ED34A6C2}" type="presParOf" srcId="{BF6D251D-8CF3-40C1-AFE2-68C8A0E5DA3F}" destId="{12F07D20-9C12-4EB0-BC97-879168E8A9A0}" srcOrd="0" destOrd="0" presId="urn:microsoft.com/office/officeart/2005/8/layout/chevron2"/>
    <dgm:cxn modelId="{5D5F3381-D73D-3240-A49D-707D547A6CB0}" type="presParOf" srcId="{BF6D251D-8CF3-40C1-AFE2-68C8A0E5DA3F}" destId="{BE083F66-1948-4921-A79A-FAA85F6FF004}" srcOrd="1" destOrd="0" presId="urn:microsoft.com/office/officeart/2005/8/layout/chevron2"/>
    <dgm:cxn modelId="{D6D0C3E3-38DE-8549-9044-041F2F0FA0F4}" type="presParOf" srcId="{980167E6-A6E4-4BD7-98E4-D6B0F2067657}" destId="{EAACB16A-0019-4050-BC63-16B63CD94851}" srcOrd="3" destOrd="0" presId="urn:microsoft.com/office/officeart/2005/8/layout/chevron2"/>
    <dgm:cxn modelId="{E285B0A5-3820-0B4B-9CDF-45D491F4C744}" type="presParOf" srcId="{980167E6-A6E4-4BD7-98E4-D6B0F2067657}" destId="{DE7BDE60-B71E-47E5-B7BF-AFE54FEF9162}" srcOrd="4" destOrd="0" presId="urn:microsoft.com/office/officeart/2005/8/layout/chevron2"/>
    <dgm:cxn modelId="{A92C68F2-A43D-2F4F-B731-F962EE1CCB06}" type="presParOf" srcId="{DE7BDE60-B71E-47E5-B7BF-AFE54FEF9162}" destId="{2CA0D3B4-1004-4EB3-8415-ACC23E723548}" srcOrd="0" destOrd="0" presId="urn:microsoft.com/office/officeart/2005/8/layout/chevron2"/>
    <dgm:cxn modelId="{A276FD7A-F9BF-7D45-9B82-F6CAAAB03220}" type="presParOf" srcId="{DE7BDE60-B71E-47E5-B7BF-AFE54FEF9162}" destId="{C43D5758-DEAD-4BB7-A82B-D8A0D25702AC}" srcOrd="1" destOrd="0" presId="urn:microsoft.com/office/officeart/2005/8/layout/chevron2"/>
    <dgm:cxn modelId="{60921E2C-24AF-DA47-BA8B-1015C8925B13}" type="presParOf" srcId="{980167E6-A6E4-4BD7-98E4-D6B0F2067657}" destId="{2F43A76D-1E57-4182-ADCD-D443C151953E}" srcOrd="5" destOrd="0" presId="urn:microsoft.com/office/officeart/2005/8/layout/chevron2"/>
    <dgm:cxn modelId="{3AB31FE2-8884-B845-9079-75222189EDB9}" type="presParOf" srcId="{980167E6-A6E4-4BD7-98E4-D6B0F2067657}" destId="{86E1C972-F100-4425-86DE-348CF1139D70}" srcOrd="6" destOrd="0" presId="urn:microsoft.com/office/officeart/2005/8/layout/chevron2"/>
    <dgm:cxn modelId="{95E82CA2-C4F2-9946-9CFB-EF7AD3AC3896}" type="presParOf" srcId="{86E1C972-F100-4425-86DE-348CF1139D70}" destId="{C76725C3-76E8-485E-9A64-50D2B18DA924}" srcOrd="0" destOrd="0" presId="urn:microsoft.com/office/officeart/2005/8/layout/chevron2"/>
    <dgm:cxn modelId="{4440B1C5-6561-B745-A9CC-C5C1DF11784F}" type="presParOf" srcId="{86E1C972-F100-4425-86DE-348CF1139D70}" destId="{1B188C02-FF91-4179-8D71-4AB23C546BD7}" srcOrd="1" destOrd="0" presId="urn:microsoft.com/office/officeart/2005/8/layout/chevron2"/>
    <dgm:cxn modelId="{891A21CC-05CF-554E-9B34-E16D48688097}" type="presParOf" srcId="{980167E6-A6E4-4BD7-98E4-D6B0F2067657}" destId="{278A83BA-424A-4405-A5FB-1C511C4CF8BB}" srcOrd="7" destOrd="0" presId="urn:microsoft.com/office/officeart/2005/8/layout/chevron2"/>
    <dgm:cxn modelId="{9BFC52A0-75E6-F442-9CD3-34B9FC964566}" type="presParOf" srcId="{980167E6-A6E4-4BD7-98E4-D6B0F2067657}" destId="{0B93E5C2-2814-4B6D-AF91-D39D0A249A1F}" srcOrd="8" destOrd="0" presId="urn:microsoft.com/office/officeart/2005/8/layout/chevron2"/>
    <dgm:cxn modelId="{73520BA2-8675-E74A-90DF-E6AFEF4B1B6D}" type="presParOf" srcId="{0B93E5C2-2814-4B6D-AF91-D39D0A249A1F}" destId="{106C769A-E9E2-4284-8EE7-7B8F47C5D29D}" srcOrd="0" destOrd="0" presId="urn:microsoft.com/office/officeart/2005/8/layout/chevron2"/>
    <dgm:cxn modelId="{988F85A1-9624-D548-98C3-5EF64C0346CB}" type="presParOf" srcId="{0B93E5C2-2814-4B6D-AF91-D39D0A249A1F}" destId="{103758CC-04AD-4F31-8E76-810CA8BF3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E1A3B65-C7B9-4B8E-A123-DC7A34AD123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657A2CE9-BBF3-4425-91D0-E58908E4DC33}">
      <dgm:prSet phldrT="[Text]" custT="1"/>
      <dgm:spPr>
        <a:solidFill>
          <a:srgbClr val="00B0F0"/>
        </a:solidFill>
        <a:ln>
          <a:solidFill>
            <a:srgbClr val="002060"/>
          </a:solidFill>
        </a:ln>
      </dgm:spPr>
      <dgm:t>
        <a:bodyPr/>
        <a:lstStyle/>
        <a:p>
          <a:r>
            <a:rPr lang="en-GB" sz="2000" dirty="0" smtClean="0">
              <a:solidFill>
                <a:srgbClr val="002060"/>
              </a:solidFill>
            </a:rPr>
            <a:t>Phase 1</a:t>
          </a:r>
          <a:endParaRPr lang="en-GB" sz="2000" dirty="0">
            <a:solidFill>
              <a:srgbClr val="002060"/>
            </a:solidFill>
          </a:endParaRPr>
        </a:p>
      </dgm:t>
    </dgm:pt>
    <dgm:pt modelId="{B3D06A21-618F-418B-9483-982D1C8AB8E8}" type="parTrans" cxnId="{8D058118-0E14-417A-A030-D24B772AA108}">
      <dgm:prSet/>
      <dgm:spPr/>
      <dgm:t>
        <a:bodyPr/>
        <a:lstStyle/>
        <a:p>
          <a:endParaRPr lang="en-GB"/>
        </a:p>
      </dgm:t>
    </dgm:pt>
    <dgm:pt modelId="{A6BA80AE-076A-4D08-B5D0-D0B569051313}" type="sibTrans" cxnId="{8D058118-0E14-417A-A030-D24B772AA108}">
      <dgm:prSet/>
      <dgm:spPr/>
      <dgm:t>
        <a:bodyPr/>
        <a:lstStyle/>
        <a:p>
          <a:endParaRPr lang="en-GB"/>
        </a:p>
      </dgm:t>
    </dgm:pt>
    <dgm:pt modelId="{48B46BAB-F79B-4566-8280-02727C7AB636}">
      <dgm:prSet phldrT="[Text]" custT="1"/>
      <dgm:spPr>
        <a:ln>
          <a:solidFill>
            <a:srgbClr val="0070C0"/>
          </a:solidFill>
        </a:ln>
      </dgm:spPr>
      <dgm:t>
        <a:bodyPr/>
        <a:lstStyle/>
        <a:p>
          <a:r>
            <a:rPr lang="en-US" sz="2800" dirty="0" smtClean="0">
              <a:solidFill>
                <a:srgbClr val="002060"/>
              </a:solidFill>
            </a:rPr>
            <a:t>Adaptation of intervention for local sociocultural context</a:t>
          </a:r>
          <a:endParaRPr lang="en-GB" sz="2800" dirty="0">
            <a:solidFill>
              <a:srgbClr val="002060"/>
            </a:solidFill>
          </a:endParaRPr>
        </a:p>
      </dgm:t>
    </dgm:pt>
    <dgm:pt modelId="{6A3B5B25-5F61-452A-A7BC-C0E0EE8C10E8}" type="parTrans" cxnId="{C4244D2B-0CBC-48B2-BD8B-E948AB618DCA}">
      <dgm:prSet/>
      <dgm:spPr/>
      <dgm:t>
        <a:bodyPr/>
        <a:lstStyle/>
        <a:p>
          <a:endParaRPr lang="en-GB"/>
        </a:p>
      </dgm:t>
    </dgm:pt>
    <dgm:pt modelId="{2AE5FAEE-7E71-4CC0-ADD1-EC314BB4E82A}" type="sibTrans" cxnId="{C4244D2B-0CBC-48B2-BD8B-E948AB618DCA}">
      <dgm:prSet/>
      <dgm:spPr/>
      <dgm:t>
        <a:bodyPr/>
        <a:lstStyle/>
        <a:p>
          <a:endParaRPr lang="en-GB"/>
        </a:p>
      </dgm:t>
    </dgm:pt>
    <dgm:pt modelId="{0545CED1-227D-4644-B502-CC0F7ADD89B6}">
      <dgm:prSet phldrT="[Text]" custT="1"/>
      <dgm:spPr>
        <a:solidFill>
          <a:srgbClr val="00B0F0">
            <a:alpha val="80000"/>
          </a:srgbClr>
        </a:solidFill>
        <a:ln>
          <a:solidFill>
            <a:srgbClr val="002060"/>
          </a:solidFill>
        </a:ln>
      </dgm:spPr>
      <dgm:t>
        <a:bodyPr/>
        <a:lstStyle/>
        <a:p>
          <a:r>
            <a:rPr lang="en-GB" sz="2000" dirty="0" smtClean="0">
              <a:solidFill>
                <a:srgbClr val="002060"/>
              </a:solidFill>
            </a:rPr>
            <a:t>Phase 2</a:t>
          </a:r>
          <a:endParaRPr lang="en-GB" sz="2000" dirty="0">
            <a:solidFill>
              <a:srgbClr val="002060"/>
            </a:solidFill>
          </a:endParaRPr>
        </a:p>
      </dgm:t>
    </dgm:pt>
    <dgm:pt modelId="{C0271DEA-37B9-44ED-A9FA-3C01D09F8C14}" type="parTrans" cxnId="{94F97D85-34E4-474E-99A6-159C546B351F}">
      <dgm:prSet/>
      <dgm:spPr/>
      <dgm:t>
        <a:bodyPr/>
        <a:lstStyle/>
        <a:p>
          <a:endParaRPr lang="en-GB"/>
        </a:p>
      </dgm:t>
    </dgm:pt>
    <dgm:pt modelId="{70017C64-D7BE-4CDD-9B74-AFDB9DB0115D}" type="sibTrans" cxnId="{94F97D85-34E4-474E-99A6-159C546B351F}">
      <dgm:prSet/>
      <dgm:spPr/>
      <dgm:t>
        <a:bodyPr/>
        <a:lstStyle/>
        <a:p>
          <a:endParaRPr lang="en-GB"/>
        </a:p>
      </dgm:t>
    </dgm:pt>
    <dgm:pt modelId="{2245634D-1C8F-4A30-A138-1A6D32D1F5FC}">
      <dgm:prSet phldrT="[Text]" custT="1"/>
      <dgm:spPr>
        <a:ln>
          <a:solidFill>
            <a:srgbClr val="0070C0"/>
          </a:solidFill>
        </a:ln>
      </dgm:spPr>
      <dgm:t>
        <a:bodyPr/>
        <a:lstStyle/>
        <a:p>
          <a:r>
            <a:rPr lang="en-US" sz="2800" dirty="0" smtClean="0">
              <a:solidFill>
                <a:srgbClr val="002060"/>
              </a:solidFill>
            </a:rPr>
            <a:t>Small, feasibility randomized controlled trial (</a:t>
          </a:r>
          <a:r>
            <a:rPr lang="en-US" sz="2800" b="1" dirty="0" smtClean="0">
              <a:solidFill>
                <a:srgbClr val="002060"/>
              </a:solidFill>
            </a:rPr>
            <a:t>RCT</a:t>
          </a:r>
          <a:r>
            <a:rPr lang="en-US" sz="2800" dirty="0" smtClean="0">
              <a:solidFill>
                <a:srgbClr val="002060"/>
              </a:solidFill>
            </a:rPr>
            <a:t>) (feasibility, safety, trial procedures)</a:t>
          </a:r>
          <a:endParaRPr lang="en-GB" sz="2800" dirty="0">
            <a:solidFill>
              <a:srgbClr val="002060"/>
            </a:solidFill>
          </a:endParaRPr>
        </a:p>
      </dgm:t>
    </dgm:pt>
    <dgm:pt modelId="{7C0EE4B7-B63F-4273-955C-28716C8837C2}" type="parTrans" cxnId="{F85933FB-6999-4410-8EE9-789056FB61B1}">
      <dgm:prSet/>
      <dgm:spPr/>
      <dgm:t>
        <a:bodyPr/>
        <a:lstStyle/>
        <a:p>
          <a:endParaRPr lang="en-GB"/>
        </a:p>
      </dgm:t>
    </dgm:pt>
    <dgm:pt modelId="{102F75A2-EAC7-4637-9904-10FF692A485A}" type="sibTrans" cxnId="{F85933FB-6999-4410-8EE9-789056FB61B1}">
      <dgm:prSet/>
      <dgm:spPr/>
      <dgm:t>
        <a:bodyPr/>
        <a:lstStyle/>
        <a:p>
          <a:endParaRPr lang="en-GB"/>
        </a:p>
      </dgm:t>
    </dgm:pt>
    <dgm:pt modelId="{E1272CB5-1DBF-4459-BDE9-D7C885D30D9D}">
      <dgm:prSet phldrT="[Text]" custT="1"/>
      <dgm:spPr>
        <a:solidFill>
          <a:srgbClr val="00B0F0">
            <a:alpha val="60000"/>
          </a:srgbClr>
        </a:solidFill>
        <a:ln>
          <a:solidFill>
            <a:srgbClr val="002060"/>
          </a:solidFill>
        </a:ln>
      </dgm:spPr>
      <dgm:t>
        <a:bodyPr/>
        <a:lstStyle/>
        <a:p>
          <a:r>
            <a:rPr lang="en-GB" sz="2000" dirty="0" smtClean="0">
              <a:solidFill>
                <a:srgbClr val="002060"/>
              </a:solidFill>
            </a:rPr>
            <a:t>Phase 3</a:t>
          </a:r>
          <a:endParaRPr lang="en-GB" sz="2000" dirty="0">
            <a:solidFill>
              <a:srgbClr val="002060"/>
            </a:solidFill>
          </a:endParaRPr>
        </a:p>
      </dgm:t>
    </dgm:pt>
    <dgm:pt modelId="{A130B174-CA81-42FD-BB67-9C9DCCBAB2F8}" type="parTrans" cxnId="{789DCA43-B973-4F22-BE2E-5A1259AA6C14}">
      <dgm:prSet/>
      <dgm:spPr/>
      <dgm:t>
        <a:bodyPr/>
        <a:lstStyle/>
        <a:p>
          <a:endParaRPr lang="en-GB"/>
        </a:p>
      </dgm:t>
    </dgm:pt>
    <dgm:pt modelId="{6A4DAA74-1A0D-4DBC-9F1B-3E5D3DF20794}" type="sibTrans" cxnId="{789DCA43-B973-4F22-BE2E-5A1259AA6C14}">
      <dgm:prSet/>
      <dgm:spPr/>
      <dgm:t>
        <a:bodyPr/>
        <a:lstStyle/>
        <a:p>
          <a:endParaRPr lang="en-GB"/>
        </a:p>
      </dgm:t>
    </dgm:pt>
    <dgm:pt modelId="{0514980F-F2E0-4787-A583-FEF9E8FB7854}">
      <dgm:prSet phldrT="[Text]" custT="1"/>
      <dgm:spPr>
        <a:ln>
          <a:solidFill>
            <a:srgbClr val="0070C0"/>
          </a:solidFill>
        </a:ln>
      </dgm:spPr>
      <dgm:t>
        <a:bodyPr/>
        <a:lstStyle/>
        <a:p>
          <a:r>
            <a:rPr lang="en-US" sz="2800" dirty="0" smtClean="0">
              <a:solidFill>
                <a:srgbClr val="002060"/>
              </a:solidFill>
            </a:rPr>
            <a:t>Process evaluation to prepare for scaling up</a:t>
          </a:r>
          <a:endParaRPr lang="en-GB" sz="2800" dirty="0">
            <a:solidFill>
              <a:srgbClr val="002060"/>
            </a:solidFill>
          </a:endParaRPr>
        </a:p>
      </dgm:t>
    </dgm:pt>
    <dgm:pt modelId="{0F7AF18C-0A97-4B27-87F4-D0AFC589EC6E}" type="parTrans" cxnId="{0C23DB9C-F8B8-4006-AC74-41E0100FFB31}">
      <dgm:prSet/>
      <dgm:spPr/>
      <dgm:t>
        <a:bodyPr/>
        <a:lstStyle/>
        <a:p>
          <a:endParaRPr lang="en-GB"/>
        </a:p>
      </dgm:t>
    </dgm:pt>
    <dgm:pt modelId="{69D9729E-E8C9-4DD5-9762-31B4F4B3B7B9}" type="sibTrans" cxnId="{0C23DB9C-F8B8-4006-AC74-41E0100FFB31}">
      <dgm:prSet/>
      <dgm:spPr/>
      <dgm:t>
        <a:bodyPr/>
        <a:lstStyle/>
        <a:p>
          <a:endParaRPr lang="en-GB"/>
        </a:p>
      </dgm:t>
    </dgm:pt>
    <dgm:pt modelId="{44ED3C51-6F5F-47FA-A12B-06583EB9ED1E}">
      <dgm:prSet phldrT="[Text]" custT="1"/>
      <dgm:spPr>
        <a:solidFill>
          <a:srgbClr val="00B0F0">
            <a:alpha val="40000"/>
          </a:srgbClr>
        </a:solidFill>
        <a:ln>
          <a:solidFill>
            <a:srgbClr val="002060"/>
          </a:solidFill>
        </a:ln>
      </dgm:spPr>
      <dgm:t>
        <a:bodyPr/>
        <a:lstStyle/>
        <a:p>
          <a:r>
            <a:rPr lang="en-GB" sz="2000" dirty="0" smtClean="0">
              <a:solidFill>
                <a:srgbClr val="002060"/>
              </a:solidFill>
            </a:rPr>
            <a:t>Phase 4</a:t>
          </a:r>
          <a:endParaRPr lang="en-GB" sz="2000" dirty="0">
            <a:solidFill>
              <a:srgbClr val="002060"/>
            </a:solidFill>
          </a:endParaRPr>
        </a:p>
      </dgm:t>
    </dgm:pt>
    <dgm:pt modelId="{F84BB1A8-A063-474A-AAD9-A8B9F873F9DB}" type="parTrans" cxnId="{C6859A62-64E6-41D0-BE36-674E8469219C}">
      <dgm:prSet/>
      <dgm:spPr/>
      <dgm:t>
        <a:bodyPr/>
        <a:lstStyle/>
        <a:p>
          <a:endParaRPr lang="en-GB"/>
        </a:p>
      </dgm:t>
    </dgm:pt>
    <dgm:pt modelId="{3231B71A-7389-4AE0-8395-1944AF3AC5FC}" type="sibTrans" cxnId="{C6859A62-64E6-41D0-BE36-674E8469219C}">
      <dgm:prSet/>
      <dgm:spPr/>
      <dgm:t>
        <a:bodyPr/>
        <a:lstStyle/>
        <a:p>
          <a:endParaRPr lang="en-GB"/>
        </a:p>
      </dgm:t>
    </dgm:pt>
    <dgm:pt modelId="{3C642387-9412-444A-B85B-3B6494434734}">
      <dgm:prSet phldrT="[Text]" custT="1"/>
      <dgm:spPr>
        <a:solidFill>
          <a:srgbClr val="00B0F0">
            <a:alpha val="20000"/>
          </a:srgbClr>
        </a:solidFill>
        <a:ln>
          <a:solidFill>
            <a:srgbClr val="002060"/>
          </a:solidFill>
        </a:ln>
      </dgm:spPr>
      <dgm:t>
        <a:bodyPr/>
        <a:lstStyle/>
        <a:p>
          <a:r>
            <a:rPr lang="en-GB" sz="2000" dirty="0" smtClean="0">
              <a:solidFill>
                <a:srgbClr val="002060"/>
              </a:solidFill>
            </a:rPr>
            <a:t>Phase 5</a:t>
          </a:r>
          <a:endParaRPr lang="en-GB" sz="2000" dirty="0">
            <a:solidFill>
              <a:srgbClr val="002060"/>
            </a:solidFill>
          </a:endParaRPr>
        </a:p>
      </dgm:t>
    </dgm:pt>
    <dgm:pt modelId="{570AF617-D128-4CBD-9096-6115E3B937CD}" type="parTrans" cxnId="{DB3A079B-F4E4-436B-96E9-258DBA174340}">
      <dgm:prSet/>
      <dgm:spPr/>
      <dgm:t>
        <a:bodyPr/>
        <a:lstStyle/>
        <a:p>
          <a:endParaRPr lang="en-GB"/>
        </a:p>
      </dgm:t>
    </dgm:pt>
    <dgm:pt modelId="{DF29880C-3E71-4662-A633-838A47DE5725}" type="sibTrans" cxnId="{DB3A079B-F4E4-436B-96E9-258DBA174340}">
      <dgm:prSet/>
      <dgm:spPr/>
      <dgm:t>
        <a:bodyPr/>
        <a:lstStyle/>
        <a:p>
          <a:endParaRPr lang="en-GB"/>
        </a:p>
      </dgm:t>
    </dgm:pt>
    <dgm:pt modelId="{7131B515-E0BB-4185-A01F-4014A9D63003}">
      <dgm:prSet custT="1"/>
      <dgm:spPr>
        <a:ln>
          <a:solidFill>
            <a:srgbClr val="0070C0"/>
          </a:solidFill>
        </a:ln>
      </dgm:spPr>
      <dgm:t>
        <a:bodyPr/>
        <a:lstStyle/>
        <a:p>
          <a:r>
            <a:rPr lang="en-US" sz="2800" dirty="0" smtClean="0">
              <a:solidFill>
                <a:srgbClr val="002060"/>
              </a:solidFill>
            </a:rPr>
            <a:t>Process evaluation to prepare for RCT</a:t>
          </a:r>
          <a:endParaRPr lang="en-GB" sz="2800" dirty="0">
            <a:solidFill>
              <a:srgbClr val="002060"/>
            </a:solidFill>
          </a:endParaRPr>
        </a:p>
      </dgm:t>
    </dgm:pt>
    <dgm:pt modelId="{1DA3BC87-6ECA-44D9-AF3D-67ADEAB799BE}" type="parTrans" cxnId="{EE7359EE-9CFD-4BBB-A1B9-38226D5A68F9}">
      <dgm:prSet/>
      <dgm:spPr/>
      <dgm:t>
        <a:bodyPr/>
        <a:lstStyle/>
        <a:p>
          <a:endParaRPr lang="en-GB"/>
        </a:p>
      </dgm:t>
    </dgm:pt>
    <dgm:pt modelId="{18210FFE-7DBF-4A18-A98E-8F8CD1E70844}" type="sibTrans" cxnId="{EE7359EE-9CFD-4BBB-A1B9-38226D5A68F9}">
      <dgm:prSet/>
      <dgm:spPr/>
      <dgm:t>
        <a:bodyPr/>
        <a:lstStyle/>
        <a:p>
          <a:endParaRPr lang="en-GB"/>
        </a:p>
      </dgm:t>
    </dgm:pt>
    <dgm:pt modelId="{B533E606-7F5F-440E-A368-35A9F1772653}">
      <dgm:prSet custT="1"/>
      <dgm:spPr>
        <a:ln>
          <a:solidFill>
            <a:srgbClr val="0070C0"/>
          </a:solidFill>
        </a:ln>
      </dgm:spPr>
      <dgm:t>
        <a:bodyPr/>
        <a:lstStyle/>
        <a:p>
          <a:r>
            <a:rPr lang="en-US" sz="2800" dirty="0" smtClean="0">
              <a:solidFill>
                <a:srgbClr val="002060"/>
              </a:solidFill>
            </a:rPr>
            <a:t>Large RCT to evaluate </a:t>
          </a:r>
          <a:endParaRPr lang="en-GB" sz="2800" dirty="0">
            <a:solidFill>
              <a:srgbClr val="002060"/>
            </a:solidFill>
          </a:endParaRPr>
        </a:p>
      </dgm:t>
    </dgm:pt>
    <dgm:pt modelId="{B8A70BEF-BD42-459F-A72A-7EEAA720B668}" type="parTrans" cxnId="{BDB695B8-2033-40EE-AA4B-D875E6638BB0}">
      <dgm:prSet/>
      <dgm:spPr/>
      <dgm:t>
        <a:bodyPr/>
        <a:lstStyle/>
        <a:p>
          <a:endParaRPr lang="en-GB"/>
        </a:p>
      </dgm:t>
    </dgm:pt>
    <dgm:pt modelId="{D0F26699-F356-40C2-98BC-6DC27DCCF313}" type="sibTrans" cxnId="{BDB695B8-2033-40EE-AA4B-D875E6638BB0}">
      <dgm:prSet/>
      <dgm:spPr/>
      <dgm:t>
        <a:bodyPr/>
        <a:lstStyle/>
        <a:p>
          <a:endParaRPr lang="en-GB"/>
        </a:p>
      </dgm:t>
    </dgm:pt>
    <dgm:pt modelId="{980167E6-A6E4-4BD7-98E4-D6B0F2067657}" type="pres">
      <dgm:prSet presAssocID="{CE1A3B65-C7B9-4B8E-A123-DC7A34AD1238}" presName="linearFlow" presStyleCnt="0">
        <dgm:presLayoutVars>
          <dgm:dir/>
          <dgm:animLvl val="lvl"/>
          <dgm:resizeHandles val="exact"/>
        </dgm:presLayoutVars>
      </dgm:prSet>
      <dgm:spPr/>
      <dgm:t>
        <a:bodyPr/>
        <a:lstStyle/>
        <a:p>
          <a:endParaRPr lang="en-GB"/>
        </a:p>
      </dgm:t>
    </dgm:pt>
    <dgm:pt modelId="{113D5177-3086-483E-9FE2-CB93ED4E426C}" type="pres">
      <dgm:prSet presAssocID="{657A2CE9-BBF3-4425-91D0-E58908E4DC33}" presName="composite" presStyleCnt="0"/>
      <dgm:spPr/>
    </dgm:pt>
    <dgm:pt modelId="{BBFA4ED6-F90D-4CBF-A53E-6CCF6DB3F713}" type="pres">
      <dgm:prSet presAssocID="{657A2CE9-BBF3-4425-91D0-E58908E4DC33}" presName="parentText" presStyleLbl="alignNode1" presStyleIdx="0" presStyleCnt="5">
        <dgm:presLayoutVars>
          <dgm:chMax val="1"/>
          <dgm:bulletEnabled val="1"/>
        </dgm:presLayoutVars>
      </dgm:prSet>
      <dgm:spPr/>
      <dgm:t>
        <a:bodyPr/>
        <a:lstStyle/>
        <a:p>
          <a:endParaRPr lang="en-GB"/>
        </a:p>
      </dgm:t>
    </dgm:pt>
    <dgm:pt modelId="{0D411B8A-3669-4BD0-B09C-5EE1406D0F23}" type="pres">
      <dgm:prSet presAssocID="{657A2CE9-BBF3-4425-91D0-E58908E4DC33}" presName="descendantText" presStyleLbl="alignAcc1" presStyleIdx="0" presStyleCnt="5" custScaleY="145039">
        <dgm:presLayoutVars>
          <dgm:bulletEnabled val="1"/>
        </dgm:presLayoutVars>
      </dgm:prSet>
      <dgm:spPr/>
      <dgm:t>
        <a:bodyPr/>
        <a:lstStyle/>
        <a:p>
          <a:endParaRPr lang="en-GB"/>
        </a:p>
      </dgm:t>
    </dgm:pt>
    <dgm:pt modelId="{C2B3BC0E-EB6D-4AF5-B83D-08AA93BB1BE3}" type="pres">
      <dgm:prSet presAssocID="{A6BA80AE-076A-4D08-B5D0-D0B569051313}" presName="sp" presStyleCnt="0"/>
      <dgm:spPr/>
    </dgm:pt>
    <dgm:pt modelId="{BF6D251D-8CF3-40C1-AFE2-68C8A0E5DA3F}" type="pres">
      <dgm:prSet presAssocID="{0545CED1-227D-4644-B502-CC0F7ADD89B6}" presName="composite" presStyleCnt="0"/>
      <dgm:spPr/>
    </dgm:pt>
    <dgm:pt modelId="{12F07D20-9C12-4EB0-BC97-879168E8A9A0}" type="pres">
      <dgm:prSet presAssocID="{0545CED1-227D-4644-B502-CC0F7ADD89B6}" presName="parentText" presStyleLbl="alignNode1" presStyleIdx="1" presStyleCnt="5">
        <dgm:presLayoutVars>
          <dgm:chMax val="1"/>
          <dgm:bulletEnabled val="1"/>
        </dgm:presLayoutVars>
      </dgm:prSet>
      <dgm:spPr/>
      <dgm:t>
        <a:bodyPr/>
        <a:lstStyle/>
        <a:p>
          <a:endParaRPr lang="en-GB"/>
        </a:p>
      </dgm:t>
    </dgm:pt>
    <dgm:pt modelId="{BE083F66-1948-4921-A79A-FAA85F6FF004}" type="pres">
      <dgm:prSet presAssocID="{0545CED1-227D-4644-B502-CC0F7ADD89B6}" presName="descendantText" presStyleLbl="alignAcc1" presStyleIdx="1" presStyleCnt="5" custScaleY="143040" custLinFactNeighborX="0" custLinFactNeighborY="11664">
        <dgm:presLayoutVars>
          <dgm:bulletEnabled val="1"/>
        </dgm:presLayoutVars>
      </dgm:prSet>
      <dgm:spPr/>
      <dgm:t>
        <a:bodyPr/>
        <a:lstStyle/>
        <a:p>
          <a:endParaRPr lang="en-GB"/>
        </a:p>
      </dgm:t>
    </dgm:pt>
    <dgm:pt modelId="{EAACB16A-0019-4050-BC63-16B63CD94851}" type="pres">
      <dgm:prSet presAssocID="{70017C64-D7BE-4CDD-9B74-AFDB9DB0115D}" presName="sp" presStyleCnt="0"/>
      <dgm:spPr/>
    </dgm:pt>
    <dgm:pt modelId="{DE7BDE60-B71E-47E5-B7BF-AFE54FEF9162}" type="pres">
      <dgm:prSet presAssocID="{E1272CB5-1DBF-4459-BDE9-D7C885D30D9D}" presName="composite" presStyleCnt="0"/>
      <dgm:spPr/>
    </dgm:pt>
    <dgm:pt modelId="{2CA0D3B4-1004-4EB3-8415-ACC23E723548}" type="pres">
      <dgm:prSet presAssocID="{E1272CB5-1DBF-4459-BDE9-D7C885D30D9D}" presName="parentText" presStyleLbl="alignNode1" presStyleIdx="2" presStyleCnt="5">
        <dgm:presLayoutVars>
          <dgm:chMax val="1"/>
          <dgm:bulletEnabled val="1"/>
        </dgm:presLayoutVars>
      </dgm:prSet>
      <dgm:spPr/>
      <dgm:t>
        <a:bodyPr/>
        <a:lstStyle/>
        <a:p>
          <a:endParaRPr lang="en-GB"/>
        </a:p>
      </dgm:t>
    </dgm:pt>
    <dgm:pt modelId="{C43D5758-DEAD-4BB7-A82B-D8A0D25702AC}" type="pres">
      <dgm:prSet presAssocID="{E1272CB5-1DBF-4459-BDE9-D7C885D30D9D}" presName="descendantText" presStyleLbl="alignAcc1" presStyleIdx="2" presStyleCnt="5" custLinFactNeighborX="-224" custLinFactNeighborY="3398">
        <dgm:presLayoutVars>
          <dgm:bulletEnabled val="1"/>
        </dgm:presLayoutVars>
      </dgm:prSet>
      <dgm:spPr/>
      <dgm:t>
        <a:bodyPr/>
        <a:lstStyle/>
        <a:p>
          <a:endParaRPr lang="en-GB"/>
        </a:p>
      </dgm:t>
    </dgm:pt>
    <dgm:pt modelId="{2F43A76D-1E57-4182-ADCD-D443C151953E}" type="pres">
      <dgm:prSet presAssocID="{6A4DAA74-1A0D-4DBC-9F1B-3E5D3DF20794}" presName="sp" presStyleCnt="0"/>
      <dgm:spPr/>
    </dgm:pt>
    <dgm:pt modelId="{86E1C972-F100-4425-86DE-348CF1139D70}" type="pres">
      <dgm:prSet presAssocID="{44ED3C51-6F5F-47FA-A12B-06583EB9ED1E}" presName="composite" presStyleCnt="0"/>
      <dgm:spPr/>
    </dgm:pt>
    <dgm:pt modelId="{C76725C3-76E8-485E-9A64-50D2B18DA924}" type="pres">
      <dgm:prSet presAssocID="{44ED3C51-6F5F-47FA-A12B-06583EB9ED1E}" presName="parentText" presStyleLbl="alignNode1" presStyleIdx="3" presStyleCnt="5">
        <dgm:presLayoutVars>
          <dgm:chMax val="1"/>
          <dgm:bulletEnabled val="1"/>
        </dgm:presLayoutVars>
      </dgm:prSet>
      <dgm:spPr/>
      <dgm:t>
        <a:bodyPr/>
        <a:lstStyle/>
        <a:p>
          <a:endParaRPr lang="en-GB"/>
        </a:p>
      </dgm:t>
    </dgm:pt>
    <dgm:pt modelId="{1B188C02-FF91-4179-8D71-4AB23C546BD7}" type="pres">
      <dgm:prSet presAssocID="{44ED3C51-6F5F-47FA-A12B-06583EB9ED1E}" presName="descendantText" presStyleLbl="alignAcc1" presStyleIdx="3" presStyleCnt="5">
        <dgm:presLayoutVars>
          <dgm:bulletEnabled val="1"/>
        </dgm:presLayoutVars>
      </dgm:prSet>
      <dgm:spPr/>
      <dgm:t>
        <a:bodyPr/>
        <a:lstStyle/>
        <a:p>
          <a:endParaRPr lang="en-GB"/>
        </a:p>
      </dgm:t>
    </dgm:pt>
    <dgm:pt modelId="{278A83BA-424A-4405-A5FB-1C511C4CF8BB}" type="pres">
      <dgm:prSet presAssocID="{3231B71A-7389-4AE0-8395-1944AF3AC5FC}" presName="sp" presStyleCnt="0"/>
      <dgm:spPr/>
    </dgm:pt>
    <dgm:pt modelId="{0B93E5C2-2814-4B6D-AF91-D39D0A249A1F}" type="pres">
      <dgm:prSet presAssocID="{3C642387-9412-444A-B85B-3B6494434734}" presName="composite" presStyleCnt="0"/>
      <dgm:spPr/>
    </dgm:pt>
    <dgm:pt modelId="{106C769A-E9E2-4284-8EE7-7B8F47C5D29D}" type="pres">
      <dgm:prSet presAssocID="{3C642387-9412-444A-B85B-3B6494434734}" presName="parentText" presStyleLbl="alignNode1" presStyleIdx="4" presStyleCnt="5">
        <dgm:presLayoutVars>
          <dgm:chMax val="1"/>
          <dgm:bulletEnabled val="1"/>
        </dgm:presLayoutVars>
      </dgm:prSet>
      <dgm:spPr/>
      <dgm:t>
        <a:bodyPr/>
        <a:lstStyle/>
        <a:p>
          <a:endParaRPr lang="en-GB"/>
        </a:p>
      </dgm:t>
    </dgm:pt>
    <dgm:pt modelId="{103758CC-04AD-4F31-8E76-810CA8BF3AB8}" type="pres">
      <dgm:prSet presAssocID="{3C642387-9412-444A-B85B-3B6494434734}" presName="descendantText" presStyleLbl="alignAcc1" presStyleIdx="4" presStyleCnt="5">
        <dgm:presLayoutVars>
          <dgm:bulletEnabled val="1"/>
        </dgm:presLayoutVars>
      </dgm:prSet>
      <dgm:spPr/>
      <dgm:t>
        <a:bodyPr/>
        <a:lstStyle/>
        <a:p>
          <a:endParaRPr lang="en-GB"/>
        </a:p>
      </dgm:t>
    </dgm:pt>
  </dgm:ptLst>
  <dgm:cxnLst>
    <dgm:cxn modelId="{FC554B3F-7CF8-4D45-8E44-5055FD89D8C5}" type="presOf" srcId="{3C642387-9412-444A-B85B-3B6494434734}" destId="{106C769A-E9E2-4284-8EE7-7B8F47C5D29D}" srcOrd="0" destOrd="0" presId="urn:microsoft.com/office/officeart/2005/8/layout/chevron2"/>
    <dgm:cxn modelId="{BDB695B8-2033-40EE-AA4B-D875E6638BB0}" srcId="{44ED3C51-6F5F-47FA-A12B-06583EB9ED1E}" destId="{B533E606-7F5F-440E-A368-35A9F1772653}" srcOrd="0" destOrd="0" parTransId="{B8A70BEF-BD42-459F-A72A-7EEAA720B668}" sibTransId="{D0F26699-F356-40C2-98BC-6DC27DCCF313}"/>
    <dgm:cxn modelId="{6D934FC0-A636-504A-8852-CB56ADEDFB0D}" type="presOf" srcId="{E1272CB5-1DBF-4459-BDE9-D7C885D30D9D}" destId="{2CA0D3B4-1004-4EB3-8415-ACC23E723548}" srcOrd="0" destOrd="0" presId="urn:microsoft.com/office/officeart/2005/8/layout/chevron2"/>
    <dgm:cxn modelId="{C4244D2B-0CBC-48B2-BD8B-E948AB618DCA}" srcId="{657A2CE9-BBF3-4425-91D0-E58908E4DC33}" destId="{48B46BAB-F79B-4566-8280-02727C7AB636}" srcOrd="0" destOrd="0" parTransId="{6A3B5B25-5F61-452A-A7BC-C0E0EE8C10E8}" sibTransId="{2AE5FAEE-7E71-4CC0-ADD1-EC314BB4E82A}"/>
    <dgm:cxn modelId="{1A953D06-CD6F-3B44-B77B-17F92AAC1C2F}" type="presOf" srcId="{657A2CE9-BBF3-4425-91D0-E58908E4DC33}" destId="{BBFA4ED6-F90D-4CBF-A53E-6CCF6DB3F713}" srcOrd="0" destOrd="0" presId="urn:microsoft.com/office/officeart/2005/8/layout/chevron2"/>
    <dgm:cxn modelId="{EA647D6A-2838-E041-890D-1E024C63682E}" type="presOf" srcId="{44ED3C51-6F5F-47FA-A12B-06583EB9ED1E}" destId="{C76725C3-76E8-485E-9A64-50D2B18DA924}" srcOrd="0" destOrd="0" presId="urn:microsoft.com/office/officeart/2005/8/layout/chevron2"/>
    <dgm:cxn modelId="{789DCA43-B973-4F22-BE2E-5A1259AA6C14}" srcId="{CE1A3B65-C7B9-4B8E-A123-DC7A34AD1238}" destId="{E1272CB5-1DBF-4459-BDE9-D7C885D30D9D}" srcOrd="2" destOrd="0" parTransId="{A130B174-CA81-42FD-BB67-9C9DCCBAB2F8}" sibTransId="{6A4DAA74-1A0D-4DBC-9F1B-3E5D3DF20794}"/>
    <dgm:cxn modelId="{0C23DB9C-F8B8-4006-AC74-41E0100FFB31}" srcId="{3C642387-9412-444A-B85B-3B6494434734}" destId="{0514980F-F2E0-4787-A583-FEF9E8FB7854}" srcOrd="0" destOrd="0" parTransId="{0F7AF18C-0A97-4B27-87F4-D0AFC589EC6E}" sibTransId="{69D9729E-E8C9-4DD5-9762-31B4F4B3B7B9}"/>
    <dgm:cxn modelId="{1FAD247A-8157-6E49-BC5E-FA3980F9919D}" type="presOf" srcId="{0514980F-F2E0-4787-A583-FEF9E8FB7854}" destId="{103758CC-04AD-4F31-8E76-810CA8BF3AB8}" srcOrd="0" destOrd="0" presId="urn:microsoft.com/office/officeart/2005/8/layout/chevron2"/>
    <dgm:cxn modelId="{C7A6425E-1DAE-B243-AC76-A6C6BB57EB91}" type="presOf" srcId="{0545CED1-227D-4644-B502-CC0F7ADD89B6}" destId="{12F07D20-9C12-4EB0-BC97-879168E8A9A0}" srcOrd="0" destOrd="0" presId="urn:microsoft.com/office/officeart/2005/8/layout/chevron2"/>
    <dgm:cxn modelId="{F85933FB-6999-4410-8EE9-789056FB61B1}" srcId="{0545CED1-227D-4644-B502-CC0F7ADD89B6}" destId="{2245634D-1C8F-4A30-A138-1A6D32D1F5FC}" srcOrd="0" destOrd="0" parTransId="{7C0EE4B7-B63F-4273-955C-28716C8837C2}" sibTransId="{102F75A2-EAC7-4637-9904-10FF692A485A}"/>
    <dgm:cxn modelId="{C6859A62-64E6-41D0-BE36-674E8469219C}" srcId="{CE1A3B65-C7B9-4B8E-A123-DC7A34AD1238}" destId="{44ED3C51-6F5F-47FA-A12B-06583EB9ED1E}" srcOrd="3" destOrd="0" parTransId="{F84BB1A8-A063-474A-AAD9-A8B9F873F9DB}" sibTransId="{3231B71A-7389-4AE0-8395-1944AF3AC5FC}"/>
    <dgm:cxn modelId="{41B1ABB8-018E-7B46-8FD4-C389ACC8A269}" type="presOf" srcId="{48B46BAB-F79B-4566-8280-02727C7AB636}" destId="{0D411B8A-3669-4BD0-B09C-5EE1406D0F23}" srcOrd="0" destOrd="0" presId="urn:microsoft.com/office/officeart/2005/8/layout/chevron2"/>
    <dgm:cxn modelId="{B3F88D98-0625-F744-B5AD-F7C95D97F235}" type="presOf" srcId="{2245634D-1C8F-4A30-A138-1A6D32D1F5FC}" destId="{BE083F66-1948-4921-A79A-FAA85F6FF004}" srcOrd="0" destOrd="0" presId="urn:microsoft.com/office/officeart/2005/8/layout/chevron2"/>
    <dgm:cxn modelId="{8D058118-0E14-417A-A030-D24B772AA108}" srcId="{CE1A3B65-C7B9-4B8E-A123-DC7A34AD1238}" destId="{657A2CE9-BBF3-4425-91D0-E58908E4DC33}" srcOrd="0" destOrd="0" parTransId="{B3D06A21-618F-418B-9483-982D1C8AB8E8}" sibTransId="{A6BA80AE-076A-4D08-B5D0-D0B569051313}"/>
    <dgm:cxn modelId="{EE7359EE-9CFD-4BBB-A1B9-38226D5A68F9}" srcId="{E1272CB5-1DBF-4459-BDE9-D7C885D30D9D}" destId="{7131B515-E0BB-4185-A01F-4014A9D63003}" srcOrd="0" destOrd="0" parTransId="{1DA3BC87-6ECA-44D9-AF3D-67ADEAB799BE}" sibTransId="{18210FFE-7DBF-4A18-A98E-8F8CD1E70844}"/>
    <dgm:cxn modelId="{E6E45510-107E-4345-8A30-AA88265BE99C}" type="presOf" srcId="{B533E606-7F5F-440E-A368-35A9F1772653}" destId="{1B188C02-FF91-4179-8D71-4AB23C546BD7}" srcOrd="0" destOrd="0" presId="urn:microsoft.com/office/officeart/2005/8/layout/chevron2"/>
    <dgm:cxn modelId="{AE82F618-574C-A741-8D37-D3DF57112EF8}" type="presOf" srcId="{CE1A3B65-C7B9-4B8E-A123-DC7A34AD1238}" destId="{980167E6-A6E4-4BD7-98E4-D6B0F2067657}" srcOrd="0" destOrd="0" presId="urn:microsoft.com/office/officeart/2005/8/layout/chevron2"/>
    <dgm:cxn modelId="{94F97D85-34E4-474E-99A6-159C546B351F}" srcId="{CE1A3B65-C7B9-4B8E-A123-DC7A34AD1238}" destId="{0545CED1-227D-4644-B502-CC0F7ADD89B6}" srcOrd="1" destOrd="0" parTransId="{C0271DEA-37B9-44ED-A9FA-3C01D09F8C14}" sibTransId="{70017C64-D7BE-4CDD-9B74-AFDB9DB0115D}"/>
    <dgm:cxn modelId="{DB3A079B-F4E4-436B-96E9-258DBA174340}" srcId="{CE1A3B65-C7B9-4B8E-A123-DC7A34AD1238}" destId="{3C642387-9412-444A-B85B-3B6494434734}" srcOrd="4" destOrd="0" parTransId="{570AF617-D128-4CBD-9096-6115E3B937CD}" sibTransId="{DF29880C-3E71-4662-A633-838A47DE5725}"/>
    <dgm:cxn modelId="{04EC18FB-40C4-3B49-B310-C3E222F30B67}" type="presOf" srcId="{7131B515-E0BB-4185-A01F-4014A9D63003}" destId="{C43D5758-DEAD-4BB7-A82B-D8A0D25702AC}" srcOrd="0" destOrd="0" presId="urn:microsoft.com/office/officeart/2005/8/layout/chevron2"/>
    <dgm:cxn modelId="{E0272DA3-0920-654B-8BC3-BDCD21ED967D}" type="presParOf" srcId="{980167E6-A6E4-4BD7-98E4-D6B0F2067657}" destId="{113D5177-3086-483E-9FE2-CB93ED4E426C}" srcOrd="0" destOrd="0" presId="urn:microsoft.com/office/officeart/2005/8/layout/chevron2"/>
    <dgm:cxn modelId="{5ED6C3A5-0BA5-CF4A-AE1B-F755469BD8F9}" type="presParOf" srcId="{113D5177-3086-483E-9FE2-CB93ED4E426C}" destId="{BBFA4ED6-F90D-4CBF-A53E-6CCF6DB3F713}" srcOrd="0" destOrd="0" presId="urn:microsoft.com/office/officeart/2005/8/layout/chevron2"/>
    <dgm:cxn modelId="{8E419E93-E52B-614A-BEA5-C764A26FEE08}" type="presParOf" srcId="{113D5177-3086-483E-9FE2-CB93ED4E426C}" destId="{0D411B8A-3669-4BD0-B09C-5EE1406D0F23}" srcOrd="1" destOrd="0" presId="urn:microsoft.com/office/officeart/2005/8/layout/chevron2"/>
    <dgm:cxn modelId="{B909FE52-090D-2E4D-949F-31708A594D01}" type="presParOf" srcId="{980167E6-A6E4-4BD7-98E4-D6B0F2067657}" destId="{C2B3BC0E-EB6D-4AF5-B83D-08AA93BB1BE3}" srcOrd="1" destOrd="0" presId="urn:microsoft.com/office/officeart/2005/8/layout/chevron2"/>
    <dgm:cxn modelId="{C1FCA873-951B-FB45-A6E3-457FC7053D0F}" type="presParOf" srcId="{980167E6-A6E4-4BD7-98E4-D6B0F2067657}" destId="{BF6D251D-8CF3-40C1-AFE2-68C8A0E5DA3F}" srcOrd="2" destOrd="0" presId="urn:microsoft.com/office/officeart/2005/8/layout/chevron2"/>
    <dgm:cxn modelId="{E32B13C3-81F0-CF46-A556-7E82F4526D59}" type="presParOf" srcId="{BF6D251D-8CF3-40C1-AFE2-68C8A0E5DA3F}" destId="{12F07D20-9C12-4EB0-BC97-879168E8A9A0}" srcOrd="0" destOrd="0" presId="urn:microsoft.com/office/officeart/2005/8/layout/chevron2"/>
    <dgm:cxn modelId="{1E7E5132-39AD-6D48-8987-17E0634F1127}" type="presParOf" srcId="{BF6D251D-8CF3-40C1-AFE2-68C8A0E5DA3F}" destId="{BE083F66-1948-4921-A79A-FAA85F6FF004}" srcOrd="1" destOrd="0" presId="urn:microsoft.com/office/officeart/2005/8/layout/chevron2"/>
    <dgm:cxn modelId="{67ACDAF7-8895-F449-ADF2-B245DC6AC670}" type="presParOf" srcId="{980167E6-A6E4-4BD7-98E4-D6B0F2067657}" destId="{EAACB16A-0019-4050-BC63-16B63CD94851}" srcOrd="3" destOrd="0" presId="urn:microsoft.com/office/officeart/2005/8/layout/chevron2"/>
    <dgm:cxn modelId="{0F80D0C3-2E88-F543-A149-7F6798848229}" type="presParOf" srcId="{980167E6-A6E4-4BD7-98E4-D6B0F2067657}" destId="{DE7BDE60-B71E-47E5-B7BF-AFE54FEF9162}" srcOrd="4" destOrd="0" presId="urn:microsoft.com/office/officeart/2005/8/layout/chevron2"/>
    <dgm:cxn modelId="{FBD997FB-01E2-4B4D-89D5-CC109C054892}" type="presParOf" srcId="{DE7BDE60-B71E-47E5-B7BF-AFE54FEF9162}" destId="{2CA0D3B4-1004-4EB3-8415-ACC23E723548}" srcOrd="0" destOrd="0" presId="urn:microsoft.com/office/officeart/2005/8/layout/chevron2"/>
    <dgm:cxn modelId="{945FA926-DE19-1E4F-AAF6-B9149BB38F74}" type="presParOf" srcId="{DE7BDE60-B71E-47E5-B7BF-AFE54FEF9162}" destId="{C43D5758-DEAD-4BB7-A82B-D8A0D25702AC}" srcOrd="1" destOrd="0" presId="urn:microsoft.com/office/officeart/2005/8/layout/chevron2"/>
    <dgm:cxn modelId="{24C61B7D-526E-5647-A96B-F94A9922FAF0}" type="presParOf" srcId="{980167E6-A6E4-4BD7-98E4-D6B0F2067657}" destId="{2F43A76D-1E57-4182-ADCD-D443C151953E}" srcOrd="5" destOrd="0" presId="urn:microsoft.com/office/officeart/2005/8/layout/chevron2"/>
    <dgm:cxn modelId="{1D9E257A-28D8-7941-ABD4-E9E434DABAF6}" type="presParOf" srcId="{980167E6-A6E4-4BD7-98E4-D6B0F2067657}" destId="{86E1C972-F100-4425-86DE-348CF1139D70}" srcOrd="6" destOrd="0" presId="urn:microsoft.com/office/officeart/2005/8/layout/chevron2"/>
    <dgm:cxn modelId="{2231B5C9-4F6E-5248-9D79-9ACEDD1DFA23}" type="presParOf" srcId="{86E1C972-F100-4425-86DE-348CF1139D70}" destId="{C76725C3-76E8-485E-9A64-50D2B18DA924}" srcOrd="0" destOrd="0" presId="urn:microsoft.com/office/officeart/2005/8/layout/chevron2"/>
    <dgm:cxn modelId="{716A425E-0C95-6D4D-B507-A363B64C93C9}" type="presParOf" srcId="{86E1C972-F100-4425-86DE-348CF1139D70}" destId="{1B188C02-FF91-4179-8D71-4AB23C546BD7}" srcOrd="1" destOrd="0" presId="urn:microsoft.com/office/officeart/2005/8/layout/chevron2"/>
    <dgm:cxn modelId="{A144B6CD-E7A8-7D40-BAE9-619B0AF8B869}" type="presParOf" srcId="{980167E6-A6E4-4BD7-98E4-D6B0F2067657}" destId="{278A83BA-424A-4405-A5FB-1C511C4CF8BB}" srcOrd="7" destOrd="0" presId="urn:microsoft.com/office/officeart/2005/8/layout/chevron2"/>
    <dgm:cxn modelId="{279FA3D0-652F-9A4B-AC0E-DCD1C9956C9D}" type="presParOf" srcId="{980167E6-A6E4-4BD7-98E4-D6B0F2067657}" destId="{0B93E5C2-2814-4B6D-AF91-D39D0A249A1F}" srcOrd="8" destOrd="0" presId="urn:microsoft.com/office/officeart/2005/8/layout/chevron2"/>
    <dgm:cxn modelId="{D46D8490-C8C4-954C-AD7D-935EB4E5C770}" type="presParOf" srcId="{0B93E5C2-2814-4B6D-AF91-D39D0A249A1F}" destId="{106C769A-E9E2-4284-8EE7-7B8F47C5D29D}" srcOrd="0" destOrd="0" presId="urn:microsoft.com/office/officeart/2005/8/layout/chevron2"/>
    <dgm:cxn modelId="{AC5FCBBC-9F9A-764C-BB07-C17B60299B52}" type="presParOf" srcId="{0B93E5C2-2814-4B6D-AF91-D39D0A249A1F}" destId="{103758CC-04AD-4F31-8E76-810CA8BF3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4ED6-F90D-4CBF-A53E-6CCF6DB3F713}">
      <dsp:nvSpPr>
        <dsp:cNvPr id="0" name=""/>
        <dsp:cNvSpPr/>
      </dsp:nvSpPr>
      <dsp:spPr>
        <a:xfrm rot="5400000">
          <a:off x="-150881" y="305862"/>
          <a:ext cx="1005877" cy="704113"/>
        </a:xfrm>
        <a:prstGeom prst="chevron">
          <a:avLst/>
        </a:prstGeom>
        <a:solidFill>
          <a:srgbClr val="00B0F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1</a:t>
          </a:r>
          <a:endParaRPr lang="en-GB" sz="2000" kern="1200" dirty="0">
            <a:solidFill>
              <a:srgbClr val="002060"/>
            </a:solidFill>
          </a:endParaRPr>
        </a:p>
      </dsp:txBody>
      <dsp:txXfrm rot="-5400000">
        <a:off x="2" y="507037"/>
        <a:ext cx="704113" cy="301764"/>
      </dsp:txXfrm>
    </dsp:sp>
    <dsp:sp modelId="{0D411B8A-3669-4BD0-B09C-5EE1406D0F23}">
      <dsp:nvSpPr>
        <dsp:cNvPr id="0" name=""/>
        <dsp:cNvSpPr/>
      </dsp:nvSpPr>
      <dsp:spPr>
        <a:xfrm rot="5400000">
          <a:off x="4023416" y="-3311636"/>
          <a:ext cx="948792"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Adaptation of intervention for local sociocultural context</a:t>
          </a:r>
          <a:endParaRPr lang="en-GB" sz="2800" kern="1200" dirty="0">
            <a:solidFill>
              <a:srgbClr val="002060"/>
            </a:solidFill>
          </a:endParaRPr>
        </a:p>
      </dsp:txBody>
      <dsp:txXfrm rot="-5400000">
        <a:off x="704113" y="53983"/>
        <a:ext cx="7541082" cy="856160"/>
      </dsp:txXfrm>
    </dsp:sp>
    <dsp:sp modelId="{12F07D20-9C12-4EB0-BC97-879168E8A9A0}">
      <dsp:nvSpPr>
        <dsp:cNvPr id="0" name=""/>
        <dsp:cNvSpPr/>
      </dsp:nvSpPr>
      <dsp:spPr>
        <a:xfrm rot="5400000">
          <a:off x="-150881" y="1342300"/>
          <a:ext cx="1005877" cy="704113"/>
        </a:xfrm>
        <a:prstGeom prst="chevron">
          <a:avLst/>
        </a:prstGeom>
        <a:solidFill>
          <a:srgbClr val="00B0F0">
            <a:alpha val="8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2</a:t>
          </a:r>
          <a:endParaRPr lang="en-GB" sz="2000" kern="1200" dirty="0">
            <a:solidFill>
              <a:srgbClr val="002060"/>
            </a:solidFill>
          </a:endParaRPr>
        </a:p>
      </dsp:txBody>
      <dsp:txXfrm rot="-5400000">
        <a:off x="2" y="1543475"/>
        <a:ext cx="704113" cy="301764"/>
      </dsp:txXfrm>
    </dsp:sp>
    <dsp:sp modelId="{BE083F66-1948-4921-A79A-FAA85F6FF004}">
      <dsp:nvSpPr>
        <dsp:cNvPr id="0" name=""/>
        <dsp:cNvSpPr/>
      </dsp:nvSpPr>
      <dsp:spPr>
        <a:xfrm rot="5400000">
          <a:off x="4030200" y="-2199108"/>
          <a:ext cx="935224"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Small, feasibility randomized controlled trial (</a:t>
          </a:r>
          <a:r>
            <a:rPr lang="en-US" sz="2800" b="1" kern="1200" dirty="0" smtClean="0">
              <a:solidFill>
                <a:srgbClr val="002060"/>
              </a:solidFill>
            </a:rPr>
            <a:t>RCT</a:t>
          </a:r>
          <a:r>
            <a:rPr lang="en-US" sz="2800" kern="1200" dirty="0" smtClean="0">
              <a:solidFill>
                <a:srgbClr val="002060"/>
              </a:solidFill>
            </a:rPr>
            <a:t>) (feasibility, safety, trial procedures)</a:t>
          </a:r>
          <a:endParaRPr lang="en-GB" sz="2800" kern="1200" dirty="0">
            <a:solidFill>
              <a:srgbClr val="002060"/>
            </a:solidFill>
          </a:endParaRPr>
        </a:p>
      </dsp:txBody>
      <dsp:txXfrm rot="-5400000">
        <a:off x="704113" y="1172633"/>
        <a:ext cx="7541744" cy="843916"/>
      </dsp:txXfrm>
    </dsp:sp>
    <dsp:sp modelId="{2CA0D3B4-1004-4EB3-8415-ACC23E723548}">
      <dsp:nvSpPr>
        <dsp:cNvPr id="0" name=""/>
        <dsp:cNvSpPr/>
      </dsp:nvSpPr>
      <dsp:spPr>
        <a:xfrm rot="5400000">
          <a:off x="-150881" y="2238036"/>
          <a:ext cx="1005877" cy="704113"/>
        </a:xfrm>
        <a:prstGeom prst="chevron">
          <a:avLst/>
        </a:prstGeom>
        <a:solidFill>
          <a:srgbClr val="00B0F0">
            <a:alpha val="6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3</a:t>
          </a:r>
          <a:endParaRPr lang="en-GB" sz="2000" kern="1200" dirty="0">
            <a:solidFill>
              <a:srgbClr val="002060"/>
            </a:solidFill>
          </a:endParaRPr>
        </a:p>
      </dsp:txBody>
      <dsp:txXfrm rot="-5400000">
        <a:off x="2" y="2439211"/>
        <a:ext cx="704113" cy="301764"/>
      </dsp:txXfrm>
    </dsp:sp>
    <dsp:sp modelId="{C43D5758-DEAD-4BB7-A82B-D8A0D25702AC}">
      <dsp:nvSpPr>
        <dsp:cNvPr id="0" name=""/>
        <dsp:cNvSpPr/>
      </dsp:nvSpPr>
      <dsp:spPr>
        <a:xfrm rot="5400000">
          <a:off x="4153907" y="-1357416"/>
          <a:ext cx="653820"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Process evaluation to prepare for RCT</a:t>
          </a:r>
          <a:endParaRPr lang="en-GB" sz="2800" kern="1200" dirty="0">
            <a:solidFill>
              <a:srgbClr val="002060"/>
            </a:solidFill>
          </a:endParaRPr>
        </a:p>
      </dsp:txBody>
      <dsp:txXfrm rot="-5400000">
        <a:off x="687119" y="2141289"/>
        <a:ext cx="7555481" cy="589986"/>
      </dsp:txXfrm>
    </dsp:sp>
    <dsp:sp modelId="{C76725C3-76E8-485E-9A64-50D2B18DA924}">
      <dsp:nvSpPr>
        <dsp:cNvPr id="0" name=""/>
        <dsp:cNvSpPr/>
      </dsp:nvSpPr>
      <dsp:spPr>
        <a:xfrm rot="5400000">
          <a:off x="-150881" y="3133772"/>
          <a:ext cx="1005877" cy="704113"/>
        </a:xfrm>
        <a:prstGeom prst="chevron">
          <a:avLst/>
        </a:prstGeom>
        <a:solidFill>
          <a:srgbClr val="00B0F0">
            <a:alpha val="4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4</a:t>
          </a:r>
          <a:endParaRPr lang="en-GB" sz="2000" kern="1200" dirty="0">
            <a:solidFill>
              <a:srgbClr val="002060"/>
            </a:solidFill>
          </a:endParaRPr>
        </a:p>
      </dsp:txBody>
      <dsp:txXfrm rot="-5400000">
        <a:off x="2" y="3334947"/>
        <a:ext cx="704113" cy="301764"/>
      </dsp:txXfrm>
    </dsp:sp>
    <dsp:sp modelId="{1B188C02-FF91-4179-8D71-4AB23C546BD7}">
      <dsp:nvSpPr>
        <dsp:cNvPr id="0" name=""/>
        <dsp:cNvSpPr/>
      </dsp:nvSpPr>
      <dsp:spPr>
        <a:xfrm rot="5400000">
          <a:off x="4170902" y="-483897"/>
          <a:ext cx="653820"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Large RCT to evaluate </a:t>
          </a:r>
          <a:endParaRPr lang="en-GB" sz="2800" kern="1200" dirty="0">
            <a:solidFill>
              <a:srgbClr val="002060"/>
            </a:solidFill>
          </a:endParaRPr>
        </a:p>
      </dsp:txBody>
      <dsp:txXfrm rot="-5400000">
        <a:off x="704114" y="3014808"/>
        <a:ext cx="7555481" cy="589986"/>
      </dsp:txXfrm>
    </dsp:sp>
    <dsp:sp modelId="{106C769A-E9E2-4284-8EE7-7B8F47C5D29D}">
      <dsp:nvSpPr>
        <dsp:cNvPr id="0" name=""/>
        <dsp:cNvSpPr/>
      </dsp:nvSpPr>
      <dsp:spPr>
        <a:xfrm rot="5400000">
          <a:off x="-150881" y="4029509"/>
          <a:ext cx="1005877" cy="704113"/>
        </a:xfrm>
        <a:prstGeom prst="chevron">
          <a:avLst/>
        </a:prstGeom>
        <a:solidFill>
          <a:srgbClr val="00B0F0">
            <a:alpha val="2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5</a:t>
          </a:r>
          <a:endParaRPr lang="en-GB" sz="2000" kern="1200" dirty="0">
            <a:solidFill>
              <a:srgbClr val="002060"/>
            </a:solidFill>
          </a:endParaRPr>
        </a:p>
      </dsp:txBody>
      <dsp:txXfrm rot="-5400000">
        <a:off x="2" y="4230684"/>
        <a:ext cx="704113" cy="301764"/>
      </dsp:txXfrm>
    </dsp:sp>
    <dsp:sp modelId="{103758CC-04AD-4F31-8E76-810CA8BF3AB8}">
      <dsp:nvSpPr>
        <dsp:cNvPr id="0" name=""/>
        <dsp:cNvSpPr/>
      </dsp:nvSpPr>
      <dsp:spPr>
        <a:xfrm rot="5400000">
          <a:off x="4170902" y="411838"/>
          <a:ext cx="653820"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Process evaluation to prepare for scaling up</a:t>
          </a:r>
          <a:endParaRPr lang="en-GB" sz="2800" kern="1200" dirty="0">
            <a:solidFill>
              <a:srgbClr val="002060"/>
            </a:solidFill>
          </a:endParaRPr>
        </a:p>
      </dsp:txBody>
      <dsp:txXfrm rot="-5400000">
        <a:off x="704114" y="3910544"/>
        <a:ext cx="7555481" cy="589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4ED6-F90D-4CBF-A53E-6CCF6DB3F713}">
      <dsp:nvSpPr>
        <dsp:cNvPr id="0" name=""/>
        <dsp:cNvSpPr/>
      </dsp:nvSpPr>
      <dsp:spPr>
        <a:xfrm rot="5400000">
          <a:off x="-150881" y="305862"/>
          <a:ext cx="1005877" cy="704113"/>
        </a:xfrm>
        <a:prstGeom prst="chevron">
          <a:avLst/>
        </a:prstGeom>
        <a:solidFill>
          <a:srgbClr val="00B0F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1</a:t>
          </a:r>
          <a:endParaRPr lang="en-GB" sz="2000" kern="1200" dirty="0">
            <a:solidFill>
              <a:srgbClr val="002060"/>
            </a:solidFill>
          </a:endParaRPr>
        </a:p>
      </dsp:txBody>
      <dsp:txXfrm rot="-5400000">
        <a:off x="2" y="507037"/>
        <a:ext cx="704113" cy="301764"/>
      </dsp:txXfrm>
    </dsp:sp>
    <dsp:sp modelId="{0D411B8A-3669-4BD0-B09C-5EE1406D0F23}">
      <dsp:nvSpPr>
        <dsp:cNvPr id="0" name=""/>
        <dsp:cNvSpPr/>
      </dsp:nvSpPr>
      <dsp:spPr>
        <a:xfrm rot="5400000">
          <a:off x="4023416" y="-3311636"/>
          <a:ext cx="948792"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Adaptation of intervention for local sociocultural context</a:t>
          </a:r>
          <a:endParaRPr lang="en-GB" sz="2800" kern="1200" dirty="0">
            <a:solidFill>
              <a:srgbClr val="002060"/>
            </a:solidFill>
          </a:endParaRPr>
        </a:p>
      </dsp:txBody>
      <dsp:txXfrm rot="-5400000">
        <a:off x="704113" y="53983"/>
        <a:ext cx="7541082" cy="856160"/>
      </dsp:txXfrm>
    </dsp:sp>
    <dsp:sp modelId="{12F07D20-9C12-4EB0-BC97-879168E8A9A0}">
      <dsp:nvSpPr>
        <dsp:cNvPr id="0" name=""/>
        <dsp:cNvSpPr/>
      </dsp:nvSpPr>
      <dsp:spPr>
        <a:xfrm rot="5400000">
          <a:off x="-150881" y="1342300"/>
          <a:ext cx="1005877" cy="704113"/>
        </a:xfrm>
        <a:prstGeom prst="chevron">
          <a:avLst/>
        </a:prstGeom>
        <a:solidFill>
          <a:srgbClr val="00B0F0">
            <a:alpha val="8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2</a:t>
          </a:r>
          <a:endParaRPr lang="en-GB" sz="2000" kern="1200" dirty="0">
            <a:solidFill>
              <a:srgbClr val="002060"/>
            </a:solidFill>
          </a:endParaRPr>
        </a:p>
      </dsp:txBody>
      <dsp:txXfrm rot="-5400000">
        <a:off x="2" y="1543475"/>
        <a:ext cx="704113" cy="301764"/>
      </dsp:txXfrm>
    </dsp:sp>
    <dsp:sp modelId="{BE083F66-1948-4921-A79A-FAA85F6FF004}">
      <dsp:nvSpPr>
        <dsp:cNvPr id="0" name=""/>
        <dsp:cNvSpPr/>
      </dsp:nvSpPr>
      <dsp:spPr>
        <a:xfrm rot="5400000">
          <a:off x="4030200" y="-2199108"/>
          <a:ext cx="935224"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Small, feasibility randomized controlled trial (</a:t>
          </a:r>
          <a:r>
            <a:rPr lang="en-US" sz="2800" b="1" kern="1200" dirty="0" smtClean="0">
              <a:solidFill>
                <a:srgbClr val="002060"/>
              </a:solidFill>
            </a:rPr>
            <a:t>RCT</a:t>
          </a:r>
          <a:r>
            <a:rPr lang="en-US" sz="2800" kern="1200" dirty="0" smtClean="0">
              <a:solidFill>
                <a:srgbClr val="002060"/>
              </a:solidFill>
            </a:rPr>
            <a:t>) (feasibility, safety, trial procedures)</a:t>
          </a:r>
          <a:endParaRPr lang="en-GB" sz="2800" kern="1200" dirty="0">
            <a:solidFill>
              <a:srgbClr val="002060"/>
            </a:solidFill>
          </a:endParaRPr>
        </a:p>
      </dsp:txBody>
      <dsp:txXfrm rot="-5400000">
        <a:off x="704113" y="1172633"/>
        <a:ext cx="7541744" cy="843916"/>
      </dsp:txXfrm>
    </dsp:sp>
    <dsp:sp modelId="{2CA0D3B4-1004-4EB3-8415-ACC23E723548}">
      <dsp:nvSpPr>
        <dsp:cNvPr id="0" name=""/>
        <dsp:cNvSpPr/>
      </dsp:nvSpPr>
      <dsp:spPr>
        <a:xfrm rot="5400000">
          <a:off x="-150881" y="2238036"/>
          <a:ext cx="1005877" cy="704113"/>
        </a:xfrm>
        <a:prstGeom prst="chevron">
          <a:avLst/>
        </a:prstGeom>
        <a:solidFill>
          <a:srgbClr val="00B0F0">
            <a:alpha val="6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3</a:t>
          </a:r>
          <a:endParaRPr lang="en-GB" sz="2000" kern="1200" dirty="0">
            <a:solidFill>
              <a:srgbClr val="002060"/>
            </a:solidFill>
          </a:endParaRPr>
        </a:p>
      </dsp:txBody>
      <dsp:txXfrm rot="-5400000">
        <a:off x="2" y="2439211"/>
        <a:ext cx="704113" cy="301764"/>
      </dsp:txXfrm>
    </dsp:sp>
    <dsp:sp modelId="{C43D5758-DEAD-4BB7-A82B-D8A0D25702AC}">
      <dsp:nvSpPr>
        <dsp:cNvPr id="0" name=""/>
        <dsp:cNvSpPr/>
      </dsp:nvSpPr>
      <dsp:spPr>
        <a:xfrm rot="5400000">
          <a:off x="4153907" y="-1357416"/>
          <a:ext cx="653820"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Process evaluation to prepare for RCT</a:t>
          </a:r>
          <a:endParaRPr lang="en-GB" sz="2800" kern="1200" dirty="0">
            <a:solidFill>
              <a:srgbClr val="002060"/>
            </a:solidFill>
          </a:endParaRPr>
        </a:p>
      </dsp:txBody>
      <dsp:txXfrm rot="-5400000">
        <a:off x="687119" y="2141289"/>
        <a:ext cx="7555481" cy="589986"/>
      </dsp:txXfrm>
    </dsp:sp>
    <dsp:sp modelId="{C76725C3-76E8-485E-9A64-50D2B18DA924}">
      <dsp:nvSpPr>
        <dsp:cNvPr id="0" name=""/>
        <dsp:cNvSpPr/>
      </dsp:nvSpPr>
      <dsp:spPr>
        <a:xfrm rot="5400000">
          <a:off x="-150881" y="3133772"/>
          <a:ext cx="1005877" cy="704113"/>
        </a:xfrm>
        <a:prstGeom prst="chevron">
          <a:avLst/>
        </a:prstGeom>
        <a:solidFill>
          <a:srgbClr val="00B0F0">
            <a:alpha val="4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4</a:t>
          </a:r>
          <a:endParaRPr lang="en-GB" sz="2000" kern="1200" dirty="0">
            <a:solidFill>
              <a:srgbClr val="002060"/>
            </a:solidFill>
          </a:endParaRPr>
        </a:p>
      </dsp:txBody>
      <dsp:txXfrm rot="-5400000">
        <a:off x="2" y="3334947"/>
        <a:ext cx="704113" cy="301764"/>
      </dsp:txXfrm>
    </dsp:sp>
    <dsp:sp modelId="{1B188C02-FF91-4179-8D71-4AB23C546BD7}">
      <dsp:nvSpPr>
        <dsp:cNvPr id="0" name=""/>
        <dsp:cNvSpPr/>
      </dsp:nvSpPr>
      <dsp:spPr>
        <a:xfrm rot="5400000">
          <a:off x="4170902" y="-483897"/>
          <a:ext cx="653820"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Large RCT to evaluate </a:t>
          </a:r>
          <a:endParaRPr lang="en-GB" sz="2800" kern="1200" dirty="0">
            <a:solidFill>
              <a:srgbClr val="002060"/>
            </a:solidFill>
          </a:endParaRPr>
        </a:p>
      </dsp:txBody>
      <dsp:txXfrm rot="-5400000">
        <a:off x="704114" y="3014808"/>
        <a:ext cx="7555481" cy="589986"/>
      </dsp:txXfrm>
    </dsp:sp>
    <dsp:sp modelId="{106C769A-E9E2-4284-8EE7-7B8F47C5D29D}">
      <dsp:nvSpPr>
        <dsp:cNvPr id="0" name=""/>
        <dsp:cNvSpPr/>
      </dsp:nvSpPr>
      <dsp:spPr>
        <a:xfrm rot="5400000">
          <a:off x="-150881" y="4029509"/>
          <a:ext cx="1005877" cy="704113"/>
        </a:xfrm>
        <a:prstGeom prst="chevron">
          <a:avLst/>
        </a:prstGeom>
        <a:solidFill>
          <a:srgbClr val="00B0F0">
            <a:alpha val="2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2060"/>
              </a:solidFill>
            </a:rPr>
            <a:t>Phase 5</a:t>
          </a:r>
          <a:endParaRPr lang="en-GB" sz="2000" kern="1200" dirty="0">
            <a:solidFill>
              <a:srgbClr val="002060"/>
            </a:solidFill>
          </a:endParaRPr>
        </a:p>
      </dsp:txBody>
      <dsp:txXfrm rot="-5400000">
        <a:off x="2" y="4230684"/>
        <a:ext cx="704113" cy="301764"/>
      </dsp:txXfrm>
    </dsp:sp>
    <dsp:sp modelId="{103758CC-04AD-4F31-8E76-810CA8BF3AB8}">
      <dsp:nvSpPr>
        <dsp:cNvPr id="0" name=""/>
        <dsp:cNvSpPr/>
      </dsp:nvSpPr>
      <dsp:spPr>
        <a:xfrm rot="5400000">
          <a:off x="4170902" y="411838"/>
          <a:ext cx="653820" cy="7587398"/>
        </a:xfrm>
        <a:prstGeom prst="round2Same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Process evaluation to prepare for scaling up</a:t>
          </a:r>
          <a:endParaRPr lang="en-GB" sz="2800" kern="1200" dirty="0">
            <a:solidFill>
              <a:srgbClr val="002060"/>
            </a:solidFill>
          </a:endParaRPr>
        </a:p>
      </dsp:txBody>
      <dsp:txXfrm rot="-5400000">
        <a:off x="704114" y="3910544"/>
        <a:ext cx="7555481" cy="5899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EA75058-E2F6-4CFB-A558-47FF0B02D1FF}"/>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9219" name="Rectangle 3">
            <a:extLst>
              <a:ext uri="{FF2B5EF4-FFF2-40B4-BE49-F238E27FC236}">
                <a16:creationId xmlns:a16="http://schemas.microsoft.com/office/drawing/2014/main" id="{70B6ECEF-D244-494D-A7F3-B5BF45E3A90D}"/>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9220" name="Rectangle 4">
            <a:extLst>
              <a:ext uri="{FF2B5EF4-FFF2-40B4-BE49-F238E27FC236}">
                <a16:creationId xmlns:a16="http://schemas.microsoft.com/office/drawing/2014/main" id="{AF4C3C40-8DAC-4FE6-8333-F6F8A3F558D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221" name="Rectangle 5">
            <a:extLst>
              <a:ext uri="{FF2B5EF4-FFF2-40B4-BE49-F238E27FC236}">
                <a16:creationId xmlns:a16="http://schemas.microsoft.com/office/drawing/2014/main" id="{988FADEE-8F64-4265-B4E7-0C07D1A9051D}"/>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a:extLst>
              <a:ext uri="{FF2B5EF4-FFF2-40B4-BE49-F238E27FC236}">
                <a16:creationId xmlns:a16="http://schemas.microsoft.com/office/drawing/2014/main" id="{836E2C27-D3E2-465A-BF55-0FB553D316B9}"/>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9223" name="Rectangle 7">
            <a:extLst>
              <a:ext uri="{FF2B5EF4-FFF2-40B4-BE49-F238E27FC236}">
                <a16:creationId xmlns:a16="http://schemas.microsoft.com/office/drawing/2014/main" id="{096590AD-F641-4449-B74F-DED1D810C139}"/>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8F3FFE8-FA51-4233-8E2F-0014D86191B1}" type="slidenum">
              <a:rPr lang="en-US" altLang="en-US"/>
              <a:pPr/>
              <a:t>‹#›</a:t>
            </a:fld>
            <a:endParaRPr lang="en-US" altLang="en-US"/>
          </a:p>
        </p:txBody>
      </p:sp>
    </p:spTree>
    <p:extLst>
      <p:ext uri="{BB962C8B-B14F-4D97-AF65-F5344CB8AC3E}">
        <p14:creationId xmlns:p14="http://schemas.microsoft.com/office/powerpoint/2010/main" val="31507532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015117-7D81-4BEA-B430-389882D038ED}"/>
              </a:ext>
            </a:extLst>
          </p:cNvPr>
          <p:cNvSpPr>
            <a:spLocks noGrp="1" noChangeArrowheads="1"/>
          </p:cNvSpPr>
          <p:nvPr>
            <p:ph type="sldNum" sz="quarter" idx="5"/>
          </p:nvPr>
        </p:nvSpPr>
        <p:spPr>
          <a:ln/>
        </p:spPr>
        <p:txBody>
          <a:bodyPr/>
          <a:lstStyle/>
          <a:p>
            <a:fld id="{E1511DB0-14B6-4BD6-AD83-A2F068252CE5}" type="slidenum">
              <a:rPr lang="en-US" altLang="en-US">
                <a:solidFill>
                  <a:prstClr val="black"/>
                </a:solidFill>
                <a:latin typeface="Calibri"/>
              </a:rPr>
              <a:pPr/>
              <a:t>1</a:t>
            </a:fld>
            <a:endParaRPr lang="en-US" altLang="en-US">
              <a:solidFill>
                <a:prstClr val="black"/>
              </a:solidFill>
              <a:latin typeface="Calibri"/>
            </a:endParaRPr>
          </a:p>
        </p:txBody>
      </p:sp>
      <p:sp>
        <p:nvSpPr>
          <p:cNvPr id="10242" name="Rectangle 2">
            <a:extLst>
              <a:ext uri="{FF2B5EF4-FFF2-40B4-BE49-F238E27FC236}">
                <a16:creationId xmlns:a16="http://schemas.microsoft.com/office/drawing/2014/main" id="{FDDB725E-41F6-4E7F-AF1A-E688A54233B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DDC54D91-8E0C-4BE3-BB2E-43775C2A2E5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8195" name="Notes Placeholder 2"/>
          <p:cNvSpPr>
            <a:spLocks noGrp="1"/>
          </p:cNvSpPr>
          <p:nvPr>
            <p:ph type="body" idx="1"/>
          </p:nvPr>
        </p:nvSpPr>
        <p:spPr>
          <a:noFill/>
        </p:spPr>
        <p:txBody>
          <a:bodyPr/>
          <a:lstStyle/>
          <a:p>
            <a:r>
              <a:rPr lang="nl-NL">
                <a:ea typeface="ＭＳ Ｐゴシック" charset="0"/>
              </a:rPr>
              <a:t>Wide spread of goals. </a:t>
            </a:r>
          </a:p>
          <a:p>
            <a:r>
              <a:rPr lang="nl-NL">
                <a:ea typeface="ＭＳ Ｐゴシック" charset="0"/>
              </a:rPr>
              <a:t>First three are all relevant to </a:t>
            </a:r>
            <a:r>
              <a:rPr lang="en-US">
                <a:ea typeface="ＭＳ Ｐゴシック" charset="0"/>
              </a:rPr>
              <a:t>come up with culturally appropriate examples in the intervention).  </a:t>
            </a:r>
          </a:p>
          <a:p>
            <a:r>
              <a:rPr lang="en-US">
                <a:ea typeface="ＭＳ Ｐゴシック" charset="0"/>
              </a:rPr>
              <a:t>Point 4 and 5 This information is used to make sure we link to the awareness of the local communites in our materials, but also implementation period</a:t>
            </a:r>
          </a:p>
          <a:p>
            <a:r>
              <a:rPr lang="en-US">
                <a:ea typeface="ＭＳ Ｐゴシック" charset="0"/>
              </a:rPr>
              <a:t>Point 6 to create functioning scale </a:t>
            </a:r>
          </a:p>
          <a:p>
            <a:r>
              <a:rPr lang="en-US">
                <a:ea typeface="ＭＳ Ｐゴシック" charset="0"/>
              </a:rPr>
              <a:t>Last point for how we will do the implementation. To validate and adapt measures of psychological functioning and wellbeing to the local context. </a:t>
            </a:r>
            <a:endParaRPr lang="nl-NL">
              <a:ea typeface="ＭＳ Ｐゴシック" charset="0"/>
            </a:endParaRPr>
          </a:p>
          <a:p>
            <a:r>
              <a:rPr lang="en-US">
                <a:ea typeface="ＭＳ Ｐゴシック" charset="0"/>
              </a:rPr>
              <a:t> </a:t>
            </a:r>
            <a:endParaRPr lang="nl-NL">
              <a:ea typeface="ＭＳ Ｐゴシック" charset="0"/>
            </a:endParaRPr>
          </a:p>
          <a:p>
            <a:endParaRPr lang="en-US">
              <a:ea typeface="ＭＳ Ｐゴシック" charset="0"/>
            </a:endParaRPr>
          </a:p>
          <a:p>
            <a:endParaRPr lang="nl-NL">
              <a:ea typeface="ＭＳ Ｐゴシック" charset="0"/>
            </a:endParaRPr>
          </a:p>
        </p:txBody>
      </p:sp>
      <p:sp>
        <p:nvSpPr>
          <p:cNvPr id="8196" name="Slide Number Placeholder 3"/>
          <p:cNvSpPr>
            <a:spLocks noGrp="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366D812E-704D-FF49-885C-5501D06D93A5}" type="slidenum">
              <a:rPr lang="en-US" sz="1200">
                <a:solidFill>
                  <a:prstClr val="black"/>
                </a:solidFill>
                <a:latin typeface="Arial" charset="0"/>
              </a:rPr>
              <a:pPr/>
              <a:t>11</a:t>
            </a:fld>
            <a:endParaRPr lang="en-US" sz="120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E2CF5F55-D2D0-7A4C-B070-ED952C986B23}" type="slidenum">
              <a:rPr lang="en-US" sz="1200">
                <a:solidFill>
                  <a:prstClr val="black"/>
                </a:solidFill>
                <a:latin typeface="Arial" charset="0"/>
              </a:rPr>
              <a:pPr/>
              <a:t>12</a:t>
            </a:fld>
            <a:endParaRPr lang="en-US" sz="1200">
              <a:solidFill>
                <a:prstClr val="black"/>
              </a:solidFill>
              <a:latin typeface="Arial" charset="0"/>
            </a:endParaRPr>
          </a:p>
        </p:txBody>
      </p:sp>
      <p:sp>
        <p:nvSpPr>
          <p:cNvPr id="14339" name="Rectangle 1026"/>
          <p:cNvSpPr>
            <a:spLocks noGrp="1" noRot="1" noChangeAspect="1" noChangeArrowheads="1" noTextEdit="1"/>
          </p:cNvSpPr>
          <p:nvPr>
            <p:ph type="sldImg"/>
          </p:nvPr>
        </p:nvSpPr>
        <p:spPr>
          <a:xfrm>
            <a:off x="1143000" y="685800"/>
            <a:ext cx="4572000" cy="3429000"/>
          </a:xfrm>
          <a:ln/>
        </p:spPr>
      </p:sp>
      <p:sp>
        <p:nvSpPr>
          <p:cNvPr id="12292" name="Rectangle 1027"/>
          <p:cNvSpPr>
            <a:spLocks noGrp="1" noChangeArrowheads="1"/>
          </p:cNvSpPr>
          <p:nvPr>
            <p:ph type="body" idx="1"/>
          </p:nvPr>
        </p:nvSpPr>
        <p:spPr>
          <a:noFill/>
        </p:spPr>
        <p:txBody>
          <a:bodyPr/>
          <a:lstStyle/>
          <a:p>
            <a:pPr eaLnBrk="1" hangingPunct="1"/>
            <a:r>
              <a:rPr lang="da-DK" dirty="0">
                <a:ea typeface="ＭＳ Ｐゴシック" charset="0"/>
              </a:rPr>
              <a:t>In total 24 FL</a:t>
            </a:r>
          </a:p>
          <a:p>
            <a:pPr eaLnBrk="1" hangingPunct="1"/>
            <a:r>
              <a:rPr lang="da-DK" dirty="0">
                <a:ea typeface="ＭＳ Ｐゴシック" charset="0"/>
              </a:rPr>
              <a:t>23 </a:t>
            </a:r>
            <a:r>
              <a:rPr lang="da-DK" dirty="0" err="1">
                <a:ea typeface="ＭＳ Ｐゴシック" charset="0"/>
              </a:rPr>
              <a:t>KIIs</a:t>
            </a:r>
            <a:r>
              <a:rPr lang="da-DK" dirty="0">
                <a:ea typeface="ＭＳ Ｐゴシック" charset="0"/>
              </a:rPr>
              <a:t> </a:t>
            </a:r>
          </a:p>
          <a:p>
            <a:pPr eaLnBrk="1" hangingPunct="1"/>
            <a:r>
              <a:rPr lang="da-DK" dirty="0">
                <a:ea typeface="ＭＳ Ｐゴシック" charset="0"/>
              </a:rPr>
              <a:t>4 </a:t>
            </a:r>
            <a:r>
              <a:rPr lang="da-DK" dirty="0" err="1">
                <a:ea typeface="ＭＳ Ｐゴシック" charset="0"/>
              </a:rPr>
              <a:t>FGDs</a:t>
            </a:r>
            <a:r>
              <a:rPr lang="da-DK" dirty="0">
                <a:ea typeface="ＭＳ Ｐゴシック" charset="0"/>
              </a:rPr>
              <a:t> of total 15 </a:t>
            </a:r>
            <a:r>
              <a:rPr lang="da-DK" dirty="0" err="1">
                <a:ea typeface="ＭＳ Ｐゴシック" charset="0"/>
              </a:rPr>
              <a:t>children</a:t>
            </a:r>
            <a:endParaRPr lang="da-DK" dirty="0">
              <a:ea typeface="ＭＳ Ｐゴシック" charset="0"/>
            </a:endParaRPr>
          </a:p>
          <a:p>
            <a:pPr eaLnBrk="1" hangingPunct="1"/>
            <a:endParaRPr lang="da-DK" dirty="0">
              <a:ea typeface="ＭＳ Ｐゴシック" charset="0"/>
            </a:endParaRPr>
          </a:p>
          <a:p>
            <a:pPr eaLnBrk="1" hangingPunct="1"/>
            <a:r>
              <a:rPr lang="da-DK" dirty="0" err="1">
                <a:ea typeface="ＭＳ Ｐゴシック" charset="0"/>
              </a:rPr>
              <a:t>Lebanese</a:t>
            </a:r>
            <a:r>
              <a:rPr lang="da-DK" dirty="0">
                <a:ea typeface="ＭＳ Ｐゴシック" charset="0"/>
              </a:rPr>
              <a:t> 31</a:t>
            </a:r>
          </a:p>
          <a:p>
            <a:pPr eaLnBrk="1" hangingPunct="1"/>
            <a:r>
              <a:rPr lang="da-DK" dirty="0" err="1">
                <a:ea typeface="ＭＳ Ｐゴシック" charset="0"/>
              </a:rPr>
              <a:t>Syrian</a:t>
            </a:r>
            <a:r>
              <a:rPr lang="da-DK" dirty="0">
                <a:ea typeface="ＭＳ Ｐゴシック" charset="0"/>
              </a:rPr>
              <a:t> 29</a:t>
            </a:r>
          </a:p>
          <a:p>
            <a:pPr eaLnBrk="1" hangingPunct="1"/>
            <a:r>
              <a:rPr lang="da-DK" dirty="0" err="1">
                <a:ea typeface="ＭＳ Ｐゴシック" charset="0"/>
              </a:rPr>
              <a:t>Palestinian</a:t>
            </a:r>
            <a:r>
              <a:rPr lang="da-DK" dirty="0">
                <a:ea typeface="ＭＳ Ｐゴシック" charset="0"/>
              </a:rPr>
              <a:t> 1</a:t>
            </a:r>
          </a:p>
          <a:p>
            <a:pPr eaLnBrk="1" hangingPunct="1"/>
            <a:r>
              <a:rPr lang="da-DK" dirty="0" err="1">
                <a:ea typeface="ＭＳ Ｐゴシック" charset="0"/>
              </a:rPr>
              <a:t>Lebanese</a:t>
            </a:r>
            <a:r>
              <a:rPr lang="da-DK" dirty="0">
                <a:ea typeface="ＭＳ Ｐゴシック" charset="0"/>
              </a:rPr>
              <a:t>/</a:t>
            </a:r>
            <a:r>
              <a:rPr lang="da-DK" dirty="0" err="1">
                <a:ea typeface="ＭＳ Ｐゴシック" charset="0"/>
              </a:rPr>
              <a:t>syrian</a:t>
            </a:r>
            <a:r>
              <a:rPr lang="da-DK" dirty="0">
                <a:ea typeface="ＭＳ Ｐゴシック" charset="0"/>
              </a:rPr>
              <a:t> </a:t>
            </a:r>
            <a:r>
              <a:rPr lang="da-DK" dirty="0" smtClean="0">
                <a:ea typeface="ＭＳ Ｐゴシック" charset="0"/>
              </a:rPr>
              <a:t>1</a:t>
            </a:r>
          </a:p>
          <a:p>
            <a:pPr eaLnBrk="1" hangingPunct="1"/>
            <a:endParaRPr lang="da-DK" dirty="0" smtClean="0">
              <a:ea typeface="ＭＳ Ｐゴシック" charset="0"/>
            </a:endParaRPr>
          </a:p>
          <a:p>
            <a:pPr eaLnBrk="1" hangingPunct="1"/>
            <a:r>
              <a:rPr lang="en-GB" dirty="0" smtClean="0">
                <a:latin typeface="Calibri" charset="0"/>
                <a:ea typeface="ＭＳ Ｐゴシック" charset="0"/>
              </a:rPr>
              <a:t>When: May 2017</a:t>
            </a:r>
          </a:p>
          <a:p>
            <a:pPr eaLnBrk="1" hangingPunct="1"/>
            <a:r>
              <a:rPr lang="en-GB" dirty="0" smtClean="0">
                <a:latin typeface="Calibri" charset="0"/>
                <a:ea typeface="ＭＳ Ｐゴシック" charset="0"/>
              </a:rPr>
              <a:t>Where: two communities in North Lebanon, via community based organisations working with War Child Holland</a:t>
            </a:r>
          </a:p>
          <a:p>
            <a:pPr eaLnBrk="1" hangingPunct="1"/>
            <a:r>
              <a:rPr lang="en-GB" dirty="0" smtClean="0">
                <a:latin typeface="Calibri" charset="0"/>
                <a:ea typeface="ＭＳ Ｐゴシック" charset="0"/>
              </a:rPr>
              <a:t>Methods: </a:t>
            </a:r>
          </a:p>
          <a:p>
            <a:pPr lvl="1" eaLnBrk="1" hangingPunct="1"/>
            <a:r>
              <a:rPr lang="en-GB" dirty="0" smtClean="0">
                <a:latin typeface="Calibri" charset="0"/>
                <a:ea typeface="ＭＳ Ｐゴシック" charset="0"/>
              </a:rPr>
              <a:t>Free Listing Interviews  (FL) to identify key problems in the community, and ideas around daily positive functioning</a:t>
            </a:r>
          </a:p>
          <a:p>
            <a:pPr lvl="1" eaLnBrk="1" hangingPunct="1"/>
            <a:r>
              <a:rPr lang="en-GB" dirty="0" smtClean="0">
                <a:latin typeface="Calibri" charset="0"/>
                <a:ea typeface="ＭＳ Ｐゴシック" charset="0"/>
              </a:rPr>
              <a:t>Focus Group Discussions(FGDs) and Key informant Interviews (KIIs) to explore problems further</a:t>
            </a:r>
            <a:r>
              <a:rPr lang="en-US" dirty="0" smtClean="0">
                <a:latin typeface="Calibri" charset="0"/>
                <a:ea typeface="ＭＳ Ｐゴシック" charset="0"/>
              </a:rPr>
              <a:t>. </a:t>
            </a:r>
            <a:endParaRPr lang="en-GB" dirty="0" smtClean="0">
              <a:latin typeface="Calibri" charset="0"/>
              <a:ea typeface="ＭＳ Ｐゴシック" charset="0"/>
            </a:endParaRPr>
          </a:p>
          <a:p>
            <a:pPr eaLnBrk="1" hangingPunct="1"/>
            <a:r>
              <a:rPr lang="en-US" dirty="0" smtClean="0">
                <a:latin typeface="Calibri" charset="0"/>
                <a:ea typeface="ＭＳ Ｐゴシック" charset="0"/>
              </a:rPr>
              <a:t>Children, Parents, Community Members, and Mental Health Care Providers. </a:t>
            </a:r>
          </a:p>
          <a:p>
            <a:pPr eaLnBrk="1" hangingPunct="1"/>
            <a:r>
              <a:rPr lang="en-US" dirty="0" smtClean="0">
                <a:latin typeface="Calibri" charset="0"/>
                <a:ea typeface="ＭＳ Ｐゴシック" charset="0"/>
              </a:rPr>
              <a:t>No specific inclusion criteria. </a:t>
            </a:r>
          </a:p>
          <a:p>
            <a:pPr eaLnBrk="1" hangingPunct="1"/>
            <a:endParaRPr lang="da-DK" dirty="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7411" name="Notes Placeholder 2"/>
          <p:cNvSpPr>
            <a:spLocks noGrp="1"/>
          </p:cNvSpPr>
          <p:nvPr>
            <p:ph type="body" idx="1"/>
          </p:nvPr>
        </p:nvSpPr>
        <p:spPr>
          <a:noFill/>
        </p:spPr>
        <p:txBody>
          <a:bodyPr/>
          <a:lstStyle/>
          <a:p>
            <a:r>
              <a:rPr lang="en-GB">
                <a:ea typeface="ＭＳ Ｐゴシック" charset="0"/>
              </a:rPr>
              <a:t>During the week of data collection the first two days were spent on Free Listing. These interviews were build up from three parts and had the purpose to inform the Focus Group Discussion and the Key Informant Interviews. The three elements were:</a:t>
            </a:r>
            <a:endParaRPr lang="nl-NL">
              <a:ea typeface="ＭＳ Ｐゴシック" charset="0"/>
            </a:endParaRPr>
          </a:p>
          <a:p>
            <a:r>
              <a:rPr lang="en-GB">
                <a:ea typeface="ＭＳ Ｐゴシック" charset="0"/>
              </a:rPr>
              <a:t>Problems that affect adolescents in Hay El Tanak and Beb El Tebeneh. Caregivers and children were asked the following question: </a:t>
            </a:r>
            <a:r>
              <a:rPr lang="en-GB" i="1">
                <a:ea typeface="ＭＳ Ｐゴシック" charset="0"/>
              </a:rPr>
              <a:t>What are all the problems that affect children and adolescents in this community? I want you first to list them all and then I will come back to ask for a description”</a:t>
            </a:r>
            <a:r>
              <a:rPr lang="en-GB">
                <a:ea typeface="ＭＳ Ｐゴシック" charset="0"/>
              </a:rPr>
              <a:t>. For the results see section 5.  </a:t>
            </a:r>
            <a:endParaRPr lang="nl-NL">
              <a:ea typeface="ＭＳ Ｐゴシック" charset="0"/>
            </a:endParaRPr>
          </a:p>
          <a:p>
            <a:r>
              <a:rPr lang="en-GB">
                <a:ea typeface="ＭＳ Ｐゴシック" charset="0"/>
              </a:rPr>
              <a:t>The second question was about who we could ask more about this in the KIIs: </a:t>
            </a:r>
            <a:r>
              <a:rPr lang="en-GB" i="1">
                <a:ea typeface="ＭＳ Ｐゴシック" charset="0"/>
              </a:rPr>
              <a:t> “Who in this community can tell us more about these problems?”</a:t>
            </a:r>
            <a:r>
              <a:rPr lang="en-GB">
                <a:ea typeface="ＭＳ Ｐゴシック" charset="0"/>
              </a:rPr>
              <a:t> Followed by: </a:t>
            </a:r>
            <a:r>
              <a:rPr lang="en-GB" i="1">
                <a:ea typeface="ＭＳ Ｐゴシック" charset="0"/>
              </a:rPr>
              <a:t>“who in this community do adolescents consult when they have these problems?”</a:t>
            </a:r>
            <a:r>
              <a:rPr lang="en-GB">
                <a:ea typeface="ＭＳ Ｐゴシック" charset="0"/>
              </a:rPr>
              <a:t>.</a:t>
            </a:r>
            <a:endParaRPr lang="nl-NL">
              <a:ea typeface="ＭＳ Ｐゴシック" charset="0"/>
            </a:endParaRPr>
          </a:p>
          <a:p>
            <a:r>
              <a:rPr lang="en-GB">
                <a:ea typeface="ＭＳ Ｐゴシック" charset="0"/>
              </a:rPr>
              <a:t>No answers on this question had been provided, either because the participants could not think of anyone to recommend, or the Research Assistants (RAs) did not ask for it. This meant that we have done the recruitment of the participants for the FGD and KIIs, completely separate from the Free Lists interviews. </a:t>
            </a:r>
            <a:endParaRPr lang="nl-NL">
              <a:ea typeface="ＭＳ Ｐゴシック" charset="0"/>
            </a:endParaRPr>
          </a:p>
          <a:p>
            <a:r>
              <a:rPr lang="en-GB">
                <a:ea typeface="ＭＳ Ｐゴシック" charset="0"/>
              </a:rPr>
              <a:t>The third questions were about the functioning of children, which will inform a measurement instrument that will be used during the pilot and definitive RCT of the EASE intervention (see also section 6.6). The questions asked to parents were different for children and parents. </a:t>
            </a:r>
            <a:endParaRPr lang="nl-NL">
              <a:ea typeface="ＭＳ Ｐゴシック" charset="0"/>
            </a:endParaRPr>
          </a:p>
          <a:p>
            <a:pPr lvl="1"/>
            <a:r>
              <a:rPr lang="en-GB">
                <a:ea typeface="ＭＳ Ｐゴシック" charset="0"/>
              </a:rPr>
              <a:t>To children we asked: </a:t>
            </a:r>
            <a:endParaRPr lang="nl-NL">
              <a:ea typeface="ＭＳ Ｐゴシック" charset="0"/>
            </a:endParaRPr>
          </a:p>
          <a:p>
            <a:pPr lvl="2"/>
            <a:r>
              <a:rPr lang="en-GB" i="1">
                <a:ea typeface="ＭＳ Ｐゴシック" charset="0"/>
              </a:rPr>
              <a:t>What does a child who is doing well look like in this community? (including emotions, behaviours and actions)</a:t>
            </a:r>
            <a:endParaRPr lang="nl-NL">
              <a:ea typeface="ＭＳ Ｐゴシック" charset="0"/>
            </a:endParaRPr>
          </a:p>
          <a:p>
            <a:pPr lvl="2"/>
            <a:r>
              <a:rPr lang="en-GB" i="1">
                <a:ea typeface="ＭＳ Ｐゴシック" charset="0"/>
              </a:rPr>
              <a:t>What activities do boys/girls typically do in this community?</a:t>
            </a:r>
            <a:endParaRPr lang="nl-NL">
              <a:ea typeface="ＭＳ Ｐゴシック" charset="0"/>
            </a:endParaRPr>
          </a:p>
          <a:p>
            <a:pPr lvl="1"/>
            <a:r>
              <a:rPr lang="en-GB">
                <a:ea typeface="ＭＳ Ｐゴシック" charset="0"/>
              </a:rPr>
              <a:t>To parents we asked: </a:t>
            </a:r>
            <a:endParaRPr lang="nl-NL">
              <a:ea typeface="ＭＳ Ｐゴシック" charset="0"/>
            </a:endParaRPr>
          </a:p>
          <a:p>
            <a:pPr lvl="2"/>
            <a:r>
              <a:rPr lang="en-GB" i="1">
                <a:ea typeface="ＭＳ Ｐゴシック" charset="0"/>
              </a:rPr>
              <a:t>What are the activities that children and adolescents of this community do frequently to care for themselves? </a:t>
            </a:r>
            <a:endParaRPr lang="nl-NL">
              <a:ea typeface="ＭＳ Ｐゴシック" charset="0"/>
            </a:endParaRPr>
          </a:p>
          <a:p>
            <a:pPr lvl="2"/>
            <a:r>
              <a:rPr lang="en-GB" i="1">
                <a:ea typeface="ＭＳ Ｐゴシック" charset="0"/>
              </a:rPr>
              <a:t>What are the activities that children and adolescents of this community do frequently to care for their family and/or caregivers? </a:t>
            </a:r>
            <a:endParaRPr lang="nl-NL">
              <a:ea typeface="ＭＳ Ｐゴシック" charset="0"/>
            </a:endParaRPr>
          </a:p>
          <a:p>
            <a:pPr lvl="2"/>
            <a:r>
              <a:rPr lang="en-GB" i="1">
                <a:ea typeface="ＭＳ Ｐゴシック" charset="0"/>
              </a:rPr>
              <a:t>What are the activities that children and adolescents of this community do frequently to care for their community?</a:t>
            </a:r>
            <a:endParaRPr lang="nl-NL">
              <a:ea typeface="ＭＳ Ｐゴシック" charset="0"/>
            </a:endParaRPr>
          </a:p>
          <a:p>
            <a:endParaRPr lang="nl-NL">
              <a:ea typeface="ＭＳ Ｐゴシック" charset="0"/>
            </a:endParaRPr>
          </a:p>
        </p:txBody>
      </p:sp>
      <p:sp>
        <p:nvSpPr>
          <p:cNvPr id="17412" name="Slide Number Placeholder 3"/>
          <p:cNvSpPr>
            <a:spLocks noGrp="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E389934D-566D-E24A-AC4E-91B2AC48241D}" type="slidenum">
              <a:rPr lang="en-US" sz="1200">
                <a:solidFill>
                  <a:prstClr val="black"/>
                </a:solidFill>
                <a:latin typeface="Arial" charset="0"/>
              </a:rPr>
              <a:pPr/>
              <a:t>13</a:t>
            </a:fld>
            <a:endParaRPr lang="en-US" sz="1200">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27ECB92F-6979-D24B-BEA7-65DCF1D7B1E2}" type="slidenum">
              <a:rPr lang="en-US" sz="1200">
                <a:solidFill>
                  <a:prstClr val="black"/>
                </a:solidFill>
                <a:latin typeface="Arial" charset="0"/>
              </a:rPr>
              <a:pPr/>
              <a:t>15</a:t>
            </a:fld>
            <a:endParaRPr lang="en-US" sz="1200">
              <a:solidFill>
                <a:prstClr val="black"/>
              </a:solidFill>
              <a:latin typeface="Arial" charset="0"/>
            </a:endParaRPr>
          </a:p>
        </p:txBody>
      </p:sp>
      <p:sp>
        <p:nvSpPr>
          <p:cNvPr id="15363" name="Rectangle 1026"/>
          <p:cNvSpPr>
            <a:spLocks noGrp="1" noRot="1" noChangeAspect="1" noChangeArrowheads="1" noTextEdit="1"/>
          </p:cNvSpPr>
          <p:nvPr>
            <p:ph type="sldImg"/>
          </p:nvPr>
        </p:nvSpPr>
        <p:spPr>
          <a:xfrm>
            <a:off x="1143000" y="685800"/>
            <a:ext cx="4572000" cy="3429000"/>
          </a:xfrm>
          <a:ln/>
        </p:spPr>
      </p:sp>
      <p:sp>
        <p:nvSpPr>
          <p:cNvPr id="25604" name="Rectangle 1027"/>
          <p:cNvSpPr>
            <a:spLocks noGrp="1" noChangeArrowheads="1"/>
          </p:cNvSpPr>
          <p:nvPr>
            <p:ph type="body" idx="1"/>
          </p:nvPr>
        </p:nvSpPr>
        <p:spPr>
          <a:noFill/>
        </p:spPr>
        <p:txBody>
          <a:bodyPr/>
          <a:lstStyle/>
          <a:p>
            <a:endParaRPr lang="en-GB">
              <a:ea typeface="ＭＳ Ｐゴシック" charset="0"/>
            </a:endParaRPr>
          </a:p>
          <a:p>
            <a:endParaRPr lang="en-GB">
              <a:ea typeface="ＭＳ Ｐゴシック" charset="0"/>
            </a:endParaRPr>
          </a:p>
          <a:p>
            <a:endParaRPr lang="en-GB">
              <a:ea typeface="ＭＳ Ｐゴシック" charset="0"/>
            </a:endParaRPr>
          </a:p>
          <a:p>
            <a:r>
              <a:rPr lang="en-GB">
                <a:ea typeface="ＭＳ Ｐゴシック" charset="0"/>
              </a:rPr>
              <a:t>- Its presence of was immense across all participant groups, and appears to be prevalent in all strata of society. </a:t>
            </a:r>
          </a:p>
          <a:p>
            <a:r>
              <a:rPr lang="en-GB">
                <a:ea typeface="ＭＳ Ｐゴシック" charset="0"/>
              </a:rPr>
              <a:t>- Several references that </a:t>
            </a:r>
            <a:r>
              <a:rPr lang="en-GB" b="1" i="1">
                <a:ea typeface="ＭＳ Ｐゴシック" charset="0"/>
              </a:rPr>
              <a:t>violence</a:t>
            </a:r>
            <a:r>
              <a:rPr lang="en-GB">
                <a:ea typeface="ＭＳ Ｐゴシック" charset="0"/>
              </a:rPr>
              <a:t> is perceived as the ‘norm’ and both its origin and impact were heavily felt, experienced and witnessed by all participants. </a:t>
            </a:r>
          </a:p>
          <a:p>
            <a:r>
              <a:rPr lang="en-GB">
                <a:ea typeface="ＭＳ Ｐゴシック" charset="0"/>
              </a:rPr>
              <a:t>- Frequently used as </a:t>
            </a:r>
            <a:r>
              <a:rPr lang="en-GB" i="1">
                <a:ea typeface="ＭＳ Ｐゴシック" charset="0"/>
              </a:rPr>
              <a:t>a disciplinary tool </a:t>
            </a:r>
            <a:r>
              <a:rPr lang="en-GB">
                <a:ea typeface="ＭＳ Ｐゴシック" charset="0"/>
              </a:rPr>
              <a:t>both in the home and at school and also children against other children</a:t>
            </a:r>
          </a:p>
          <a:p>
            <a:r>
              <a:rPr lang="en-GB" i="1">
                <a:ea typeface="ＭＳ Ｐゴシック" charset="0"/>
              </a:rPr>
              <a:t>Sexual abuse </a:t>
            </a:r>
            <a:r>
              <a:rPr lang="en-GB">
                <a:ea typeface="ＭＳ Ｐゴシック" charset="0"/>
              </a:rPr>
              <a:t>amongst children – not specifically asked for. </a:t>
            </a:r>
          </a:p>
          <a:p>
            <a:r>
              <a:rPr lang="en-GB">
                <a:ea typeface="ＭＳ Ｐゴシック" charset="0"/>
              </a:rPr>
              <a:t>Amongst adolescents the use of bad language and emotional and physical violence was regularly </a:t>
            </a:r>
            <a:r>
              <a:rPr lang="en-GB" i="1">
                <a:ea typeface="ＭＳ Ｐゴシック" charset="0"/>
              </a:rPr>
              <a:t>attributed to poor parenting</a:t>
            </a:r>
            <a:r>
              <a:rPr lang="en-GB">
                <a:ea typeface="ＭＳ Ｐゴシック" charset="0"/>
              </a:rPr>
              <a:t>.</a:t>
            </a:r>
          </a:p>
          <a:p>
            <a:pPr eaLnBrk="1" hangingPunct="1"/>
            <a:r>
              <a:rPr lang="en-GB" i="1">
                <a:ea typeface="ＭＳ Ｐゴシック" charset="0"/>
              </a:rPr>
              <a:t>Poverty</a:t>
            </a:r>
            <a:r>
              <a:rPr lang="en-GB">
                <a:ea typeface="ＭＳ Ｐゴシック" charset="0"/>
              </a:rPr>
              <a:t> was frequently cited as a reason why these problems existed in families and often a reason that impacted the community</a:t>
            </a:r>
          </a:p>
          <a:p>
            <a:pPr eaLnBrk="1" hangingPunct="1"/>
            <a:endParaRPr lang="da-DK">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C402F795-BA3B-6749-AD5E-8BE49F0D4FB8}" type="slidenum">
              <a:rPr lang="en-US" sz="1200">
                <a:solidFill>
                  <a:prstClr val="black"/>
                </a:solidFill>
                <a:latin typeface="Arial" charset="0"/>
              </a:rPr>
              <a:pPr/>
              <a:t>16</a:t>
            </a:fld>
            <a:endParaRPr lang="en-US" sz="1200">
              <a:solidFill>
                <a:prstClr val="black"/>
              </a:solidFill>
              <a:latin typeface="Arial" charset="0"/>
            </a:endParaRPr>
          </a:p>
        </p:txBody>
      </p:sp>
      <p:sp>
        <p:nvSpPr>
          <p:cNvPr id="15363" name="Rectangle 1026"/>
          <p:cNvSpPr>
            <a:spLocks noGrp="1" noRot="1" noChangeAspect="1" noChangeArrowheads="1" noTextEdit="1"/>
          </p:cNvSpPr>
          <p:nvPr>
            <p:ph type="sldImg"/>
          </p:nvPr>
        </p:nvSpPr>
        <p:spPr>
          <a:xfrm>
            <a:off x="1143000" y="685800"/>
            <a:ext cx="4572000" cy="3429000"/>
          </a:xfrm>
          <a:ln/>
        </p:spPr>
      </p:sp>
      <p:sp>
        <p:nvSpPr>
          <p:cNvPr id="29700" name="Rectangle 1027"/>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da-DK">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4BCD4B08-CD8C-284A-BAED-560F356DD0B9}" type="slidenum">
              <a:rPr lang="en-US" sz="1200">
                <a:solidFill>
                  <a:prstClr val="black"/>
                </a:solidFill>
                <a:latin typeface="Arial" charset="0"/>
              </a:rPr>
              <a:pPr/>
              <a:t>17</a:t>
            </a:fld>
            <a:endParaRPr lang="en-US" sz="1200">
              <a:solidFill>
                <a:prstClr val="black"/>
              </a:solidFill>
              <a:latin typeface="Arial" charset="0"/>
            </a:endParaRPr>
          </a:p>
        </p:txBody>
      </p:sp>
      <p:sp>
        <p:nvSpPr>
          <p:cNvPr id="15363" name="Rectangle 1026"/>
          <p:cNvSpPr>
            <a:spLocks noGrp="1" noRot="1" noChangeAspect="1" noChangeArrowheads="1" noTextEdit="1"/>
          </p:cNvSpPr>
          <p:nvPr>
            <p:ph type="sldImg"/>
          </p:nvPr>
        </p:nvSpPr>
        <p:spPr>
          <a:xfrm>
            <a:off x="1143000" y="685800"/>
            <a:ext cx="4572000" cy="3429000"/>
          </a:xfrm>
          <a:ln/>
        </p:spPr>
      </p:sp>
      <p:sp>
        <p:nvSpPr>
          <p:cNvPr id="33796" name="Rectangle 1027"/>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da-DK">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1426AF31-9561-8948-9FC1-B3414839F191}" type="slidenum">
              <a:rPr lang="en-US" sz="1200">
                <a:solidFill>
                  <a:prstClr val="black"/>
                </a:solidFill>
                <a:latin typeface="Arial" charset="0"/>
              </a:rPr>
              <a:pPr/>
              <a:t>18</a:t>
            </a:fld>
            <a:endParaRPr lang="en-US" sz="1200">
              <a:solidFill>
                <a:prstClr val="black"/>
              </a:solidFill>
              <a:latin typeface="Arial" charset="0"/>
            </a:endParaRPr>
          </a:p>
        </p:txBody>
      </p:sp>
      <p:sp>
        <p:nvSpPr>
          <p:cNvPr id="15363" name="Rectangle 1026"/>
          <p:cNvSpPr>
            <a:spLocks noGrp="1" noRot="1" noChangeAspect="1" noChangeArrowheads="1" noTextEdit="1"/>
          </p:cNvSpPr>
          <p:nvPr>
            <p:ph type="sldImg"/>
          </p:nvPr>
        </p:nvSpPr>
        <p:spPr>
          <a:xfrm>
            <a:off x="1143000" y="685800"/>
            <a:ext cx="4572000" cy="3429000"/>
          </a:xfrm>
          <a:ln/>
        </p:spPr>
      </p:sp>
      <p:sp>
        <p:nvSpPr>
          <p:cNvPr id="35844" name="Rectangle 1027"/>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da-DK">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7891" name="Notes Placeholder 2"/>
          <p:cNvSpPr>
            <a:spLocks noGrp="1"/>
          </p:cNvSpPr>
          <p:nvPr>
            <p:ph type="body" idx="1"/>
          </p:nvPr>
        </p:nvSpPr>
        <p:spPr>
          <a:noFill/>
        </p:spPr>
        <p:txBody>
          <a:bodyPr/>
          <a:lstStyle/>
          <a:p>
            <a:r>
              <a:rPr lang="nl-NL">
                <a:ea typeface="ＭＳ Ｐゴシック" charset="0"/>
              </a:rPr>
              <a:t>Could have been asked more for by the Ras </a:t>
            </a:r>
          </a:p>
        </p:txBody>
      </p:sp>
      <p:sp>
        <p:nvSpPr>
          <p:cNvPr id="37892" name="Slide Number Placeholder 3"/>
          <p:cNvSpPr>
            <a:spLocks noGrp="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BDC76494-A40E-F643-A2F8-EB8368CAC8C6}" type="slidenum">
              <a:rPr lang="en-US" sz="1200">
                <a:solidFill>
                  <a:prstClr val="black"/>
                </a:solidFill>
                <a:latin typeface="Arial" charset="0"/>
              </a:rPr>
              <a:pPr/>
              <a:t>19</a:t>
            </a:fld>
            <a:endParaRPr lang="en-US" sz="120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1400">
                <a:solidFill>
                  <a:schemeClr val="tx1"/>
                </a:solidFill>
                <a:latin typeface="Times New Roman" charset="0"/>
                <a:ea typeface="ＭＳ Ｐゴシック" charset="0"/>
                <a:cs typeface="ＭＳ Ｐゴシック" charset="0"/>
              </a:defRPr>
            </a:lvl1pPr>
            <a:lvl2pPr marL="742950" indent="-285750">
              <a:defRPr sz="1400">
                <a:solidFill>
                  <a:schemeClr val="tx1"/>
                </a:solidFill>
                <a:latin typeface="Times New Roman" charset="0"/>
                <a:ea typeface="ＭＳ Ｐゴシック" charset="0"/>
              </a:defRPr>
            </a:lvl2pPr>
            <a:lvl3pPr marL="1143000" indent="-228600">
              <a:defRPr sz="1400">
                <a:solidFill>
                  <a:schemeClr val="tx1"/>
                </a:solidFill>
                <a:latin typeface="Times New Roman" charset="0"/>
                <a:ea typeface="ＭＳ Ｐゴシック" charset="0"/>
              </a:defRPr>
            </a:lvl3pPr>
            <a:lvl4pPr marL="1600200" indent="-228600">
              <a:defRPr sz="1400">
                <a:solidFill>
                  <a:schemeClr val="tx1"/>
                </a:solidFill>
                <a:latin typeface="Times New Roman" charset="0"/>
                <a:ea typeface="ＭＳ Ｐゴシック" charset="0"/>
              </a:defRPr>
            </a:lvl4pPr>
            <a:lvl5pPr marL="2057400" indent="-22860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F9097C4C-EE74-A44F-85B3-AD71AFA4A7EA}" type="slidenum">
              <a:rPr lang="en-US" sz="1200">
                <a:solidFill>
                  <a:prstClr val="black"/>
                </a:solidFill>
                <a:latin typeface="Arial" charset="0"/>
              </a:rPr>
              <a:pPr/>
              <a:t>21</a:t>
            </a:fld>
            <a:endParaRPr lang="en-US" sz="1200">
              <a:solidFill>
                <a:prstClr val="black"/>
              </a:solidFill>
              <a:latin typeface="Arial" charset="0"/>
            </a:endParaRPr>
          </a:p>
        </p:txBody>
      </p:sp>
      <p:sp>
        <p:nvSpPr>
          <p:cNvPr id="18435" name="Rectangle 1026"/>
          <p:cNvSpPr>
            <a:spLocks noGrp="1" noRot="1" noChangeAspect="1" noChangeArrowheads="1" noTextEdit="1"/>
          </p:cNvSpPr>
          <p:nvPr>
            <p:ph type="sldImg"/>
          </p:nvPr>
        </p:nvSpPr>
        <p:spPr>
          <a:xfrm>
            <a:off x="1143000" y="685800"/>
            <a:ext cx="4572000" cy="3429000"/>
          </a:xfrm>
          <a:ln/>
        </p:spPr>
      </p:sp>
      <p:sp>
        <p:nvSpPr>
          <p:cNvPr id="40964" name="Rectangle 1027"/>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da-DK">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015117-7D81-4BEA-B430-389882D038ED}"/>
              </a:ext>
            </a:extLst>
          </p:cNvPr>
          <p:cNvSpPr>
            <a:spLocks noGrp="1" noChangeArrowheads="1"/>
          </p:cNvSpPr>
          <p:nvPr>
            <p:ph type="sldNum" sz="quarter" idx="5"/>
          </p:nvPr>
        </p:nvSpPr>
        <p:spPr>
          <a:ln/>
        </p:spPr>
        <p:txBody>
          <a:bodyPr/>
          <a:lstStyle/>
          <a:p>
            <a:fld id="{E1511DB0-14B6-4BD6-AD83-A2F068252CE5}" type="slidenum">
              <a:rPr lang="en-US" altLang="en-US">
                <a:solidFill>
                  <a:prstClr val="black"/>
                </a:solidFill>
                <a:latin typeface="Calibri"/>
              </a:rPr>
              <a:pPr/>
              <a:t>22</a:t>
            </a:fld>
            <a:endParaRPr lang="en-US" altLang="en-US">
              <a:solidFill>
                <a:prstClr val="black"/>
              </a:solidFill>
              <a:latin typeface="Calibri"/>
            </a:endParaRPr>
          </a:p>
        </p:txBody>
      </p:sp>
      <p:sp>
        <p:nvSpPr>
          <p:cNvPr id="10242" name="Rectangle 2">
            <a:extLst>
              <a:ext uri="{FF2B5EF4-FFF2-40B4-BE49-F238E27FC236}">
                <a16:creationId xmlns:a16="http://schemas.microsoft.com/office/drawing/2014/main" id="{FDDB725E-41F6-4E7F-AF1A-E688A54233B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DDC54D91-8E0C-4BE3-BB2E-43775C2A2E5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smtClean="0"/>
              <a:t>Felicity</a:t>
            </a:r>
            <a:endParaRPr lang="en-US" baseline="0" dirty="0" smtClean="0"/>
          </a:p>
        </p:txBody>
      </p:sp>
      <p:sp>
        <p:nvSpPr>
          <p:cNvPr id="4" name="Slide Number Placeholder 3"/>
          <p:cNvSpPr>
            <a:spLocks noGrp="1"/>
          </p:cNvSpPr>
          <p:nvPr>
            <p:ph type="sldNum" sz="quarter" idx="10"/>
          </p:nvPr>
        </p:nvSpPr>
        <p:spPr/>
        <p:txBody>
          <a:bodyPr/>
          <a:lstStyle/>
          <a:p>
            <a:fld id="{D0C4FA51-E655-4C31-8946-BF33EA346433}" type="slidenum">
              <a:rPr lang="en-GB" smtClean="0">
                <a:solidFill>
                  <a:prstClr val="black"/>
                </a:solidFill>
                <a:latin typeface="Calibri"/>
              </a:rPr>
              <a:pPr/>
              <a:t>2</a:t>
            </a:fld>
            <a:endParaRPr lang="en-GB">
              <a:solidFill>
                <a:prstClr val="black"/>
              </a:solidFill>
              <a:latin typeface="Calibri"/>
            </a:endParaRPr>
          </a:p>
        </p:txBody>
      </p:sp>
    </p:spTree>
    <p:extLst>
      <p:ext uri="{BB962C8B-B14F-4D97-AF65-F5344CB8AC3E}">
        <p14:creationId xmlns:p14="http://schemas.microsoft.com/office/powerpoint/2010/main" val="209249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015117-7D81-4BEA-B430-389882D038ED}"/>
              </a:ext>
            </a:extLst>
          </p:cNvPr>
          <p:cNvSpPr>
            <a:spLocks noGrp="1" noChangeArrowheads="1"/>
          </p:cNvSpPr>
          <p:nvPr>
            <p:ph type="sldNum" sz="quarter" idx="5"/>
          </p:nvPr>
        </p:nvSpPr>
        <p:spPr>
          <a:ln/>
        </p:spPr>
        <p:txBody>
          <a:bodyPr/>
          <a:lstStyle/>
          <a:p>
            <a:fld id="{E1511DB0-14B6-4BD6-AD83-A2F068252CE5}" type="slidenum">
              <a:rPr lang="en-US" altLang="en-US">
                <a:solidFill>
                  <a:prstClr val="black"/>
                </a:solidFill>
                <a:latin typeface="Calibri"/>
              </a:rPr>
              <a:pPr/>
              <a:t>25</a:t>
            </a:fld>
            <a:endParaRPr lang="en-US" altLang="en-US">
              <a:solidFill>
                <a:prstClr val="black"/>
              </a:solidFill>
              <a:latin typeface="Calibri"/>
            </a:endParaRPr>
          </a:p>
        </p:txBody>
      </p:sp>
      <p:sp>
        <p:nvSpPr>
          <p:cNvPr id="10242" name="Rectangle 2">
            <a:extLst>
              <a:ext uri="{FF2B5EF4-FFF2-40B4-BE49-F238E27FC236}">
                <a16:creationId xmlns:a16="http://schemas.microsoft.com/office/drawing/2014/main" id="{FDDB725E-41F6-4E7F-AF1A-E688A54233B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DDC54D91-8E0C-4BE3-BB2E-43775C2A2E5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015117-7D81-4BEA-B430-389882D038ED}"/>
              </a:ext>
            </a:extLst>
          </p:cNvPr>
          <p:cNvSpPr>
            <a:spLocks noGrp="1" noChangeArrowheads="1"/>
          </p:cNvSpPr>
          <p:nvPr>
            <p:ph type="sldNum" sz="quarter" idx="5"/>
          </p:nvPr>
        </p:nvSpPr>
        <p:spPr>
          <a:ln/>
        </p:spPr>
        <p:txBody>
          <a:bodyPr/>
          <a:lstStyle/>
          <a:p>
            <a:fld id="{E1511DB0-14B6-4BD6-AD83-A2F068252CE5}" type="slidenum">
              <a:rPr lang="en-US" altLang="en-US">
                <a:solidFill>
                  <a:prstClr val="black"/>
                </a:solidFill>
                <a:latin typeface="Calibri"/>
              </a:rPr>
              <a:pPr/>
              <a:t>28</a:t>
            </a:fld>
            <a:endParaRPr lang="en-US" altLang="en-US">
              <a:solidFill>
                <a:prstClr val="black"/>
              </a:solidFill>
              <a:latin typeface="Calibri"/>
            </a:endParaRPr>
          </a:p>
        </p:txBody>
      </p:sp>
      <p:sp>
        <p:nvSpPr>
          <p:cNvPr id="10242" name="Rectangle 2">
            <a:extLst>
              <a:ext uri="{FF2B5EF4-FFF2-40B4-BE49-F238E27FC236}">
                <a16:creationId xmlns:a16="http://schemas.microsoft.com/office/drawing/2014/main" id="{FDDB725E-41F6-4E7F-AF1A-E688A54233B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DDC54D91-8E0C-4BE3-BB2E-43775C2A2E5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015117-7D81-4BEA-B430-389882D038ED}"/>
              </a:ext>
            </a:extLst>
          </p:cNvPr>
          <p:cNvSpPr>
            <a:spLocks noGrp="1" noChangeArrowheads="1"/>
          </p:cNvSpPr>
          <p:nvPr>
            <p:ph type="sldNum" sz="quarter" idx="5"/>
          </p:nvPr>
        </p:nvSpPr>
        <p:spPr>
          <a:ln/>
        </p:spPr>
        <p:txBody>
          <a:bodyPr/>
          <a:lstStyle/>
          <a:p>
            <a:fld id="{E1511DB0-14B6-4BD6-AD83-A2F068252CE5}" type="slidenum">
              <a:rPr lang="en-US" altLang="en-US">
                <a:solidFill>
                  <a:prstClr val="black"/>
                </a:solidFill>
                <a:latin typeface="Calibri"/>
              </a:rPr>
              <a:pPr/>
              <a:t>32</a:t>
            </a:fld>
            <a:endParaRPr lang="en-US" altLang="en-US">
              <a:solidFill>
                <a:prstClr val="black"/>
              </a:solidFill>
              <a:latin typeface="Calibri"/>
            </a:endParaRPr>
          </a:p>
        </p:txBody>
      </p:sp>
      <p:sp>
        <p:nvSpPr>
          <p:cNvPr id="10242" name="Rectangle 2">
            <a:extLst>
              <a:ext uri="{FF2B5EF4-FFF2-40B4-BE49-F238E27FC236}">
                <a16:creationId xmlns:a16="http://schemas.microsoft.com/office/drawing/2014/main" id="{FDDB725E-41F6-4E7F-AF1A-E688A54233B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DDC54D91-8E0C-4BE3-BB2E-43775C2A2E5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“wise person trying to gather</a:t>
            </a:r>
            <a:r>
              <a:rPr lang="en-US" baseline="0" dirty="0" smtClean="0"/>
              <a:t> clues”</a:t>
            </a:r>
            <a:endParaRPr lang="en-US" dirty="0"/>
          </a:p>
        </p:txBody>
      </p:sp>
      <p:sp>
        <p:nvSpPr>
          <p:cNvPr id="4" name="Slide Number Placeholder 3"/>
          <p:cNvSpPr>
            <a:spLocks noGrp="1"/>
          </p:cNvSpPr>
          <p:nvPr>
            <p:ph type="sldNum" sz="quarter" idx="10"/>
          </p:nvPr>
        </p:nvSpPr>
        <p:spPr/>
        <p:txBody>
          <a:bodyPr/>
          <a:lstStyle/>
          <a:p>
            <a:fld id="{B8F3FFE8-FA51-4233-8E2F-0014D86191B1}" type="slidenum">
              <a:rPr lang="en-US" altLang="en-US" smtClean="0"/>
              <a:pPr/>
              <a:t>34</a:t>
            </a:fld>
            <a:endParaRPr lang="en-US" altLang="en-US"/>
          </a:p>
        </p:txBody>
      </p:sp>
    </p:spTree>
    <p:extLst>
      <p:ext uri="{BB962C8B-B14F-4D97-AF65-F5344CB8AC3E}">
        <p14:creationId xmlns:p14="http://schemas.microsoft.com/office/powerpoint/2010/main" val="314969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Felicity</a:t>
            </a:r>
            <a:endParaRPr lang="en-US" dirty="0"/>
          </a:p>
        </p:txBody>
      </p:sp>
      <p:sp>
        <p:nvSpPr>
          <p:cNvPr id="4" name="Slide Number Placeholder 3"/>
          <p:cNvSpPr>
            <a:spLocks noGrp="1"/>
          </p:cNvSpPr>
          <p:nvPr>
            <p:ph type="sldNum" sz="quarter" idx="10"/>
          </p:nvPr>
        </p:nvSpPr>
        <p:spPr/>
        <p:txBody>
          <a:bodyPr/>
          <a:lstStyle/>
          <a:p>
            <a:fld id="{1746ED72-83F0-5440-A580-5FA0BA0588A1}" type="slidenum">
              <a:rPr lang="en-US" smtClean="0"/>
              <a:t>38</a:t>
            </a:fld>
            <a:endParaRPr lang="en-US"/>
          </a:p>
        </p:txBody>
      </p:sp>
    </p:spTree>
    <p:extLst>
      <p:ext uri="{BB962C8B-B14F-4D97-AF65-F5344CB8AC3E}">
        <p14:creationId xmlns:p14="http://schemas.microsoft.com/office/powerpoint/2010/main" val="3566749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60308E7-4F72-4F07-83F7-F1F47AEFF051}" type="slidenum">
              <a:rPr lang="en-GB" smtClean="0"/>
              <a:t>39</a:t>
            </a:fld>
            <a:endParaRPr lang="en-GB"/>
          </a:p>
        </p:txBody>
      </p:sp>
    </p:spTree>
    <p:extLst>
      <p:ext uri="{BB962C8B-B14F-4D97-AF65-F5344CB8AC3E}">
        <p14:creationId xmlns:p14="http://schemas.microsoft.com/office/powerpoint/2010/main" val="4133408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60308E7-4F72-4F07-83F7-F1F47AEFF051}" type="slidenum">
              <a:rPr lang="en-GB" smtClean="0"/>
              <a:t>40</a:t>
            </a:fld>
            <a:endParaRPr lang="en-GB"/>
          </a:p>
        </p:txBody>
      </p:sp>
    </p:spTree>
    <p:extLst>
      <p:ext uri="{BB962C8B-B14F-4D97-AF65-F5344CB8AC3E}">
        <p14:creationId xmlns:p14="http://schemas.microsoft.com/office/powerpoint/2010/main" val="413340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Felicity</a:t>
            </a:r>
          </a:p>
        </p:txBody>
      </p:sp>
      <p:sp>
        <p:nvSpPr>
          <p:cNvPr id="4" name="Slide Number Placeholder 3"/>
          <p:cNvSpPr>
            <a:spLocks noGrp="1"/>
          </p:cNvSpPr>
          <p:nvPr>
            <p:ph type="sldNum" sz="quarter" idx="10"/>
          </p:nvPr>
        </p:nvSpPr>
        <p:spPr/>
        <p:txBody>
          <a:bodyPr/>
          <a:lstStyle/>
          <a:p>
            <a:fld id="{D0C4FA51-E655-4C31-8946-BF33EA346433}" type="slidenum">
              <a:rPr lang="en-GB" smtClean="0"/>
              <a:pPr/>
              <a:t>3</a:t>
            </a:fld>
            <a:endParaRPr lang="en-GB"/>
          </a:p>
        </p:txBody>
      </p:sp>
    </p:spTree>
    <p:extLst>
      <p:ext uri="{BB962C8B-B14F-4D97-AF65-F5344CB8AC3E}">
        <p14:creationId xmlns:p14="http://schemas.microsoft.com/office/powerpoint/2010/main" val="209249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Felicity</a:t>
            </a:r>
            <a:endParaRPr lang="en-US" dirty="0"/>
          </a:p>
        </p:txBody>
      </p:sp>
      <p:sp>
        <p:nvSpPr>
          <p:cNvPr id="4" name="Slide Number Placeholder 3"/>
          <p:cNvSpPr>
            <a:spLocks noGrp="1"/>
          </p:cNvSpPr>
          <p:nvPr>
            <p:ph type="sldNum" sz="quarter" idx="10"/>
          </p:nvPr>
        </p:nvSpPr>
        <p:spPr/>
        <p:txBody>
          <a:bodyPr/>
          <a:lstStyle/>
          <a:p>
            <a:fld id="{1746ED72-83F0-5440-A580-5FA0BA0588A1}"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94490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Felicity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C4FA51-E655-4C31-8946-BF33EA346433}" type="slidenum">
              <a:rPr lang="en-GB" smtClean="0"/>
              <a:pPr/>
              <a:t>5</a:t>
            </a:fld>
            <a:endParaRPr lang="en-GB"/>
          </a:p>
        </p:txBody>
      </p:sp>
    </p:spTree>
    <p:extLst>
      <p:ext uri="{BB962C8B-B14F-4D97-AF65-F5344CB8AC3E}">
        <p14:creationId xmlns:p14="http://schemas.microsoft.com/office/powerpoint/2010/main" val="377157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Felicity</a:t>
            </a:r>
            <a:endParaRPr lang="en-US" dirty="0"/>
          </a:p>
        </p:txBody>
      </p:sp>
      <p:sp>
        <p:nvSpPr>
          <p:cNvPr id="4" name="Slide Number Placeholder 3"/>
          <p:cNvSpPr>
            <a:spLocks noGrp="1"/>
          </p:cNvSpPr>
          <p:nvPr>
            <p:ph type="sldNum" sz="quarter" idx="10"/>
          </p:nvPr>
        </p:nvSpPr>
        <p:spPr/>
        <p:txBody>
          <a:bodyPr/>
          <a:lstStyle/>
          <a:p>
            <a:fld id="{1746ED72-83F0-5440-A580-5FA0BA0588A1}" type="slidenum">
              <a:rPr lang="en-US" smtClean="0"/>
              <a:t>6</a:t>
            </a:fld>
            <a:endParaRPr lang="en-US"/>
          </a:p>
        </p:txBody>
      </p:sp>
    </p:spTree>
    <p:extLst>
      <p:ext uri="{BB962C8B-B14F-4D97-AF65-F5344CB8AC3E}">
        <p14:creationId xmlns:p14="http://schemas.microsoft.com/office/powerpoint/2010/main" val="356674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Adaptation </a:t>
            </a:r>
            <a:r>
              <a:rPr lang="en-US" sz="1200" dirty="0" smtClean="0"/>
              <a:t>is the process of deciding on and producing the changes needed in the </a:t>
            </a:r>
            <a:r>
              <a:rPr lang="en-US" sz="1200" dirty="0" err="1" smtClean="0"/>
              <a:t>programme</a:t>
            </a:r>
            <a:r>
              <a:rPr lang="en-US" sz="1200" dirty="0" smtClean="0"/>
              <a:t> and training materials to fit a particular set of circumstances</a:t>
            </a:r>
            <a:endParaRPr lang="en-AU" sz="1200" dirty="0" smtClean="0"/>
          </a:p>
          <a:p>
            <a:endParaRPr lang="en-GB" baseline="0" dirty="0" smtClean="0"/>
          </a:p>
        </p:txBody>
      </p:sp>
      <p:sp>
        <p:nvSpPr>
          <p:cNvPr id="4" name="Slide Number Placeholder 3"/>
          <p:cNvSpPr>
            <a:spLocks noGrp="1"/>
          </p:cNvSpPr>
          <p:nvPr>
            <p:ph type="sldNum" sz="quarter" idx="10"/>
          </p:nvPr>
        </p:nvSpPr>
        <p:spPr/>
        <p:txBody>
          <a:bodyPr/>
          <a:lstStyle/>
          <a:p>
            <a:fld id="{560308E7-4F72-4F07-83F7-F1F47AEFF051}" type="slidenum">
              <a:rPr lang="en-GB" smtClean="0"/>
              <a:t>7</a:t>
            </a:fld>
            <a:endParaRPr lang="en-GB"/>
          </a:p>
        </p:txBody>
      </p:sp>
    </p:spTree>
    <p:extLst>
      <p:ext uri="{BB962C8B-B14F-4D97-AF65-F5344CB8AC3E}">
        <p14:creationId xmlns:p14="http://schemas.microsoft.com/office/powerpoint/2010/main" val="413340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en-GB" sz="1300" kern="1200" dirty="0" err="1" smtClean="0">
                <a:solidFill>
                  <a:schemeClr val="tx1"/>
                </a:solidFill>
                <a:effectLst/>
                <a:latin typeface="Arial" charset="0"/>
                <a:ea typeface="+mn-ea"/>
                <a:cs typeface="Arial" charset="0"/>
              </a:rPr>
              <a:t>Chowdhary</a:t>
            </a:r>
            <a:r>
              <a:rPr lang="en-GB" sz="1300" kern="1200" dirty="0" smtClean="0">
                <a:solidFill>
                  <a:schemeClr val="tx1"/>
                </a:solidFill>
                <a:effectLst/>
                <a:latin typeface="Arial" charset="0"/>
                <a:ea typeface="+mn-ea"/>
                <a:cs typeface="Arial" charset="0"/>
              </a:rPr>
              <a:t> N, </a:t>
            </a:r>
            <a:r>
              <a:rPr lang="en-GB" sz="1300" kern="1200" dirty="0" err="1" smtClean="0">
                <a:solidFill>
                  <a:schemeClr val="tx1"/>
                </a:solidFill>
                <a:effectLst/>
                <a:latin typeface="Arial" charset="0"/>
                <a:ea typeface="+mn-ea"/>
                <a:cs typeface="Arial" charset="0"/>
              </a:rPr>
              <a:t>Jotheeswaran</a:t>
            </a:r>
            <a:r>
              <a:rPr lang="en-GB" sz="1300" kern="1200" dirty="0" smtClean="0">
                <a:solidFill>
                  <a:schemeClr val="tx1"/>
                </a:solidFill>
                <a:effectLst/>
                <a:latin typeface="Arial" charset="0"/>
                <a:ea typeface="+mn-ea"/>
                <a:cs typeface="Arial" charset="0"/>
              </a:rPr>
              <a:t> AT, </a:t>
            </a:r>
            <a:r>
              <a:rPr lang="en-GB" sz="1300" kern="1200" dirty="0" err="1" smtClean="0">
                <a:solidFill>
                  <a:schemeClr val="tx1"/>
                </a:solidFill>
                <a:effectLst/>
                <a:latin typeface="Arial" charset="0"/>
                <a:ea typeface="+mn-ea"/>
                <a:cs typeface="Arial" charset="0"/>
              </a:rPr>
              <a:t>Nadkarni</a:t>
            </a:r>
            <a:r>
              <a:rPr lang="en-GB" sz="1300" kern="1200" dirty="0" smtClean="0">
                <a:solidFill>
                  <a:schemeClr val="tx1"/>
                </a:solidFill>
                <a:effectLst/>
                <a:latin typeface="Arial" charset="0"/>
                <a:ea typeface="+mn-ea"/>
                <a:cs typeface="Arial" charset="0"/>
              </a:rPr>
              <a:t> A, et al. The methods and outcomes of cultural adaptations of psychological treatments for depressive disorders: A systematic review. </a:t>
            </a:r>
            <a:r>
              <a:rPr lang="en-GB" sz="1300" i="1" kern="1200" dirty="0" smtClean="0">
                <a:solidFill>
                  <a:schemeClr val="tx1"/>
                </a:solidFill>
                <a:effectLst/>
                <a:latin typeface="Arial" charset="0"/>
                <a:ea typeface="+mn-ea"/>
                <a:cs typeface="Arial" charset="0"/>
              </a:rPr>
              <a:t>Psychol. Med. </a:t>
            </a:r>
            <a:r>
              <a:rPr lang="en-GB" sz="1300" kern="1200" dirty="0" smtClean="0">
                <a:solidFill>
                  <a:schemeClr val="tx1"/>
                </a:solidFill>
                <a:effectLst/>
                <a:latin typeface="Arial" charset="0"/>
                <a:ea typeface="+mn-ea"/>
                <a:cs typeface="Arial" charset="0"/>
              </a:rPr>
              <a:t>2014;44(6):1131</a:t>
            </a:r>
            <a:r>
              <a:rPr lang="en-AU" dirty="0" smtClean="0">
                <a:effectLst/>
              </a:rPr>
              <a:t> </a:t>
            </a:r>
            <a:endParaRPr lang="en-GB" baseline="0" dirty="0" smtClean="0"/>
          </a:p>
        </p:txBody>
      </p:sp>
      <p:sp>
        <p:nvSpPr>
          <p:cNvPr id="4" name="Slide Number Placeholder 3"/>
          <p:cNvSpPr>
            <a:spLocks noGrp="1"/>
          </p:cNvSpPr>
          <p:nvPr>
            <p:ph type="sldNum" sz="quarter" idx="10"/>
          </p:nvPr>
        </p:nvSpPr>
        <p:spPr/>
        <p:txBody>
          <a:bodyPr/>
          <a:lstStyle/>
          <a:p>
            <a:fld id="{560308E7-4F72-4F07-83F7-F1F47AEFF051}" type="slidenum">
              <a:rPr lang="en-GB" smtClean="0"/>
              <a:t>8</a:t>
            </a:fld>
            <a:endParaRPr lang="en-GB"/>
          </a:p>
        </p:txBody>
      </p:sp>
    </p:spTree>
    <p:extLst>
      <p:ext uri="{BB962C8B-B14F-4D97-AF65-F5344CB8AC3E}">
        <p14:creationId xmlns:p14="http://schemas.microsoft.com/office/powerpoint/2010/main" val="413340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015117-7D81-4BEA-B430-389882D038ED}"/>
              </a:ext>
            </a:extLst>
          </p:cNvPr>
          <p:cNvSpPr>
            <a:spLocks noGrp="1" noChangeArrowheads="1"/>
          </p:cNvSpPr>
          <p:nvPr>
            <p:ph type="sldNum" sz="quarter" idx="5"/>
          </p:nvPr>
        </p:nvSpPr>
        <p:spPr>
          <a:ln/>
        </p:spPr>
        <p:txBody>
          <a:bodyPr/>
          <a:lstStyle/>
          <a:p>
            <a:fld id="{E1511DB0-14B6-4BD6-AD83-A2F068252CE5}" type="slidenum">
              <a:rPr lang="en-US" altLang="en-US">
                <a:solidFill>
                  <a:prstClr val="black"/>
                </a:solidFill>
                <a:latin typeface="Calibri"/>
              </a:rPr>
              <a:pPr/>
              <a:t>10</a:t>
            </a:fld>
            <a:endParaRPr lang="en-US" altLang="en-US">
              <a:solidFill>
                <a:prstClr val="black"/>
              </a:solidFill>
              <a:latin typeface="Calibri"/>
            </a:endParaRPr>
          </a:p>
        </p:txBody>
      </p:sp>
      <p:sp>
        <p:nvSpPr>
          <p:cNvPr id="10242" name="Rectangle 2">
            <a:extLst>
              <a:ext uri="{FF2B5EF4-FFF2-40B4-BE49-F238E27FC236}">
                <a16:creationId xmlns:a16="http://schemas.microsoft.com/office/drawing/2014/main" id="{FDDB725E-41F6-4E7F-AF1A-E688A54233B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DDC54D91-8E0C-4BE3-BB2E-43775C2A2E5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219" name="Rectangle 27">
            <a:extLst>
              <a:ext uri="{FF2B5EF4-FFF2-40B4-BE49-F238E27FC236}">
                <a16:creationId xmlns:a16="http://schemas.microsoft.com/office/drawing/2014/main" id="{747BE4CD-BC81-4A8A-A421-A2342E3CAA41}"/>
              </a:ext>
            </a:extLst>
          </p:cNvPr>
          <p:cNvSpPr>
            <a:spLocks noChangeArrowheads="1"/>
          </p:cNvSpPr>
          <p:nvPr userDrawn="1"/>
        </p:nvSpPr>
        <p:spPr bwMode="auto">
          <a:xfrm>
            <a:off x="304800" y="381000"/>
            <a:ext cx="4762500" cy="914400"/>
          </a:xfrm>
          <a:prstGeom prst="rect">
            <a:avLst/>
          </a:prstGeom>
          <a:solidFill>
            <a:srgbClr val="BDB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GB">
              <a:solidFill>
                <a:srgbClr val="000000"/>
              </a:solidFill>
            </a:endParaRPr>
          </a:p>
        </p:txBody>
      </p:sp>
      <p:sp>
        <p:nvSpPr>
          <p:cNvPr id="8214" name="Rectangle 22">
            <a:extLst>
              <a:ext uri="{FF2B5EF4-FFF2-40B4-BE49-F238E27FC236}">
                <a16:creationId xmlns:a16="http://schemas.microsoft.com/office/drawing/2014/main" id="{AB9FA0A0-D874-4C8D-8A96-00E487F87C78}"/>
              </a:ext>
            </a:extLst>
          </p:cNvPr>
          <p:cNvSpPr>
            <a:spLocks noChangeArrowheads="1"/>
          </p:cNvSpPr>
          <p:nvPr userDrawn="1"/>
        </p:nvSpPr>
        <p:spPr bwMode="auto">
          <a:xfrm>
            <a:off x="5187950" y="2438400"/>
            <a:ext cx="3651250" cy="2171700"/>
          </a:xfrm>
          <a:prstGeom prst="rect">
            <a:avLst/>
          </a:prstGeom>
          <a:solidFill>
            <a:srgbClr val="9E144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GB">
              <a:solidFill>
                <a:srgbClr val="000000"/>
              </a:solidFill>
            </a:endParaRPr>
          </a:p>
        </p:txBody>
      </p:sp>
      <p:sp>
        <p:nvSpPr>
          <p:cNvPr id="8194" name="Rectangle 2">
            <a:extLst>
              <a:ext uri="{FF2B5EF4-FFF2-40B4-BE49-F238E27FC236}">
                <a16:creationId xmlns:a16="http://schemas.microsoft.com/office/drawing/2014/main" id="{B7834286-5F9B-49E4-ACCB-BCDBC936FA61}"/>
              </a:ext>
            </a:extLst>
          </p:cNvPr>
          <p:cNvSpPr>
            <a:spLocks noGrp="1" noChangeArrowheads="1"/>
          </p:cNvSpPr>
          <p:nvPr>
            <p:ph type="ctrTitle"/>
          </p:nvPr>
        </p:nvSpPr>
        <p:spPr>
          <a:xfrm>
            <a:off x="5302250" y="2667000"/>
            <a:ext cx="3276600" cy="838200"/>
          </a:xfrm>
        </p:spPr>
        <p:txBody>
          <a:bodyPr/>
          <a:lstStyle>
            <a:lvl1pPr>
              <a:defRPr sz="2000">
                <a:solidFill>
                  <a:schemeClr val="bg1"/>
                </a:solidFill>
              </a:defRPr>
            </a:lvl1pPr>
          </a:lstStyle>
          <a:p>
            <a:pPr lvl="0"/>
            <a:r>
              <a:rPr lang="en-US" altLang="en-US" noProof="0"/>
              <a:t>Click to edit Master title style</a:t>
            </a:r>
          </a:p>
        </p:txBody>
      </p:sp>
      <p:sp>
        <p:nvSpPr>
          <p:cNvPr id="8195" name="Rectangle 3">
            <a:extLst>
              <a:ext uri="{FF2B5EF4-FFF2-40B4-BE49-F238E27FC236}">
                <a16:creationId xmlns:a16="http://schemas.microsoft.com/office/drawing/2014/main" id="{2FC14ACA-CC59-4650-912C-ACE1F8BCE060}"/>
              </a:ext>
            </a:extLst>
          </p:cNvPr>
          <p:cNvSpPr>
            <a:spLocks noGrp="1" noChangeArrowheads="1"/>
          </p:cNvSpPr>
          <p:nvPr>
            <p:ph type="subTitle" idx="1"/>
          </p:nvPr>
        </p:nvSpPr>
        <p:spPr>
          <a:xfrm>
            <a:off x="5302250" y="3505200"/>
            <a:ext cx="2438400" cy="914400"/>
          </a:xfrm>
        </p:spPr>
        <p:txBody>
          <a:bodyPr/>
          <a:lstStyle>
            <a:lvl1pPr marL="0" indent="0">
              <a:buFontTx/>
              <a:buNone/>
              <a:defRPr sz="1400">
                <a:solidFill>
                  <a:schemeClr val="bg1"/>
                </a:solidFill>
              </a:defRPr>
            </a:lvl1pPr>
          </a:lstStyle>
          <a:p>
            <a:pPr lvl="0"/>
            <a:r>
              <a:rPr lang="en-US" altLang="en-US" noProof="0"/>
              <a:t>Click to edit Master subtitle style</a:t>
            </a:r>
          </a:p>
        </p:txBody>
      </p:sp>
      <p:pic>
        <p:nvPicPr>
          <p:cNvPr id="8215" name="Picture 23" descr="STRENGTHS_Logo_Strapline">
            <a:extLst>
              <a:ext uri="{FF2B5EF4-FFF2-40B4-BE49-F238E27FC236}">
                <a16:creationId xmlns:a16="http://schemas.microsoft.com/office/drawing/2014/main" id="{24FC5F86-5374-4E94-8DAC-7278C3E7D1ED}"/>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228600" y="5270500"/>
            <a:ext cx="2590800" cy="950913"/>
          </a:xfrm>
          <a:prstGeom prst="rect">
            <a:avLst/>
          </a:prstGeom>
          <a:noFill/>
          <a:extLst>
            <a:ext uri="{909E8E84-426E-40dd-AFC4-6F175D3DCCD1}">
              <a14:hiddenFill xmlns:a14="http://schemas.microsoft.com/office/drawing/2010/main" xmlns="">
                <a:solidFill>
                  <a:srgbClr val="FFFFFF"/>
                </a:solidFill>
              </a14:hiddenFill>
            </a:ext>
          </a:extLst>
        </p:spPr>
      </p:pic>
      <p:pic>
        <p:nvPicPr>
          <p:cNvPr id="8220" name="Picture 28" descr="EU">
            <a:extLst>
              <a:ext uri="{FF2B5EF4-FFF2-40B4-BE49-F238E27FC236}">
                <a16:creationId xmlns:a16="http://schemas.microsoft.com/office/drawing/2014/main" id="{543F9803-7FD1-44B5-A70A-37C684B3D4E7}"/>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537450" y="5365750"/>
            <a:ext cx="1295400" cy="863600"/>
          </a:xfrm>
          <a:prstGeom prst="rect">
            <a:avLst/>
          </a:prstGeom>
          <a:noFill/>
          <a:extLst>
            <a:ext uri="{909E8E84-426E-40dd-AFC4-6F175D3DCCD1}">
              <a14:hiddenFill xmlns:a14="http://schemas.microsoft.com/office/drawing/2010/main" xmlns="">
                <a:solidFill>
                  <a:srgbClr val="FFFFFF"/>
                </a:solidFill>
              </a14:hiddenFill>
            </a:ext>
          </a:extLst>
        </p:spPr>
      </p:pic>
      <p:sp>
        <p:nvSpPr>
          <p:cNvPr id="8221" name="Rectangle 29">
            <a:extLst>
              <a:ext uri="{FF2B5EF4-FFF2-40B4-BE49-F238E27FC236}">
                <a16:creationId xmlns:a16="http://schemas.microsoft.com/office/drawing/2014/main" id="{CDBD9295-9E47-4A7B-A937-47216AFEF0F4}"/>
              </a:ext>
            </a:extLst>
          </p:cNvPr>
          <p:cNvSpPr>
            <a:spLocks noChangeArrowheads="1"/>
          </p:cNvSpPr>
          <p:nvPr userDrawn="1"/>
        </p:nvSpPr>
        <p:spPr bwMode="auto">
          <a:xfrm>
            <a:off x="171450" y="6483350"/>
            <a:ext cx="8915400"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GB" altLang="en-US" sz="900">
                <a:solidFill>
                  <a:srgbClr val="9E1440"/>
                </a:solidFill>
                <a:latin typeface="Calibri" panose="020F0502020204030204" pitchFamily="34" charset="0"/>
              </a:rPr>
              <a:t>This project has received funding from the European Union's Horizon 2020 Research and Innovation programme Societal Challenges under Grant Agreement No 733337.</a:t>
            </a:r>
            <a:endParaRPr lang="en-US" altLang="en-US" sz="900">
              <a:solidFill>
                <a:srgbClr val="9E1440"/>
              </a:solidFill>
              <a:latin typeface="Calibri" panose="020F0502020204030204" pitchFamily="34" charset="0"/>
            </a:endParaRPr>
          </a:p>
        </p:txBody>
      </p:sp>
      <p:pic>
        <p:nvPicPr>
          <p:cNvPr id="8223" name="Picture 31" descr="UNHCR Counselling Jordan1_PPT">
            <a:extLst>
              <a:ext uri="{FF2B5EF4-FFF2-40B4-BE49-F238E27FC236}">
                <a16:creationId xmlns:a16="http://schemas.microsoft.com/office/drawing/2014/main" id="{8E0365A4-500E-41C6-8EA5-7874F72C548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441450"/>
            <a:ext cx="4746625" cy="3165475"/>
          </a:xfrm>
          <a:prstGeom prst="rect">
            <a:avLst/>
          </a:prstGeom>
          <a:noFill/>
          <a:extLst>
            <a:ext uri="{909E8E84-426E-40dd-AFC4-6F175D3DCCD1}">
              <a14:hiddenFill xmlns:a14="http://schemas.microsoft.com/office/drawing/2010/main" xmlns="">
                <a:solidFill>
                  <a:srgbClr val="FFFFFF"/>
                </a:solidFill>
              </a14:hiddenFill>
            </a:ext>
          </a:extLst>
        </p:spPr>
      </p:pic>
      <p:pic>
        <p:nvPicPr>
          <p:cNvPr id="8224" name="Picture 32" descr="26">
            <a:extLst>
              <a:ext uri="{FF2B5EF4-FFF2-40B4-BE49-F238E27FC236}">
                <a16:creationId xmlns:a16="http://schemas.microsoft.com/office/drawing/2014/main" id="{104A6EDD-43EE-4716-B165-ADEE529E63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81600" y="381000"/>
            <a:ext cx="3657600" cy="1936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826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DBAE6-1ABB-42EB-8FEA-5C6EE60B33CD}"/>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6722DC3C-D535-479B-B447-E25A10B435C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10EE3E1-317D-433B-BDED-FD8B1EE64DAE}"/>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5" name="Tijdelijke aanduiding voor voettekst 4">
            <a:extLst>
              <a:ext uri="{FF2B5EF4-FFF2-40B4-BE49-F238E27FC236}">
                <a16:creationId xmlns:a16="http://schemas.microsoft.com/office/drawing/2014/main" id="{FB6C785D-3C07-4D9C-9A77-3205C6E5CD93}"/>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dianummer 5">
            <a:extLst>
              <a:ext uri="{FF2B5EF4-FFF2-40B4-BE49-F238E27FC236}">
                <a16:creationId xmlns:a16="http://schemas.microsoft.com/office/drawing/2014/main" id="{0DD9887C-58B1-4FD6-9A2B-412865ACB83A}"/>
              </a:ext>
            </a:extLst>
          </p:cNvPr>
          <p:cNvSpPr>
            <a:spLocks noGrp="1"/>
          </p:cNvSpPr>
          <p:nvPr>
            <p:ph type="sldNum" sz="quarter" idx="12"/>
          </p:nvPr>
        </p:nvSpPr>
        <p:spPr/>
        <p:txBody>
          <a:bodyPr/>
          <a:lstStyle>
            <a:lvl1pPr>
              <a:defRPr/>
            </a:lvl1pPr>
          </a:lstStyle>
          <a:p>
            <a:fld id="{1388E657-C3F0-4E80-B4B4-E137868D3F27}"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322038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FF8C231-8EFF-4F23-A646-7B5F54B15D66}"/>
              </a:ext>
            </a:extLst>
          </p:cNvPr>
          <p:cNvSpPr>
            <a:spLocks noGrp="1"/>
          </p:cNvSpPr>
          <p:nvPr>
            <p:ph type="title" orient="vert"/>
          </p:nvPr>
        </p:nvSpPr>
        <p:spPr>
          <a:xfrm>
            <a:off x="7010400" y="381000"/>
            <a:ext cx="1600200" cy="5562600"/>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A2CABD0-2797-4901-ACD5-4C84B7010F6C}"/>
              </a:ext>
            </a:extLst>
          </p:cNvPr>
          <p:cNvSpPr>
            <a:spLocks noGrp="1"/>
          </p:cNvSpPr>
          <p:nvPr>
            <p:ph type="body" orient="vert" idx="1"/>
          </p:nvPr>
        </p:nvSpPr>
        <p:spPr>
          <a:xfrm>
            <a:off x="2209800" y="381000"/>
            <a:ext cx="4648200" cy="55626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D6E16775-1822-4186-9DA1-A4202CD820B4}"/>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5" name="Tijdelijke aanduiding voor voettekst 4">
            <a:extLst>
              <a:ext uri="{FF2B5EF4-FFF2-40B4-BE49-F238E27FC236}">
                <a16:creationId xmlns:a16="http://schemas.microsoft.com/office/drawing/2014/main" id="{115F9AAA-C511-41D9-BE51-13DE3576A7C1}"/>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dianummer 5">
            <a:extLst>
              <a:ext uri="{FF2B5EF4-FFF2-40B4-BE49-F238E27FC236}">
                <a16:creationId xmlns:a16="http://schemas.microsoft.com/office/drawing/2014/main" id="{0991DAAC-018F-4482-992A-C7581590F7CB}"/>
              </a:ext>
            </a:extLst>
          </p:cNvPr>
          <p:cNvSpPr>
            <a:spLocks noGrp="1"/>
          </p:cNvSpPr>
          <p:nvPr>
            <p:ph type="sldNum" sz="quarter" idx="12"/>
          </p:nvPr>
        </p:nvSpPr>
        <p:spPr/>
        <p:txBody>
          <a:bodyPr/>
          <a:lstStyle>
            <a:lvl1pPr>
              <a:defRPr/>
            </a:lvl1pPr>
          </a:lstStyle>
          <a:p>
            <a:fld id="{6E8D22B8-FE2C-4011-87AF-C3433EDD1E24}"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58024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F5C9C-0A39-491A-BCAF-4906D9E2DC8C}"/>
              </a:ext>
            </a:extLst>
          </p:cNvPr>
          <p:cNvSpPr>
            <a:spLocks noGrp="1"/>
          </p:cNvSpPr>
          <p:nvPr>
            <p:ph type="title"/>
          </p:nvPr>
        </p:nvSpPr>
        <p:spPr>
          <a:xfrm>
            <a:off x="2209800" y="381000"/>
            <a:ext cx="6400800" cy="990600"/>
          </a:xfrm>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9F2C86E4-3BCA-47FF-B2F8-833FA41D1270}"/>
              </a:ext>
            </a:extLst>
          </p:cNvPr>
          <p:cNvSpPr>
            <a:spLocks noGrp="1"/>
          </p:cNvSpPr>
          <p:nvPr>
            <p:ph sz="half" idx="1"/>
          </p:nvPr>
        </p:nvSpPr>
        <p:spPr>
          <a:xfrm>
            <a:off x="2209800" y="1676400"/>
            <a:ext cx="3124200" cy="4267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850FE7E5-C996-4D45-AB1B-61FF758F4ADB}"/>
              </a:ext>
            </a:extLst>
          </p:cNvPr>
          <p:cNvSpPr>
            <a:spLocks noGrp="1"/>
          </p:cNvSpPr>
          <p:nvPr>
            <p:ph type="body" sz="half" idx="2"/>
          </p:nvPr>
        </p:nvSpPr>
        <p:spPr>
          <a:xfrm>
            <a:off x="5486400" y="1676400"/>
            <a:ext cx="3124200" cy="4267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AE14ADCF-DD1A-4E00-B530-2DD283034557}"/>
              </a:ext>
            </a:extLst>
          </p:cNvPr>
          <p:cNvSpPr>
            <a:spLocks noGrp="1"/>
          </p:cNvSpPr>
          <p:nvPr>
            <p:ph type="dt" sz="half" idx="10"/>
          </p:nvPr>
        </p:nvSpPr>
        <p:spPr>
          <a:xfrm>
            <a:off x="2209800" y="6321425"/>
            <a:ext cx="1905000" cy="457200"/>
          </a:xfrm>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voettekst 5">
            <a:extLst>
              <a:ext uri="{FF2B5EF4-FFF2-40B4-BE49-F238E27FC236}">
                <a16:creationId xmlns:a16="http://schemas.microsoft.com/office/drawing/2014/main" id="{A2F66E3A-152B-4462-946D-E316829D9E71}"/>
              </a:ext>
            </a:extLst>
          </p:cNvPr>
          <p:cNvSpPr>
            <a:spLocks noGrp="1"/>
          </p:cNvSpPr>
          <p:nvPr>
            <p:ph type="ftr" sz="quarter" idx="11"/>
          </p:nvPr>
        </p:nvSpPr>
        <p:spPr>
          <a:xfrm>
            <a:off x="4222750" y="6321425"/>
            <a:ext cx="2819400" cy="457200"/>
          </a:xfrm>
        </p:spPr>
        <p:txBody>
          <a:bodyPr/>
          <a:lstStyle>
            <a:lvl1pPr>
              <a:defRPr/>
            </a:lvl1pPr>
          </a:lstStyle>
          <a:p>
            <a:endParaRPr lang="en-US" altLang="en-US">
              <a:solidFill>
                <a:srgbClr val="000000"/>
              </a:solidFill>
              <a:latin typeface="Calibri"/>
              <a:ea typeface="ＭＳ Ｐゴシック"/>
            </a:endParaRPr>
          </a:p>
        </p:txBody>
      </p:sp>
      <p:sp>
        <p:nvSpPr>
          <p:cNvPr id="7" name="Tijdelijke aanduiding voor dianummer 6">
            <a:extLst>
              <a:ext uri="{FF2B5EF4-FFF2-40B4-BE49-F238E27FC236}">
                <a16:creationId xmlns:a16="http://schemas.microsoft.com/office/drawing/2014/main" id="{4B60B362-7CAD-4635-B100-F253F8263291}"/>
              </a:ext>
            </a:extLst>
          </p:cNvPr>
          <p:cNvSpPr>
            <a:spLocks noGrp="1"/>
          </p:cNvSpPr>
          <p:nvPr>
            <p:ph type="sldNum" sz="quarter" idx="12"/>
          </p:nvPr>
        </p:nvSpPr>
        <p:spPr>
          <a:xfrm>
            <a:off x="7162800" y="6321425"/>
            <a:ext cx="1447800" cy="457200"/>
          </a:xfrm>
        </p:spPr>
        <p:txBody>
          <a:bodyPr/>
          <a:lstStyle>
            <a:lvl1pPr>
              <a:defRPr/>
            </a:lvl1pPr>
          </a:lstStyle>
          <a:p>
            <a:fld id="{437BEEE0-746B-4B5D-8BD5-0BDBADC8C168}"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3332232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AE69C77-4C30-4F99-9333-C4DD85EF4A68}"/>
              </a:ext>
            </a:extLst>
          </p:cNvPr>
          <p:cNvSpPr>
            <a:spLocks noGrp="1"/>
          </p:cNvSpPr>
          <p:nvPr>
            <p:ph/>
          </p:nvPr>
        </p:nvSpPr>
        <p:spPr>
          <a:xfrm>
            <a:off x="2209800" y="381000"/>
            <a:ext cx="6400800" cy="5562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3" name="Tijdelijke aanduiding voor datum 2">
            <a:extLst>
              <a:ext uri="{FF2B5EF4-FFF2-40B4-BE49-F238E27FC236}">
                <a16:creationId xmlns:a16="http://schemas.microsoft.com/office/drawing/2014/main" id="{67914561-BC58-4429-ACAF-4FA3E6BD6277}"/>
              </a:ext>
            </a:extLst>
          </p:cNvPr>
          <p:cNvSpPr>
            <a:spLocks noGrp="1"/>
          </p:cNvSpPr>
          <p:nvPr>
            <p:ph type="dt" sz="half" idx="10"/>
          </p:nvPr>
        </p:nvSpPr>
        <p:spPr>
          <a:xfrm>
            <a:off x="2209800" y="6321425"/>
            <a:ext cx="1905000" cy="457200"/>
          </a:xfrm>
        </p:spPr>
        <p:txBody>
          <a:bodyPr/>
          <a:lstStyle>
            <a:lvl1pPr>
              <a:defRPr/>
            </a:lvl1pPr>
          </a:lstStyle>
          <a:p>
            <a:endParaRPr lang="en-US" altLang="en-US">
              <a:solidFill>
                <a:srgbClr val="000000"/>
              </a:solidFill>
              <a:latin typeface="Calibri"/>
              <a:ea typeface="ＭＳ Ｐゴシック"/>
            </a:endParaRPr>
          </a:p>
        </p:txBody>
      </p:sp>
      <p:sp>
        <p:nvSpPr>
          <p:cNvPr id="4" name="Tijdelijke aanduiding voor voettekst 3">
            <a:extLst>
              <a:ext uri="{FF2B5EF4-FFF2-40B4-BE49-F238E27FC236}">
                <a16:creationId xmlns:a16="http://schemas.microsoft.com/office/drawing/2014/main" id="{D522DB23-7846-440D-8B6A-5B26DF1C58EA}"/>
              </a:ext>
            </a:extLst>
          </p:cNvPr>
          <p:cNvSpPr>
            <a:spLocks noGrp="1"/>
          </p:cNvSpPr>
          <p:nvPr>
            <p:ph type="ftr" sz="quarter" idx="11"/>
          </p:nvPr>
        </p:nvSpPr>
        <p:spPr>
          <a:xfrm>
            <a:off x="4222750" y="6321425"/>
            <a:ext cx="2819400" cy="457200"/>
          </a:xfrm>
        </p:spPr>
        <p:txBody>
          <a:bodyPr/>
          <a:lstStyle>
            <a:lvl1pPr>
              <a:defRPr/>
            </a:lvl1pPr>
          </a:lstStyle>
          <a:p>
            <a:endParaRPr lang="en-US" altLang="en-US">
              <a:solidFill>
                <a:srgbClr val="000000"/>
              </a:solidFill>
              <a:latin typeface="Calibri"/>
              <a:ea typeface="ＭＳ Ｐゴシック"/>
            </a:endParaRPr>
          </a:p>
        </p:txBody>
      </p:sp>
      <p:sp>
        <p:nvSpPr>
          <p:cNvPr id="5" name="Tijdelijke aanduiding voor dianummer 4">
            <a:extLst>
              <a:ext uri="{FF2B5EF4-FFF2-40B4-BE49-F238E27FC236}">
                <a16:creationId xmlns:a16="http://schemas.microsoft.com/office/drawing/2014/main" id="{21DCED66-39C1-40AA-AE27-F1EBABA4DED8}"/>
              </a:ext>
            </a:extLst>
          </p:cNvPr>
          <p:cNvSpPr>
            <a:spLocks noGrp="1"/>
          </p:cNvSpPr>
          <p:nvPr>
            <p:ph type="sldNum" sz="quarter" idx="12"/>
          </p:nvPr>
        </p:nvSpPr>
        <p:spPr>
          <a:xfrm>
            <a:off x="7162800" y="6321425"/>
            <a:ext cx="1447800" cy="457200"/>
          </a:xfrm>
        </p:spPr>
        <p:txBody>
          <a:bodyPr/>
          <a:lstStyle>
            <a:lvl1pPr>
              <a:defRPr/>
            </a:lvl1pPr>
          </a:lstStyle>
          <a:p>
            <a:fld id="{B9047845-C61E-4379-B65C-376C64B53ED7}"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338671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A48EF-D2A7-48A2-A12C-8DA92551312B}"/>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41EED424-522B-4058-8184-69A275FC469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9719BA1-D83E-424B-8427-A4F8870409E8}"/>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5" name="Tijdelijke aanduiding voor voettekst 4">
            <a:extLst>
              <a:ext uri="{FF2B5EF4-FFF2-40B4-BE49-F238E27FC236}">
                <a16:creationId xmlns:a16="http://schemas.microsoft.com/office/drawing/2014/main" id="{FD96B26F-DFDA-4F56-A425-ED26DCE35D15}"/>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dianummer 5">
            <a:extLst>
              <a:ext uri="{FF2B5EF4-FFF2-40B4-BE49-F238E27FC236}">
                <a16:creationId xmlns:a16="http://schemas.microsoft.com/office/drawing/2014/main" id="{20A15032-E581-4587-BE94-5497DEA681D9}"/>
              </a:ext>
            </a:extLst>
          </p:cNvPr>
          <p:cNvSpPr>
            <a:spLocks noGrp="1"/>
          </p:cNvSpPr>
          <p:nvPr>
            <p:ph type="sldNum" sz="quarter" idx="12"/>
          </p:nvPr>
        </p:nvSpPr>
        <p:spPr/>
        <p:txBody>
          <a:bodyPr/>
          <a:lstStyle>
            <a:lvl1pPr>
              <a:defRPr/>
            </a:lvl1pPr>
          </a:lstStyle>
          <a:p>
            <a:fld id="{13AF73E9-5D0F-4D8D-A339-33636659A915}"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145240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07E76-E241-43DA-B282-B79B018DE775}"/>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F899197-C2E5-43B4-8648-B4A9E3F2AB5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33138ED-572A-4076-8F4D-0A21B8238770}"/>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5" name="Tijdelijke aanduiding voor voettekst 4">
            <a:extLst>
              <a:ext uri="{FF2B5EF4-FFF2-40B4-BE49-F238E27FC236}">
                <a16:creationId xmlns:a16="http://schemas.microsoft.com/office/drawing/2014/main" id="{81B6AAF9-5012-4547-B1C7-9B784F701A85}"/>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dianummer 5">
            <a:extLst>
              <a:ext uri="{FF2B5EF4-FFF2-40B4-BE49-F238E27FC236}">
                <a16:creationId xmlns:a16="http://schemas.microsoft.com/office/drawing/2014/main" id="{6E1ACFF8-FDB1-4E6E-905D-112F7336DC00}"/>
              </a:ext>
            </a:extLst>
          </p:cNvPr>
          <p:cNvSpPr>
            <a:spLocks noGrp="1"/>
          </p:cNvSpPr>
          <p:nvPr>
            <p:ph type="sldNum" sz="quarter" idx="12"/>
          </p:nvPr>
        </p:nvSpPr>
        <p:spPr/>
        <p:txBody>
          <a:bodyPr/>
          <a:lstStyle>
            <a:lvl1pPr>
              <a:defRPr/>
            </a:lvl1pPr>
          </a:lstStyle>
          <a:p>
            <a:fld id="{223ADCE3-F2F6-44A4-B4F7-1FA45940B82D}"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284357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FD21F-D21A-4326-8BB7-B2929D17691E}"/>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DE650A28-7CCD-4F52-B70B-55D7C8DAB209}"/>
              </a:ext>
            </a:extLst>
          </p:cNvPr>
          <p:cNvSpPr>
            <a:spLocks noGrp="1"/>
          </p:cNvSpPr>
          <p:nvPr>
            <p:ph sz="half" idx="1"/>
          </p:nvPr>
        </p:nvSpPr>
        <p:spPr>
          <a:xfrm>
            <a:off x="2209800" y="1676400"/>
            <a:ext cx="3124200" cy="4267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97D41283-14CB-4F93-88E1-90423EB6552E}"/>
              </a:ext>
            </a:extLst>
          </p:cNvPr>
          <p:cNvSpPr>
            <a:spLocks noGrp="1"/>
          </p:cNvSpPr>
          <p:nvPr>
            <p:ph sz="half" idx="2"/>
          </p:nvPr>
        </p:nvSpPr>
        <p:spPr>
          <a:xfrm>
            <a:off x="5486400" y="1676400"/>
            <a:ext cx="3124200" cy="4267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646F5E8B-8864-420A-ACC3-3C1CD4044088}"/>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voettekst 5">
            <a:extLst>
              <a:ext uri="{FF2B5EF4-FFF2-40B4-BE49-F238E27FC236}">
                <a16:creationId xmlns:a16="http://schemas.microsoft.com/office/drawing/2014/main" id="{3204868F-D5DD-4C87-A3FE-126FC2D1F222}"/>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7" name="Tijdelijke aanduiding voor dianummer 6">
            <a:extLst>
              <a:ext uri="{FF2B5EF4-FFF2-40B4-BE49-F238E27FC236}">
                <a16:creationId xmlns:a16="http://schemas.microsoft.com/office/drawing/2014/main" id="{7E701F85-EBDD-438D-9FED-14A6220F5C53}"/>
              </a:ext>
            </a:extLst>
          </p:cNvPr>
          <p:cNvSpPr>
            <a:spLocks noGrp="1"/>
          </p:cNvSpPr>
          <p:nvPr>
            <p:ph type="sldNum" sz="quarter" idx="12"/>
          </p:nvPr>
        </p:nvSpPr>
        <p:spPr/>
        <p:txBody>
          <a:bodyPr/>
          <a:lstStyle>
            <a:lvl1pPr>
              <a:defRPr/>
            </a:lvl1pPr>
          </a:lstStyle>
          <a:p>
            <a:fld id="{9E17B2DA-F8C6-4D69-9C7D-D9BC925D258B}"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32859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E4DE9-EF1D-4EB9-B6EC-06BE0A7A0186}"/>
              </a:ext>
            </a:extLst>
          </p:cNvPr>
          <p:cNvSpPr>
            <a:spLocks noGrp="1"/>
          </p:cNvSpPr>
          <p:nvPr>
            <p:ph type="title"/>
          </p:nvPr>
        </p:nvSpPr>
        <p:spPr>
          <a:xfrm>
            <a:off x="630238" y="365125"/>
            <a:ext cx="78867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AB2D504-B5C9-41F9-87C7-836ADBD022A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2E9584C-A18D-4F14-B88D-67DDD027E778}"/>
              </a:ext>
            </a:extLst>
          </p:cNvPr>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91966246-EAE4-42F3-83E9-C00A94C9F3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1142AAF-33AD-4281-96F0-512A72CD783E}"/>
              </a:ext>
            </a:extLst>
          </p:cNvPr>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F8ACB6DB-F2F9-4F27-9B8F-578BB8222AF6}"/>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8" name="Tijdelijke aanduiding voor voettekst 7">
            <a:extLst>
              <a:ext uri="{FF2B5EF4-FFF2-40B4-BE49-F238E27FC236}">
                <a16:creationId xmlns:a16="http://schemas.microsoft.com/office/drawing/2014/main" id="{81C79204-FBF8-45EF-B8E2-6A28F2C902B0}"/>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9" name="Tijdelijke aanduiding voor dianummer 8">
            <a:extLst>
              <a:ext uri="{FF2B5EF4-FFF2-40B4-BE49-F238E27FC236}">
                <a16:creationId xmlns:a16="http://schemas.microsoft.com/office/drawing/2014/main" id="{34CFE3BB-B5EB-4045-8F86-2DE368A7F150}"/>
              </a:ext>
            </a:extLst>
          </p:cNvPr>
          <p:cNvSpPr>
            <a:spLocks noGrp="1"/>
          </p:cNvSpPr>
          <p:nvPr>
            <p:ph type="sldNum" sz="quarter" idx="12"/>
          </p:nvPr>
        </p:nvSpPr>
        <p:spPr/>
        <p:txBody>
          <a:bodyPr/>
          <a:lstStyle>
            <a:lvl1pPr>
              <a:defRPr/>
            </a:lvl1pPr>
          </a:lstStyle>
          <a:p>
            <a:fld id="{3B105DC6-2306-4592-9F04-5E508CFE1C1A}"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220548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14B00-9546-4527-9906-9972D04377E9}"/>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2FA84E0F-8601-4A3F-8321-F726E92BE793}"/>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4" name="Tijdelijke aanduiding voor voettekst 3">
            <a:extLst>
              <a:ext uri="{FF2B5EF4-FFF2-40B4-BE49-F238E27FC236}">
                <a16:creationId xmlns:a16="http://schemas.microsoft.com/office/drawing/2014/main" id="{EBC9BDE2-4EB9-468F-84B6-EEEFCF192045}"/>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5" name="Tijdelijke aanduiding voor dianummer 4">
            <a:extLst>
              <a:ext uri="{FF2B5EF4-FFF2-40B4-BE49-F238E27FC236}">
                <a16:creationId xmlns:a16="http://schemas.microsoft.com/office/drawing/2014/main" id="{DA4EB149-4126-44ED-86C4-E18494C42124}"/>
              </a:ext>
            </a:extLst>
          </p:cNvPr>
          <p:cNvSpPr>
            <a:spLocks noGrp="1"/>
          </p:cNvSpPr>
          <p:nvPr>
            <p:ph type="sldNum" sz="quarter" idx="12"/>
          </p:nvPr>
        </p:nvSpPr>
        <p:spPr/>
        <p:txBody>
          <a:bodyPr/>
          <a:lstStyle>
            <a:lvl1pPr>
              <a:defRPr/>
            </a:lvl1pPr>
          </a:lstStyle>
          <a:p>
            <a:fld id="{484E048E-C806-4EB8-98A8-C8FC6A490898}"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250891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11F8C5E-36AC-4477-A7B7-3983F5832FA7}"/>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3" name="Tijdelijke aanduiding voor voettekst 2">
            <a:extLst>
              <a:ext uri="{FF2B5EF4-FFF2-40B4-BE49-F238E27FC236}">
                <a16:creationId xmlns:a16="http://schemas.microsoft.com/office/drawing/2014/main" id="{8C061DF6-A7D5-4AAE-9F64-A2C98CC3C002}"/>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4" name="Tijdelijke aanduiding voor dianummer 3">
            <a:extLst>
              <a:ext uri="{FF2B5EF4-FFF2-40B4-BE49-F238E27FC236}">
                <a16:creationId xmlns:a16="http://schemas.microsoft.com/office/drawing/2014/main" id="{C26488F9-2D27-4A7F-BD33-01084D2103A8}"/>
              </a:ext>
            </a:extLst>
          </p:cNvPr>
          <p:cNvSpPr>
            <a:spLocks noGrp="1"/>
          </p:cNvSpPr>
          <p:nvPr>
            <p:ph type="sldNum" sz="quarter" idx="12"/>
          </p:nvPr>
        </p:nvSpPr>
        <p:spPr/>
        <p:txBody>
          <a:bodyPr/>
          <a:lstStyle>
            <a:lvl1pPr>
              <a:defRPr/>
            </a:lvl1pPr>
          </a:lstStyle>
          <a:p>
            <a:fld id="{C178480E-B706-4E26-BC43-5EBB78CBE1A5}"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52778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C3DEE-56AD-490B-8496-3414C0941C9D}"/>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529060E-5797-4E49-BC42-507084A15C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F14B1F7F-59B5-45EF-851C-4BA5BE31CA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37D7EA9-AC9A-479B-9705-392863F9F482}"/>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voettekst 5">
            <a:extLst>
              <a:ext uri="{FF2B5EF4-FFF2-40B4-BE49-F238E27FC236}">
                <a16:creationId xmlns:a16="http://schemas.microsoft.com/office/drawing/2014/main" id="{D948BC24-AC84-47EA-8E85-EC796262B55D}"/>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7" name="Tijdelijke aanduiding voor dianummer 6">
            <a:extLst>
              <a:ext uri="{FF2B5EF4-FFF2-40B4-BE49-F238E27FC236}">
                <a16:creationId xmlns:a16="http://schemas.microsoft.com/office/drawing/2014/main" id="{31F94A01-BBD4-4383-88BA-4531255E4086}"/>
              </a:ext>
            </a:extLst>
          </p:cNvPr>
          <p:cNvSpPr>
            <a:spLocks noGrp="1"/>
          </p:cNvSpPr>
          <p:nvPr>
            <p:ph type="sldNum" sz="quarter" idx="12"/>
          </p:nvPr>
        </p:nvSpPr>
        <p:spPr/>
        <p:txBody>
          <a:bodyPr/>
          <a:lstStyle>
            <a:lvl1pPr>
              <a:defRPr/>
            </a:lvl1pPr>
          </a:lstStyle>
          <a:p>
            <a:fld id="{F957514A-C4A3-41F7-A5F8-640739C02CC3}"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347500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A49A9-B1CD-45E4-80B0-DBB53207C900}"/>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BE149498-B952-45EC-92E1-F6BB2F08E2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A314B838-B78D-41F8-8FE6-8EAC1F3D7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F75CCDA-0D0C-459D-A9D0-8D3B7E88D457}"/>
              </a:ext>
            </a:extLst>
          </p:cNvPr>
          <p:cNvSpPr>
            <a:spLocks noGrp="1"/>
          </p:cNvSpPr>
          <p:nvPr>
            <p:ph type="dt" sz="half" idx="10"/>
          </p:nvPr>
        </p:nvSpPr>
        <p:spPr/>
        <p:txBody>
          <a:bodyPr/>
          <a:lstStyle>
            <a:lvl1pPr>
              <a:defRPr/>
            </a:lvl1pPr>
          </a:lstStyle>
          <a:p>
            <a:endParaRPr lang="en-US" altLang="en-US">
              <a:solidFill>
                <a:srgbClr val="000000"/>
              </a:solidFill>
              <a:latin typeface="Calibri"/>
              <a:ea typeface="ＭＳ Ｐゴシック"/>
            </a:endParaRPr>
          </a:p>
        </p:txBody>
      </p:sp>
      <p:sp>
        <p:nvSpPr>
          <p:cNvPr id="6" name="Tijdelijke aanduiding voor voettekst 5">
            <a:extLst>
              <a:ext uri="{FF2B5EF4-FFF2-40B4-BE49-F238E27FC236}">
                <a16:creationId xmlns:a16="http://schemas.microsoft.com/office/drawing/2014/main" id="{8C80BF67-099A-4B62-B181-34A3D373F7CF}"/>
              </a:ext>
            </a:extLst>
          </p:cNvPr>
          <p:cNvSpPr>
            <a:spLocks noGrp="1"/>
          </p:cNvSpPr>
          <p:nvPr>
            <p:ph type="ftr" sz="quarter" idx="11"/>
          </p:nvPr>
        </p:nvSpPr>
        <p:spPr/>
        <p:txBody>
          <a:bodyPr/>
          <a:lstStyle>
            <a:lvl1pPr>
              <a:defRPr/>
            </a:lvl1pPr>
          </a:lstStyle>
          <a:p>
            <a:endParaRPr lang="en-US" altLang="en-US">
              <a:solidFill>
                <a:srgbClr val="000000"/>
              </a:solidFill>
              <a:latin typeface="Calibri"/>
              <a:ea typeface="ＭＳ Ｐゴシック"/>
            </a:endParaRPr>
          </a:p>
        </p:txBody>
      </p:sp>
      <p:sp>
        <p:nvSpPr>
          <p:cNvPr id="7" name="Tijdelijke aanduiding voor dianummer 6">
            <a:extLst>
              <a:ext uri="{FF2B5EF4-FFF2-40B4-BE49-F238E27FC236}">
                <a16:creationId xmlns:a16="http://schemas.microsoft.com/office/drawing/2014/main" id="{02267A6A-0241-45D1-8CF9-A8E7C8BE1E53}"/>
              </a:ext>
            </a:extLst>
          </p:cNvPr>
          <p:cNvSpPr>
            <a:spLocks noGrp="1"/>
          </p:cNvSpPr>
          <p:nvPr>
            <p:ph type="sldNum" sz="quarter" idx="12"/>
          </p:nvPr>
        </p:nvSpPr>
        <p:spPr/>
        <p:txBody>
          <a:bodyPr/>
          <a:lstStyle>
            <a:lvl1pPr>
              <a:defRPr/>
            </a:lvl1pPr>
          </a:lstStyle>
          <a:p>
            <a:fld id="{5F0D34E2-83C8-4076-A444-F39C3F463E0C}" type="slidenum">
              <a:rPr lang="en-US" altLang="en-US">
                <a:latin typeface="Calibri"/>
                <a:ea typeface="ＭＳ Ｐゴシック"/>
              </a:rPr>
              <a:pPr/>
              <a:t>‹#›</a:t>
            </a:fld>
            <a:endParaRPr lang="en-US" altLang="en-US" sz="1400">
              <a:solidFill>
                <a:srgbClr val="000000"/>
              </a:solidFill>
              <a:latin typeface="Arial" panose="020B0604020202020204" pitchFamily="34" charset="0"/>
              <a:ea typeface="ＭＳ Ｐゴシック"/>
            </a:endParaRPr>
          </a:p>
        </p:txBody>
      </p:sp>
    </p:spTree>
    <p:extLst>
      <p:ext uri="{BB962C8B-B14F-4D97-AF65-F5344CB8AC3E}">
        <p14:creationId xmlns:p14="http://schemas.microsoft.com/office/powerpoint/2010/main" val="145940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FEE783-5EF5-4A1A-B9F7-5F3516B54F7E}"/>
              </a:ext>
            </a:extLst>
          </p:cNvPr>
          <p:cNvSpPr>
            <a:spLocks noGrp="1" noChangeArrowheads="1"/>
          </p:cNvSpPr>
          <p:nvPr>
            <p:ph type="title"/>
          </p:nvPr>
        </p:nvSpPr>
        <p:spPr bwMode="auto">
          <a:xfrm>
            <a:off x="2209800" y="381000"/>
            <a:ext cx="64008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43D5DAB-D531-40BF-A902-98C5EE8BC1B5}"/>
              </a:ext>
            </a:extLst>
          </p:cNvPr>
          <p:cNvSpPr>
            <a:spLocks noGrp="1" noChangeArrowheads="1"/>
          </p:cNvSpPr>
          <p:nvPr>
            <p:ph type="dt" sz="half" idx="2"/>
          </p:nvPr>
        </p:nvSpPr>
        <p:spPr bwMode="auto">
          <a:xfrm>
            <a:off x="2209800" y="6321425"/>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atin typeface="+mn-lt"/>
              </a:defRPr>
            </a:lvl1pPr>
          </a:lstStyle>
          <a:p>
            <a:endParaRPr lang="en-US" altLang="en-US">
              <a:solidFill>
                <a:srgbClr val="000000"/>
              </a:solidFill>
              <a:latin typeface="Calibri"/>
            </a:endParaRPr>
          </a:p>
        </p:txBody>
      </p:sp>
      <p:sp>
        <p:nvSpPr>
          <p:cNvPr id="1029" name="Rectangle 5">
            <a:extLst>
              <a:ext uri="{FF2B5EF4-FFF2-40B4-BE49-F238E27FC236}">
                <a16:creationId xmlns:a16="http://schemas.microsoft.com/office/drawing/2014/main" id="{E572AF45-8E28-40ED-8509-B5E6DEEC2F0C}"/>
              </a:ext>
            </a:extLst>
          </p:cNvPr>
          <p:cNvSpPr>
            <a:spLocks noGrp="1" noChangeArrowheads="1"/>
          </p:cNvSpPr>
          <p:nvPr>
            <p:ph type="ftr" sz="quarter" idx="3"/>
          </p:nvPr>
        </p:nvSpPr>
        <p:spPr bwMode="auto">
          <a:xfrm>
            <a:off x="4222750" y="6321425"/>
            <a:ext cx="28194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ltLang="en-US">
              <a:solidFill>
                <a:srgbClr val="000000"/>
              </a:solidFill>
              <a:latin typeface="Calibri"/>
            </a:endParaRPr>
          </a:p>
        </p:txBody>
      </p:sp>
      <p:sp>
        <p:nvSpPr>
          <p:cNvPr id="1030" name="Rectangle 6">
            <a:extLst>
              <a:ext uri="{FF2B5EF4-FFF2-40B4-BE49-F238E27FC236}">
                <a16:creationId xmlns:a16="http://schemas.microsoft.com/office/drawing/2014/main" id="{D2AE4673-E95F-495F-BDF9-9E7A7B25E9FA}"/>
              </a:ext>
            </a:extLst>
          </p:cNvPr>
          <p:cNvSpPr>
            <a:spLocks noGrp="1" noChangeArrowheads="1"/>
          </p:cNvSpPr>
          <p:nvPr>
            <p:ph type="sldNum" sz="quarter" idx="4"/>
          </p:nvPr>
        </p:nvSpPr>
        <p:spPr bwMode="auto">
          <a:xfrm>
            <a:off x="7162800" y="6321425"/>
            <a:ext cx="1447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9E1440"/>
                </a:solidFill>
                <a:latin typeface="+mn-lt"/>
              </a:defRPr>
            </a:lvl1pPr>
          </a:lstStyle>
          <a:p>
            <a:fld id="{D6146BFC-C366-43A2-8B52-13349937FB9B}" type="slidenum">
              <a:rPr lang="en-US" altLang="en-US">
                <a:latin typeface="Calibri"/>
              </a:rPr>
              <a:pPr/>
              <a:t>‹#›</a:t>
            </a:fld>
            <a:endParaRPr lang="en-US" altLang="en-US" sz="1400">
              <a:solidFill>
                <a:srgbClr val="000000"/>
              </a:solidFill>
              <a:latin typeface="Arial" panose="020B0604020202020204" pitchFamily="34" charset="0"/>
            </a:endParaRPr>
          </a:p>
        </p:txBody>
      </p:sp>
      <p:sp>
        <p:nvSpPr>
          <p:cNvPr id="1033" name="Rectangle 9">
            <a:extLst>
              <a:ext uri="{FF2B5EF4-FFF2-40B4-BE49-F238E27FC236}">
                <a16:creationId xmlns:a16="http://schemas.microsoft.com/office/drawing/2014/main" id="{03CF1874-F98D-49A0-AEB0-066E618DC3B9}"/>
              </a:ext>
            </a:extLst>
          </p:cNvPr>
          <p:cNvSpPr>
            <a:spLocks noGrp="1" noChangeArrowheads="1"/>
          </p:cNvSpPr>
          <p:nvPr>
            <p:ph type="body" idx="1"/>
          </p:nvPr>
        </p:nvSpPr>
        <p:spPr bwMode="auto">
          <a:xfrm>
            <a:off x="2209800" y="1676400"/>
            <a:ext cx="6400800" cy="426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41" name="Group 17">
            <a:extLst>
              <a:ext uri="{FF2B5EF4-FFF2-40B4-BE49-F238E27FC236}">
                <a16:creationId xmlns:a16="http://schemas.microsoft.com/office/drawing/2014/main" id="{18CE2E3F-195E-410A-9D4B-FB3A0DF3226B}"/>
              </a:ext>
            </a:extLst>
          </p:cNvPr>
          <p:cNvGrpSpPr>
            <a:grpSpLocks/>
          </p:cNvGrpSpPr>
          <p:nvPr userDrawn="1"/>
        </p:nvGrpSpPr>
        <p:grpSpPr bwMode="auto">
          <a:xfrm>
            <a:off x="2209800" y="6265863"/>
            <a:ext cx="6400800" cy="44450"/>
            <a:chOff x="1392" y="3912"/>
            <a:chExt cx="4032" cy="28"/>
          </a:xfrm>
        </p:grpSpPr>
        <p:sp>
          <p:nvSpPr>
            <p:cNvPr id="1037" name="Line 13">
              <a:extLst>
                <a:ext uri="{FF2B5EF4-FFF2-40B4-BE49-F238E27FC236}">
                  <a16:creationId xmlns:a16="http://schemas.microsoft.com/office/drawing/2014/main" id="{EE763C7F-0481-45F6-A919-C879B524C0EF}"/>
                </a:ext>
              </a:extLst>
            </p:cNvPr>
            <p:cNvSpPr>
              <a:spLocks noChangeShapeType="1"/>
            </p:cNvSpPr>
            <p:nvPr userDrawn="1"/>
          </p:nvSpPr>
          <p:spPr bwMode="auto">
            <a:xfrm>
              <a:off x="1392" y="3912"/>
              <a:ext cx="4032" cy="0"/>
            </a:xfrm>
            <a:prstGeom prst="line">
              <a:avLst/>
            </a:prstGeom>
            <a:noFill/>
            <a:ln w="15875">
              <a:solidFill>
                <a:srgbClr val="CEC9CE"/>
              </a:solidFill>
              <a:round/>
              <a:headEnd/>
              <a:tailEn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1039" name="Line 15">
              <a:extLst>
                <a:ext uri="{FF2B5EF4-FFF2-40B4-BE49-F238E27FC236}">
                  <a16:creationId xmlns:a16="http://schemas.microsoft.com/office/drawing/2014/main" id="{66BDABE6-8551-4ACE-9421-C133B58B16DA}"/>
                </a:ext>
              </a:extLst>
            </p:cNvPr>
            <p:cNvSpPr>
              <a:spLocks noChangeShapeType="1"/>
            </p:cNvSpPr>
            <p:nvPr userDrawn="1"/>
          </p:nvSpPr>
          <p:spPr bwMode="auto">
            <a:xfrm>
              <a:off x="1392" y="3940"/>
              <a:ext cx="4032" cy="0"/>
            </a:xfrm>
            <a:prstGeom prst="line">
              <a:avLst/>
            </a:prstGeom>
            <a:noFill/>
            <a:ln w="15875">
              <a:solidFill>
                <a:srgbClr val="CEC9CE"/>
              </a:solidFill>
              <a:round/>
              <a:headEnd/>
              <a:tailEn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grpSp>
      <p:pic>
        <p:nvPicPr>
          <p:cNvPr id="1040" name="Picture 16" descr="STRENGTHS_Logo_Strapline">
            <a:extLst>
              <a:ext uri="{FF2B5EF4-FFF2-40B4-BE49-F238E27FC236}">
                <a16:creationId xmlns:a16="http://schemas.microsoft.com/office/drawing/2014/main" id="{F8350263-A6C8-4C9E-B3CA-D64E0A071929}"/>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107950" y="444500"/>
            <a:ext cx="1905000" cy="69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71253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fontAlgn="base">
        <a:spcBef>
          <a:spcPct val="0"/>
        </a:spcBef>
        <a:spcAft>
          <a:spcPct val="0"/>
        </a:spcAft>
        <a:defRPr sz="2400" b="1" kern="1200">
          <a:solidFill>
            <a:srgbClr val="9E1440"/>
          </a:solidFill>
          <a:latin typeface="+mj-lt"/>
          <a:ea typeface="+mj-ea"/>
          <a:cs typeface="+mj-cs"/>
        </a:defRPr>
      </a:lvl1pPr>
      <a:lvl2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2pPr>
      <a:lvl3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3pPr>
      <a:lvl4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4pPr>
      <a:lvl5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lr>
          <a:srgbClr val="9E1440"/>
        </a:buClr>
        <a:buChar char="•"/>
        <a:defRPr sz="2000" kern="1200">
          <a:solidFill>
            <a:srgbClr val="3C2415"/>
          </a:solidFill>
          <a:latin typeface="+mn-lt"/>
          <a:ea typeface="+mn-ea"/>
          <a:cs typeface="+mn-cs"/>
        </a:defRPr>
      </a:lvl1pPr>
      <a:lvl2pPr marL="742950" indent="-285750" algn="l" rtl="0" fontAlgn="base">
        <a:spcBef>
          <a:spcPct val="20000"/>
        </a:spcBef>
        <a:spcAft>
          <a:spcPct val="0"/>
        </a:spcAft>
        <a:buClr>
          <a:srgbClr val="BDB000"/>
        </a:buClr>
        <a:buFont typeface="Times" panose="02020603050405020304" pitchFamily="18" charset="0"/>
        <a:buChar char="•"/>
        <a:defRPr kern="1200">
          <a:solidFill>
            <a:srgbClr val="3C2415"/>
          </a:solidFill>
          <a:latin typeface="+mn-lt"/>
          <a:ea typeface="+mn-ea"/>
          <a:cs typeface="+mn-cs"/>
        </a:defRPr>
      </a:lvl2pPr>
      <a:lvl3pPr marL="1143000" indent="-228600" algn="l" rtl="0" fontAlgn="base">
        <a:spcBef>
          <a:spcPct val="20000"/>
        </a:spcBef>
        <a:spcAft>
          <a:spcPct val="0"/>
        </a:spcAft>
        <a:buClr>
          <a:srgbClr val="BDB000"/>
        </a:buClr>
        <a:buChar char="•"/>
        <a:defRPr sz="1600" kern="1200">
          <a:solidFill>
            <a:srgbClr val="3C2415"/>
          </a:solidFill>
          <a:latin typeface="+mn-lt"/>
          <a:ea typeface="+mn-ea"/>
          <a:cs typeface="+mn-cs"/>
        </a:defRPr>
      </a:lvl3pPr>
      <a:lvl4pPr marL="1600200" indent="-228600" algn="l" rtl="0" fontAlgn="base">
        <a:spcBef>
          <a:spcPct val="20000"/>
        </a:spcBef>
        <a:spcAft>
          <a:spcPct val="0"/>
        </a:spcAft>
        <a:buClr>
          <a:srgbClr val="3C2415"/>
        </a:buClr>
        <a:buFont typeface="Times" panose="02020603050405020304" pitchFamily="18" charset="0"/>
        <a:buChar char="•"/>
        <a:defRPr sz="1400" kern="1200">
          <a:solidFill>
            <a:srgbClr val="3C2415"/>
          </a:solidFill>
          <a:latin typeface="+mn-lt"/>
          <a:ea typeface="+mn-ea"/>
          <a:cs typeface="+mn-cs"/>
        </a:defRPr>
      </a:lvl4pPr>
      <a:lvl5pPr marL="2057400" indent="-228600" algn="l" rtl="0" fontAlgn="base">
        <a:spcBef>
          <a:spcPct val="20000"/>
        </a:spcBef>
        <a:spcAft>
          <a:spcPct val="0"/>
        </a:spcAft>
        <a:buClr>
          <a:srgbClr val="3C2415"/>
        </a:buClr>
        <a:buFont typeface="Times" panose="02020603050405020304" pitchFamily="18" charset="0"/>
        <a:buChar char="•"/>
        <a:defRPr sz="1200" kern="1200">
          <a:solidFill>
            <a:srgbClr val="3C241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felicity.brown@warchild.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EF8A3D-4433-4228-B9EF-F9EC3B22C95F}"/>
              </a:ext>
            </a:extLst>
          </p:cNvPr>
          <p:cNvSpPr>
            <a:spLocks noGrp="1" noChangeArrowheads="1"/>
          </p:cNvSpPr>
          <p:nvPr>
            <p:ph type="ctrTitle"/>
          </p:nvPr>
        </p:nvSpPr>
        <p:spPr/>
        <p:txBody>
          <a:bodyPr/>
          <a:lstStyle/>
          <a:p>
            <a:r>
              <a:rPr lang="en-US" altLang="en-US" dirty="0"/>
              <a:t>IPIDUS SEQUAS ESTEREM QUA</a:t>
            </a:r>
          </a:p>
        </p:txBody>
      </p:sp>
      <p:sp>
        <p:nvSpPr>
          <p:cNvPr id="3075" name="Rectangle 3">
            <a:extLst>
              <a:ext uri="{FF2B5EF4-FFF2-40B4-BE49-F238E27FC236}">
                <a16:creationId xmlns:a16="http://schemas.microsoft.com/office/drawing/2014/main" id="{BE29888B-1D07-483D-B8BA-B936BC57606B}"/>
              </a:ext>
            </a:extLst>
          </p:cNvPr>
          <p:cNvSpPr>
            <a:spLocks noGrp="1" noChangeArrowheads="1"/>
          </p:cNvSpPr>
          <p:nvPr>
            <p:ph type="subTitle" idx="1"/>
          </p:nvPr>
        </p:nvSpPr>
        <p:spPr/>
        <p:txBody>
          <a:bodyPr/>
          <a:lstStyle/>
          <a:p>
            <a:r>
              <a:rPr lang="en-US" altLang="en-US" dirty="0" err="1"/>
              <a:t>Occatur</a:t>
            </a:r>
            <a:r>
              <a:rPr lang="en-US" altLang="en-US" dirty="0"/>
              <a:t> </a:t>
            </a:r>
            <a:r>
              <a:rPr lang="en-US" altLang="en-US" dirty="0" err="1"/>
              <a:t>samus</a:t>
            </a:r>
            <a:r>
              <a:rPr lang="en-US" altLang="en-US" dirty="0"/>
              <a:t> </a:t>
            </a:r>
            <a:r>
              <a:rPr lang="en-US" altLang="en-US" dirty="0" err="1"/>
              <a:t>es</a:t>
            </a:r>
            <a:r>
              <a:rPr lang="en-US" altLang="en-US" dirty="0"/>
              <a:t> et </a:t>
            </a:r>
            <a:r>
              <a:rPr lang="en-US" altLang="en-US" dirty="0" err="1"/>
              <a:t>oditi</a:t>
            </a:r>
            <a:r>
              <a:rPr lang="en-US" altLang="en-US" dirty="0"/>
              <a:t> quam </a:t>
            </a:r>
            <a:r>
              <a:rPr lang="en-US" altLang="en-US" dirty="0" err="1"/>
              <a:t>fugia</a:t>
            </a:r>
            <a:endParaRPr lang="en-US" altLang="en-US" dirty="0"/>
          </a:p>
        </p:txBody>
      </p:sp>
      <p:sp>
        <p:nvSpPr>
          <p:cNvPr id="2" name="Rectangle 1"/>
          <p:cNvSpPr/>
          <p:nvPr/>
        </p:nvSpPr>
        <p:spPr bwMode="auto">
          <a:xfrm>
            <a:off x="232035" y="317486"/>
            <a:ext cx="8719620" cy="437153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 name="Rectangle 4"/>
          <p:cNvSpPr/>
          <p:nvPr/>
        </p:nvSpPr>
        <p:spPr bwMode="auto">
          <a:xfrm>
            <a:off x="5165826" y="0"/>
            <a:ext cx="4280174" cy="23142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3" name="Picture 2"/>
          <p:cNvPicPr>
            <a:picLocks noChangeAspect="1"/>
          </p:cNvPicPr>
          <p:nvPr/>
        </p:nvPicPr>
        <p:blipFill rotWithShape="1">
          <a:blip r:embed="rId3"/>
          <a:srcRect b="52698"/>
          <a:stretch/>
        </p:blipFill>
        <p:spPr>
          <a:xfrm>
            <a:off x="1053604" y="2590341"/>
            <a:ext cx="6786727" cy="2038724"/>
          </a:xfrm>
          <a:prstGeom prst="rect">
            <a:avLst/>
          </a:prstGeom>
        </p:spPr>
      </p:pic>
      <p:sp>
        <p:nvSpPr>
          <p:cNvPr id="4" name="Rectangle 3"/>
          <p:cNvSpPr/>
          <p:nvPr/>
        </p:nvSpPr>
        <p:spPr>
          <a:xfrm>
            <a:off x="0" y="0"/>
            <a:ext cx="9144000" cy="1754327"/>
          </a:xfrm>
          <a:prstGeom prst="rect">
            <a:avLst/>
          </a:prstGeom>
        </p:spPr>
        <p:txBody>
          <a:bodyPr wrap="square">
            <a:spAutoFit/>
          </a:bodyPr>
          <a:lstStyle/>
          <a:p>
            <a:pPr algn="ctr" eaLnBrk="1" fontAlgn="auto" hangingPunct="1">
              <a:spcBef>
                <a:spcPts val="0"/>
              </a:spcBef>
              <a:spcAft>
                <a:spcPts val="0"/>
              </a:spcAft>
            </a:pPr>
            <a:r>
              <a:rPr lang="en-US" sz="3600" b="1" dirty="0">
                <a:solidFill>
                  <a:schemeClr val="accent2"/>
                </a:solidFill>
                <a:latin typeface="Calibri"/>
                <a:ea typeface="ＭＳ Ｐゴシック"/>
              </a:rPr>
              <a:t>Cultural adaptation of the Early Adolescent Skills for Emotions </a:t>
            </a:r>
            <a:r>
              <a:rPr lang="en-US" sz="3600" b="1" dirty="0" err="1">
                <a:solidFill>
                  <a:schemeClr val="accent2"/>
                </a:solidFill>
                <a:latin typeface="Calibri"/>
                <a:ea typeface="ＭＳ Ｐゴシック"/>
              </a:rPr>
              <a:t>programme</a:t>
            </a:r>
            <a:r>
              <a:rPr lang="en-US" sz="3600" b="1" dirty="0">
                <a:solidFill>
                  <a:schemeClr val="accent2"/>
                </a:solidFill>
                <a:latin typeface="Calibri"/>
                <a:ea typeface="ＭＳ Ｐゴシック"/>
              </a:rPr>
              <a:t> for use in Lebanon</a:t>
            </a:r>
            <a:r>
              <a:rPr lang="en-AU" sz="3600" dirty="0">
                <a:solidFill>
                  <a:schemeClr val="accent2"/>
                </a:solidFill>
                <a:latin typeface="Calibri"/>
                <a:ea typeface="ＭＳ Ｐゴシック"/>
              </a:rPr>
              <a:t> </a:t>
            </a:r>
            <a:endParaRPr lang="en-US" sz="3600" dirty="0">
              <a:solidFill>
                <a:schemeClr val="accent2"/>
              </a:solidFill>
              <a:latin typeface="Calibri"/>
              <a:ea typeface="ＭＳ Ｐゴシック"/>
            </a:endParaRPr>
          </a:p>
        </p:txBody>
      </p:sp>
      <p:sp>
        <p:nvSpPr>
          <p:cNvPr id="7" name="TextBox 6"/>
          <p:cNvSpPr txBox="1"/>
          <p:nvPr/>
        </p:nvSpPr>
        <p:spPr>
          <a:xfrm>
            <a:off x="183185" y="1917126"/>
            <a:ext cx="8960815" cy="461665"/>
          </a:xfrm>
          <a:prstGeom prst="rect">
            <a:avLst/>
          </a:prstGeom>
          <a:noFill/>
        </p:spPr>
        <p:txBody>
          <a:bodyPr wrap="square" rtlCol="0">
            <a:spAutoFit/>
          </a:bodyPr>
          <a:lstStyle/>
          <a:p>
            <a:pPr eaLnBrk="1" fontAlgn="auto" hangingPunct="1">
              <a:spcBef>
                <a:spcPts val="0"/>
              </a:spcBef>
              <a:spcAft>
                <a:spcPts val="0"/>
              </a:spcAft>
            </a:pPr>
            <a:r>
              <a:rPr lang="en-US" sz="2400" dirty="0" smtClean="0">
                <a:solidFill>
                  <a:srgbClr val="000000"/>
                </a:solidFill>
                <a:latin typeface="Calibri"/>
                <a:ea typeface="ＭＳ Ｐゴシック"/>
              </a:rPr>
              <a:t>Felicity Brown, </a:t>
            </a:r>
            <a:r>
              <a:rPr lang="en-US" sz="2400" dirty="0" err="1" smtClean="0">
                <a:solidFill>
                  <a:srgbClr val="000000"/>
                </a:solidFill>
                <a:latin typeface="Calibri"/>
                <a:ea typeface="ＭＳ Ｐゴシック"/>
              </a:rPr>
              <a:t>Frederik</a:t>
            </a:r>
            <a:r>
              <a:rPr lang="en-US" sz="2400" dirty="0" smtClean="0">
                <a:solidFill>
                  <a:srgbClr val="000000"/>
                </a:solidFill>
                <a:latin typeface="Calibri"/>
                <a:ea typeface="ＭＳ Ｐゴシック"/>
              </a:rPr>
              <a:t> Steen, </a:t>
            </a:r>
            <a:r>
              <a:rPr lang="en-US" sz="2400" dirty="0" err="1" smtClean="0">
                <a:solidFill>
                  <a:srgbClr val="000000"/>
                </a:solidFill>
                <a:latin typeface="Calibri"/>
                <a:ea typeface="ＭＳ Ｐゴシック"/>
              </a:rPr>
              <a:t>Karine</a:t>
            </a:r>
            <a:r>
              <a:rPr lang="en-US" sz="2400" dirty="0" smtClean="0">
                <a:solidFill>
                  <a:srgbClr val="000000"/>
                </a:solidFill>
                <a:latin typeface="Calibri"/>
                <a:ea typeface="ＭＳ Ｐゴシック"/>
              </a:rPr>
              <a:t> </a:t>
            </a:r>
            <a:r>
              <a:rPr lang="en-US" sz="2400" dirty="0" err="1" smtClean="0">
                <a:solidFill>
                  <a:srgbClr val="000000"/>
                </a:solidFill>
                <a:latin typeface="Calibri"/>
                <a:ea typeface="ＭＳ Ｐゴシック"/>
              </a:rPr>
              <a:t>Taha</a:t>
            </a:r>
            <a:r>
              <a:rPr lang="en-US" sz="2400" dirty="0" smtClean="0">
                <a:solidFill>
                  <a:srgbClr val="000000"/>
                </a:solidFill>
                <a:latin typeface="Calibri"/>
                <a:ea typeface="ＭＳ Ｐゴシック"/>
              </a:rPr>
              <a:t>, May </a:t>
            </a:r>
            <a:r>
              <a:rPr lang="en-US" sz="2400" dirty="0" err="1" smtClean="0">
                <a:solidFill>
                  <a:srgbClr val="000000"/>
                </a:solidFill>
                <a:latin typeface="Calibri"/>
                <a:ea typeface="ＭＳ Ｐゴシック"/>
              </a:rPr>
              <a:t>Aoun</a:t>
            </a:r>
            <a:r>
              <a:rPr lang="en-US" sz="2400" dirty="0" smtClean="0">
                <a:solidFill>
                  <a:srgbClr val="000000"/>
                </a:solidFill>
                <a:latin typeface="Calibri"/>
                <a:ea typeface="ＭＳ Ｐゴシック"/>
              </a:rPr>
              <a:t>, Mark </a:t>
            </a:r>
            <a:r>
              <a:rPr lang="en-US" sz="2400" dirty="0" err="1" smtClean="0">
                <a:solidFill>
                  <a:srgbClr val="000000"/>
                </a:solidFill>
                <a:latin typeface="Calibri"/>
                <a:ea typeface="ＭＳ Ｐゴシック"/>
              </a:rPr>
              <a:t>Jordans</a:t>
            </a:r>
            <a:endParaRPr lang="en-US" sz="2400" dirty="0">
              <a:solidFill>
                <a:srgbClr val="000000"/>
              </a:solidFill>
              <a:latin typeface="Calibri"/>
              <a:ea typeface="ＭＳ Ｐゴシック"/>
            </a:endParaRPr>
          </a:p>
        </p:txBody>
      </p:sp>
      <p:sp>
        <p:nvSpPr>
          <p:cNvPr id="8" name="Rectangle 7"/>
          <p:cNvSpPr/>
          <p:nvPr/>
        </p:nvSpPr>
        <p:spPr>
          <a:xfrm>
            <a:off x="2699792" y="4797152"/>
            <a:ext cx="4572000" cy="646331"/>
          </a:xfrm>
          <a:prstGeom prst="rect">
            <a:avLst/>
          </a:prstGeom>
        </p:spPr>
        <p:txBody>
          <a:bodyPr>
            <a:spAutoFit/>
          </a:bodyPr>
          <a:lstStyle/>
          <a:p>
            <a:pPr algn="ctr" eaLnBrk="1" fontAlgn="auto" hangingPunct="1">
              <a:spcBef>
                <a:spcPts val="0"/>
              </a:spcBef>
              <a:spcAft>
                <a:spcPts val="0"/>
              </a:spcAft>
            </a:pPr>
            <a:r>
              <a:rPr lang="en-US" altLang="en-US" sz="1800" b="1" dirty="0">
                <a:solidFill>
                  <a:srgbClr val="000000"/>
                </a:solidFill>
                <a:latin typeface="Calibri"/>
                <a:ea typeface="ＭＳ Ｐゴシック"/>
              </a:rPr>
              <a:t>16</a:t>
            </a:r>
            <a:r>
              <a:rPr lang="en-US" altLang="en-US" sz="1800" b="1" baseline="30000" dirty="0">
                <a:solidFill>
                  <a:srgbClr val="000000"/>
                </a:solidFill>
                <a:latin typeface="Calibri"/>
                <a:ea typeface="ＭＳ Ｐゴシック"/>
              </a:rPr>
              <a:t>th</a:t>
            </a:r>
            <a:r>
              <a:rPr lang="en-US" altLang="en-US" sz="1800" b="1" dirty="0">
                <a:solidFill>
                  <a:srgbClr val="000000"/>
                </a:solidFill>
                <a:latin typeface="Calibri"/>
                <a:ea typeface="ＭＳ Ｐゴシック"/>
              </a:rPr>
              <a:t> ESTSS conference 2019</a:t>
            </a:r>
          </a:p>
          <a:p>
            <a:pPr algn="ctr" eaLnBrk="1" fontAlgn="auto" hangingPunct="1">
              <a:spcBef>
                <a:spcPts val="0"/>
              </a:spcBef>
              <a:spcAft>
                <a:spcPts val="0"/>
              </a:spcAft>
            </a:pPr>
            <a:r>
              <a:rPr lang="en-US" altLang="en-US" sz="1800" b="1" dirty="0">
                <a:solidFill>
                  <a:srgbClr val="000000"/>
                </a:solidFill>
                <a:latin typeface="Calibri"/>
                <a:ea typeface="ＭＳ Ｐゴシック"/>
              </a:rPr>
              <a:t>Rotterdam, Netherlands , 14 June </a:t>
            </a:r>
          </a:p>
        </p:txBody>
      </p:sp>
      <p:pic>
        <p:nvPicPr>
          <p:cNvPr id="11" name="Picture 10" descr="WarChildLogo_WE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6290397"/>
            <a:ext cx="493616" cy="548680"/>
          </a:xfrm>
          <a:prstGeom prst="rect">
            <a:avLst/>
          </a:prstGeom>
        </p:spPr>
      </p:pic>
    </p:spTree>
    <p:extLst>
      <p:ext uri="{BB962C8B-B14F-4D97-AF65-F5344CB8AC3E}">
        <p14:creationId xmlns:p14="http://schemas.microsoft.com/office/powerpoint/2010/main" val="393170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29888B-1D07-483D-B8BA-B936BC57606B}"/>
              </a:ext>
            </a:extLst>
          </p:cNvPr>
          <p:cNvSpPr>
            <a:spLocks noGrp="1" noChangeArrowheads="1"/>
          </p:cNvSpPr>
          <p:nvPr>
            <p:ph idx="1"/>
          </p:nvPr>
        </p:nvSpPr>
        <p:spPr/>
        <p:txBody>
          <a:bodyPr/>
          <a:lstStyle/>
          <a:p>
            <a:r>
              <a:rPr lang="en-US" altLang="en-US" dirty="0" err="1"/>
              <a:t>Occatur</a:t>
            </a:r>
            <a:r>
              <a:rPr lang="en-US" altLang="en-US" dirty="0"/>
              <a:t> </a:t>
            </a:r>
            <a:r>
              <a:rPr lang="en-US" altLang="en-US" dirty="0" err="1"/>
              <a:t>samus</a:t>
            </a:r>
            <a:r>
              <a:rPr lang="en-US" altLang="en-US" dirty="0"/>
              <a:t> </a:t>
            </a:r>
            <a:r>
              <a:rPr lang="en-US" altLang="en-US" dirty="0" err="1"/>
              <a:t>es</a:t>
            </a:r>
            <a:r>
              <a:rPr lang="en-US" altLang="en-US" dirty="0"/>
              <a:t> et </a:t>
            </a:r>
            <a:r>
              <a:rPr lang="en-US" altLang="en-US" dirty="0" err="1"/>
              <a:t>oditi</a:t>
            </a:r>
            <a:r>
              <a:rPr lang="en-US" altLang="en-US" dirty="0"/>
              <a:t> quam </a:t>
            </a:r>
            <a:r>
              <a:rPr lang="en-US" altLang="en-US" dirty="0" err="1"/>
              <a:t>fugia</a:t>
            </a:r>
            <a:endParaRPr lang="en-US" altLang="en-US" dirty="0"/>
          </a:p>
        </p:txBody>
      </p:sp>
      <p:sp>
        <p:nvSpPr>
          <p:cNvPr id="5" name="Rectangle 4"/>
          <p:cNvSpPr/>
          <p:nvPr/>
        </p:nvSpPr>
        <p:spPr bwMode="auto">
          <a:xfrm>
            <a:off x="5165826" y="0"/>
            <a:ext cx="4280174" cy="23142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3" name="Picture 2"/>
          <p:cNvPicPr>
            <a:picLocks noChangeAspect="1"/>
          </p:cNvPicPr>
          <p:nvPr/>
        </p:nvPicPr>
        <p:blipFill rotWithShape="1">
          <a:blip r:embed="rId3"/>
          <a:srcRect b="52698"/>
          <a:stretch/>
        </p:blipFill>
        <p:spPr>
          <a:xfrm>
            <a:off x="1043608" y="1700808"/>
            <a:ext cx="6786727" cy="2038724"/>
          </a:xfrm>
          <a:prstGeom prst="rect">
            <a:avLst/>
          </a:prstGeom>
        </p:spPr>
      </p:pic>
      <p:sp>
        <p:nvSpPr>
          <p:cNvPr id="8" name="Rectangle 7"/>
          <p:cNvSpPr/>
          <p:nvPr/>
        </p:nvSpPr>
        <p:spPr>
          <a:xfrm>
            <a:off x="683568" y="4005064"/>
            <a:ext cx="8064896" cy="553998"/>
          </a:xfrm>
          <a:prstGeom prst="rect">
            <a:avLst/>
          </a:prstGeom>
        </p:spPr>
        <p:txBody>
          <a:bodyPr wrap="square">
            <a:spAutoFit/>
          </a:bodyPr>
          <a:lstStyle/>
          <a:p>
            <a:pPr algn="ctr" eaLnBrk="1" fontAlgn="auto" hangingPunct="1">
              <a:spcBef>
                <a:spcPts val="0"/>
              </a:spcBef>
              <a:spcAft>
                <a:spcPts val="0"/>
              </a:spcAft>
            </a:pPr>
            <a:r>
              <a:rPr lang="en-US" altLang="en-US" sz="3000" b="1" dirty="0" smtClean="0">
                <a:solidFill>
                  <a:srgbClr val="000000"/>
                </a:solidFill>
                <a:latin typeface="Calibri"/>
                <a:ea typeface="ＭＳ Ｐゴシック"/>
              </a:rPr>
              <a:t>1. Rapid Qualitative Assessment &amp; Desk Review</a:t>
            </a:r>
            <a:endParaRPr lang="en-US" altLang="en-US" sz="3000" b="1" dirty="0">
              <a:solidFill>
                <a:srgbClr val="000000"/>
              </a:solidFill>
              <a:latin typeface="Calibri"/>
              <a:ea typeface="ＭＳ Ｐゴシック"/>
            </a:endParaRPr>
          </a:p>
        </p:txBody>
      </p:sp>
      <p:sp>
        <p:nvSpPr>
          <p:cNvPr id="6" name="Title 5"/>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4001967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915816" y="476672"/>
            <a:ext cx="6400800" cy="990600"/>
          </a:xfrm>
        </p:spPr>
        <p:txBody>
          <a:bodyPr/>
          <a:lstStyle/>
          <a:p>
            <a:r>
              <a:rPr lang="nl-NL" dirty="0" smtClean="0">
                <a:latin typeface="Century Gothic" charset="0"/>
                <a:ea typeface="ＭＳ Ｐゴシック" charset="0"/>
              </a:rPr>
              <a:t>     </a:t>
            </a:r>
            <a:r>
              <a:rPr lang="nl-NL" dirty="0" err="1" smtClean="0">
                <a:latin typeface="Century Gothic" charset="0"/>
                <a:ea typeface="ＭＳ Ｐゴシック" charset="0"/>
              </a:rPr>
              <a:t>Aims</a:t>
            </a:r>
            <a:endParaRPr lang="nl-NL" dirty="0">
              <a:latin typeface="Century Gothic" charset="0"/>
              <a:ea typeface="ＭＳ Ｐゴシック" charset="0"/>
            </a:endParaRPr>
          </a:p>
        </p:txBody>
      </p:sp>
      <p:sp>
        <p:nvSpPr>
          <p:cNvPr id="7171" name="Content Placeholder 2"/>
          <p:cNvSpPr>
            <a:spLocks noGrp="1"/>
          </p:cNvSpPr>
          <p:nvPr>
            <p:ph idx="1"/>
          </p:nvPr>
        </p:nvSpPr>
        <p:spPr>
          <a:xfrm>
            <a:off x="611188" y="1773243"/>
            <a:ext cx="7999412" cy="4632325"/>
          </a:xfrm>
        </p:spPr>
        <p:txBody>
          <a:bodyPr/>
          <a:lstStyle/>
          <a:p>
            <a:r>
              <a:rPr lang="en-US" sz="2200" dirty="0">
                <a:latin typeface="Calibri" charset="0"/>
                <a:ea typeface="ＭＳ Ｐゴシック" charset="0"/>
              </a:rPr>
              <a:t>Understanding of problems experienced by </a:t>
            </a:r>
            <a:r>
              <a:rPr lang="en-US" sz="2200" dirty="0" smtClean="0">
                <a:latin typeface="Calibri" charset="0"/>
                <a:ea typeface="ＭＳ Ｐゴシック" charset="0"/>
              </a:rPr>
              <a:t>community</a:t>
            </a:r>
            <a:endParaRPr lang="en-US" sz="2200" dirty="0">
              <a:latin typeface="Calibri" charset="0"/>
              <a:ea typeface="ＭＳ Ｐゴシック" charset="0"/>
            </a:endParaRPr>
          </a:p>
          <a:p>
            <a:r>
              <a:rPr lang="en-US" sz="2200" dirty="0">
                <a:latin typeface="Calibri" charset="0"/>
                <a:ea typeface="ＭＳ Ｐゴシック" charset="0"/>
              </a:rPr>
              <a:t>Give insight on how these experiences are expressed locally.  </a:t>
            </a:r>
          </a:p>
          <a:p>
            <a:r>
              <a:rPr lang="en-US" sz="2200" dirty="0">
                <a:latin typeface="Calibri" charset="0"/>
                <a:ea typeface="ＭＳ Ｐゴシック" charset="0"/>
              </a:rPr>
              <a:t>Explore individual and community coping methods are commonly used by the adolescents.</a:t>
            </a:r>
          </a:p>
          <a:p>
            <a:r>
              <a:rPr lang="en-US" sz="2200" dirty="0">
                <a:latin typeface="Calibri" charset="0"/>
                <a:ea typeface="ＭＳ Ｐゴシック" charset="0"/>
              </a:rPr>
              <a:t>Explore the awareness and communication around Mental Health in the wider community. </a:t>
            </a:r>
          </a:p>
          <a:p>
            <a:r>
              <a:rPr lang="en-US" sz="2200" dirty="0">
                <a:latin typeface="Calibri" charset="0"/>
                <a:ea typeface="ＭＳ Ｐゴシック" charset="0"/>
              </a:rPr>
              <a:t>Map the services around MH already available in the community </a:t>
            </a:r>
          </a:p>
          <a:p>
            <a:r>
              <a:rPr lang="en-US" sz="2200" dirty="0" smtClean="0">
                <a:latin typeface="Calibri" charset="0"/>
                <a:ea typeface="ＭＳ Ｐゴシック" charset="0"/>
              </a:rPr>
              <a:t>To </a:t>
            </a:r>
            <a:r>
              <a:rPr lang="en-US" sz="2200" dirty="0">
                <a:latin typeface="Calibri" charset="0"/>
                <a:ea typeface="ＭＳ Ｐゴシック" charset="0"/>
              </a:rPr>
              <a:t>receive input on the planned EASE intervention delivery</a:t>
            </a:r>
            <a:r>
              <a:rPr lang="en-US" dirty="0">
                <a:latin typeface="Calibri" charset="0"/>
                <a:ea typeface="ＭＳ Ｐゴシック" charset="0"/>
              </a:rPr>
              <a:t>	</a:t>
            </a:r>
            <a:endParaRPr lang="nl-NL" dirty="0">
              <a:latin typeface="Calibri" charset="0"/>
              <a:ea typeface="ＭＳ Ｐゴシック" charset="0"/>
            </a:endParaRPr>
          </a:p>
        </p:txBody>
      </p:sp>
    </p:spTree>
    <p:extLst>
      <p:ext uri="{BB962C8B-B14F-4D97-AF65-F5344CB8AC3E}">
        <p14:creationId xmlns:p14="http://schemas.microsoft.com/office/powerpoint/2010/main" val="207027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81086" y="381000"/>
            <a:ext cx="6400800" cy="990600"/>
          </a:xfrm>
        </p:spPr>
        <p:txBody>
          <a:bodyPr/>
          <a:lstStyle/>
          <a:p>
            <a:pPr eaLnBrk="1" hangingPunct="1"/>
            <a:r>
              <a:rPr lang="en-US" dirty="0">
                <a:latin typeface="Century Gothic" charset="0"/>
                <a:ea typeface="ＭＳ Ｐゴシック" charset="0"/>
              </a:rPr>
              <a:t>M</a:t>
            </a:r>
            <a:r>
              <a:rPr lang="en-US" dirty="0" smtClean="0">
                <a:latin typeface="Century Gothic" charset="0"/>
                <a:ea typeface="ＭＳ Ｐゴシック" charset="0"/>
              </a:rPr>
              <a:t>ethodology</a:t>
            </a:r>
            <a:endParaRPr lang="en-US" dirty="0">
              <a:solidFill>
                <a:srgbClr val="00B050"/>
              </a:solidFill>
              <a:latin typeface="Century Gothic" charset="0"/>
              <a:ea typeface="ＭＳ Ｐゴシック" charset="0"/>
            </a:endParaRPr>
          </a:p>
        </p:txBody>
      </p:sp>
      <p:sp>
        <p:nvSpPr>
          <p:cNvPr id="21507" name="Rectangle 3"/>
          <p:cNvSpPr>
            <a:spLocks noGrp="1" noChangeArrowheads="1"/>
          </p:cNvSpPr>
          <p:nvPr>
            <p:ph type="body" idx="1"/>
          </p:nvPr>
        </p:nvSpPr>
        <p:spPr>
          <a:xfrm>
            <a:off x="1115616" y="1484784"/>
            <a:ext cx="6400800" cy="4267200"/>
          </a:xfrm>
        </p:spPr>
        <p:txBody>
          <a:bodyPr/>
          <a:lstStyle/>
          <a:p>
            <a:pPr lvl="1">
              <a:defRPr/>
            </a:pPr>
            <a:r>
              <a:rPr lang="en-US" altLang="da-DK" sz="2600" dirty="0" smtClean="0"/>
              <a:t>Free listing</a:t>
            </a:r>
          </a:p>
          <a:p>
            <a:pPr lvl="2">
              <a:defRPr/>
            </a:pPr>
            <a:r>
              <a:rPr lang="en-US" altLang="da-DK" sz="2200" dirty="0" smtClean="0"/>
              <a:t>11 children, 13 caregivers </a:t>
            </a:r>
          </a:p>
          <a:p>
            <a:pPr lvl="1">
              <a:defRPr/>
            </a:pPr>
            <a:r>
              <a:rPr lang="en-US" altLang="da-DK" sz="2600" dirty="0" smtClean="0"/>
              <a:t>Focus Group Discussion</a:t>
            </a:r>
          </a:p>
          <a:p>
            <a:pPr lvl="2">
              <a:defRPr/>
            </a:pPr>
            <a:r>
              <a:rPr lang="en-US" altLang="da-DK" sz="2200" dirty="0" smtClean="0"/>
              <a:t>15 children</a:t>
            </a:r>
          </a:p>
          <a:p>
            <a:pPr lvl="1">
              <a:defRPr/>
            </a:pPr>
            <a:r>
              <a:rPr lang="en-US" altLang="da-DK" sz="2600" dirty="0" smtClean="0"/>
              <a:t>Key Informant Interviews </a:t>
            </a:r>
          </a:p>
          <a:p>
            <a:pPr lvl="2">
              <a:defRPr/>
            </a:pPr>
            <a:r>
              <a:rPr lang="en-US" altLang="da-DK" sz="2200" dirty="0" smtClean="0"/>
              <a:t>7 children</a:t>
            </a:r>
          </a:p>
          <a:p>
            <a:pPr lvl="2">
              <a:defRPr/>
            </a:pPr>
            <a:r>
              <a:rPr lang="en-US" altLang="da-DK" sz="2200" dirty="0" smtClean="0"/>
              <a:t>9 caregivers</a:t>
            </a:r>
          </a:p>
          <a:p>
            <a:pPr lvl="2">
              <a:defRPr/>
            </a:pPr>
            <a:r>
              <a:rPr lang="en-US" altLang="da-DK" sz="2200" dirty="0" smtClean="0"/>
              <a:t>4 community members </a:t>
            </a:r>
          </a:p>
          <a:p>
            <a:pPr lvl="2">
              <a:defRPr/>
            </a:pPr>
            <a:r>
              <a:rPr lang="en-US" altLang="da-DK" sz="2200" dirty="0" smtClean="0"/>
              <a:t>3 health care providers</a:t>
            </a:r>
          </a:p>
          <a:p>
            <a:pPr lvl="2">
              <a:defRPr/>
            </a:pPr>
            <a:endParaRPr lang="en-US" altLang="da-DK" sz="2200" dirty="0" smtClean="0"/>
          </a:p>
          <a:p>
            <a:pPr lvl="1" eaLnBrk="1" hangingPunct="1">
              <a:defRPr/>
            </a:pPr>
            <a:endParaRPr lang="en-US" altLang="da-DK" sz="2200" dirty="0" smtClean="0"/>
          </a:p>
          <a:p>
            <a:pPr eaLnBrk="1" hangingPunct="1">
              <a:defRPr/>
            </a:pPr>
            <a:endParaRPr lang="en-US" altLang="da-DK" sz="2200" dirty="0" smtClean="0"/>
          </a:p>
        </p:txBody>
      </p:sp>
    </p:spTree>
    <p:extLst>
      <p:ext uri="{BB962C8B-B14F-4D97-AF65-F5344CB8AC3E}">
        <p14:creationId xmlns:p14="http://schemas.microsoft.com/office/powerpoint/2010/main" val="2970901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131840" y="188640"/>
            <a:ext cx="6400800" cy="990600"/>
          </a:xfrm>
        </p:spPr>
        <p:txBody>
          <a:bodyPr/>
          <a:lstStyle/>
          <a:p>
            <a:pPr eaLnBrk="1" hangingPunct="1"/>
            <a:r>
              <a:rPr lang="en-US" dirty="0" smtClean="0">
                <a:latin typeface="Century Gothic" charset="0"/>
                <a:ea typeface="ＭＳ Ｐゴシック" charset="0"/>
              </a:rPr>
              <a:t>Results- Free Listing</a:t>
            </a:r>
            <a:endParaRPr lang="en-US" dirty="0">
              <a:solidFill>
                <a:srgbClr val="00B050"/>
              </a:solidFill>
              <a:latin typeface="Century Gothic" charset="0"/>
              <a:ea typeface="ＭＳ Ｐゴシック" charset="0"/>
            </a:endParaRPr>
          </a:p>
        </p:txBody>
      </p:sp>
      <p:sp>
        <p:nvSpPr>
          <p:cNvPr id="3" name="Content Placeholder 2"/>
          <p:cNvSpPr>
            <a:spLocks noGrp="1"/>
          </p:cNvSpPr>
          <p:nvPr>
            <p:ph sz="half" idx="1"/>
          </p:nvPr>
        </p:nvSpPr>
        <p:spPr>
          <a:xfrm>
            <a:off x="467544" y="1340768"/>
            <a:ext cx="4037463" cy="4267200"/>
          </a:xfrm>
        </p:spPr>
        <p:txBody>
          <a:bodyPr/>
          <a:lstStyle/>
          <a:p>
            <a:pPr marL="106363" lvl="1" indent="0">
              <a:buNone/>
            </a:pPr>
            <a:r>
              <a:rPr lang="en-US" sz="2000" b="1" dirty="0"/>
              <a:t>What </a:t>
            </a:r>
            <a:r>
              <a:rPr lang="en-US" sz="2000" b="1" dirty="0" smtClean="0"/>
              <a:t>problems affect adolescents?</a:t>
            </a:r>
          </a:p>
          <a:p>
            <a:pPr marL="106363" lvl="1" indent="0"/>
            <a:r>
              <a:rPr lang="en-AU" sz="2000" dirty="0" smtClean="0"/>
              <a:t> Physical </a:t>
            </a:r>
            <a:r>
              <a:rPr lang="en-AU" sz="2000" dirty="0"/>
              <a:t>violence </a:t>
            </a:r>
            <a:r>
              <a:rPr lang="en-AU" sz="2000" dirty="0" smtClean="0"/>
              <a:t>and abuse</a:t>
            </a:r>
          </a:p>
          <a:p>
            <a:pPr marL="563563" lvl="4" indent="0" eaLnBrk="1" hangingPunct="1"/>
            <a:r>
              <a:rPr lang="en-AU" sz="2000" dirty="0" smtClean="0"/>
              <a:t> among children </a:t>
            </a:r>
          </a:p>
          <a:p>
            <a:pPr marL="563563" lvl="4" indent="0" eaLnBrk="1" hangingPunct="1"/>
            <a:r>
              <a:rPr lang="en-AU" sz="2000" dirty="0" smtClean="0"/>
              <a:t> from </a:t>
            </a:r>
            <a:r>
              <a:rPr lang="en-AU" sz="2000" dirty="0"/>
              <a:t>adults towards children</a:t>
            </a:r>
          </a:p>
          <a:p>
            <a:pPr marL="106363" lvl="2" indent="0" eaLnBrk="1" hangingPunct="1"/>
            <a:r>
              <a:rPr lang="en-AU" sz="2000" dirty="0" smtClean="0"/>
              <a:t> Neglect </a:t>
            </a:r>
            <a:r>
              <a:rPr lang="en-AU" sz="2000" dirty="0"/>
              <a:t>and emotional </a:t>
            </a:r>
            <a:r>
              <a:rPr lang="en-AU" sz="2000" dirty="0" smtClean="0"/>
              <a:t>abuse </a:t>
            </a:r>
            <a:r>
              <a:rPr lang="en-AU" sz="2000" dirty="0"/>
              <a:t>from </a:t>
            </a:r>
            <a:r>
              <a:rPr lang="en-AU" sz="2000" dirty="0" smtClean="0"/>
              <a:t>parents</a:t>
            </a:r>
          </a:p>
          <a:p>
            <a:pPr marL="106363" lvl="2" indent="0" eaLnBrk="1" hangingPunct="1"/>
            <a:r>
              <a:rPr lang="en-GB" sz="2000" dirty="0" smtClean="0">
                <a:solidFill>
                  <a:srgbClr val="000000"/>
                </a:solidFill>
                <a:ea typeface="ＭＳ Ｐゴシック" charset="0"/>
                <a:cs typeface="Times New Roman" charset="0"/>
              </a:rPr>
              <a:t> Emotional abuse among children</a:t>
            </a:r>
          </a:p>
          <a:p>
            <a:pPr marL="563563" lvl="4" indent="0" eaLnBrk="1" hangingPunct="1"/>
            <a:r>
              <a:rPr lang="en-GB" sz="2000" dirty="0" smtClean="0">
                <a:solidFill>
                  <a:srgbClr val="000000"/>
                </a:solidFill>
                <a:ea typeface="ＭＳ Ｐゴシック" charset="0"/>
                <a:cs typeface="Times New Roman" charset="0"/>
              </a:rPr>
              <a:t> Catcalling </a:t>
            </a:r>
            <a:r>
              <a:rPr lang="en-GB" sz="2000" dirty="0">
                <a:solidFill>
                  <a:srgbClr val="000000"/>
                </a:solidFill>
                <a:ea typeface="ＭＳ Ｐゴシック" charset="0"/>
                <a:cs typeface="Times New Roman" charset="0"/>
              </a:rPr>
              <a:t>and </a:t>
            </a:r>
            <a:r>
              <a:rPr lang="en-GB" sz="2000" dirty="0" smtClean="0">
                <a:solidFill>
                  <a:srgbClr val="000000"/>
                </a:solidFill>
                <a:ea typeface="ＭＳ Ｐゴシック" charset="0"/>
                <a:cs typeface="Times New Roman" charset="0"/>
              </a:rPr>
              <a:t>bullying among children</a:t>
            </a:r>
          </a:p>
          <a:p>
            <a:pPr marL="563563" lvl="4" indent="0" eaLnBrk="1" hangingPunct="1"/>
            <a:r>
              <a:rPr lang="en-GB" sz="2000" dirty="0" smtClean="0">
                <a:solidFill>
                  <a:srgbClr val="000000"/>
                </a:solidFill>
                <a:ea typeface="ＭＳ Ｐゴシック" charset="0"/>
                <a:cs typeface="Times New Roman" charset="0"/>
              </a:rPr>
              <a:t> </a:t>
            </a:r>
            <a:r>
              <a:rPr lang="en-GB" sz="2000" dirty="0">
                <a:solidFill>
                  <a:srgbClr val="000000"/>
                </a:solidFill>
                <a:ea typeface="ＭＳ Ｐゴシック" charset="0"/>
                <a:cs typeface="Times New Roman" charset="0"/>
              </a:rPr>
              <a:t>C</a:t>
            </a:r>
            <a:r>
              <a:rPr lang="en-GB" sz="2000" dirty="0" smtClean="0">
                <a:solidFill>
                  <a:srgbClr val="000000"/>
                </a:solidFill>
                <a:ea typeface="ＭＳ Ｐゴシック" charset="0"/>
                <a:cs typeface="Times New Roman" charset="0"/>
              </a:rPr>
              <a:t>hildren using </a:t>
            </a:r>
            <a:r>
              <a:rPr lang="en-GB" sz="2000" dirty="0">
                <a:solidFill>
                  <a:srgbClr val="000000"/>
                </a:solidFill>
                <a:ea typeface="ＭＳ Ｐゴシック" charset="0"/>
                <a:cs typeface="Times New Roman" charset="0"/>
              </a:rPr>
              <a:t>bad language </a:t>
            </a:r>
            <a:r>
              <a:rPr lang="en-GB" sz="2000" dirty="0" smtClean="0">
                <a:solidFill>
                  <a:srgbClr val="000000"/>
                </a:solidFill>
                <a:ea typeface="ＭＳ Ｐゴシック" charset="0"/>
                <a:cs typeface="Times New Roman" charset="0"/>
              </a:rPr>
              <a:t>with each other</a:t>
            </a:r>
          </a:p>
          <a:p>
            <a:pPr marL="106363" lvl="2" indent="0" eaLnBrk="1" hangingPunct="1"/>
            <a:r>
              <a:rPr lang="en-GB" sz="2000" dirty="0" smtClean="0">
                <a:solidFill>
                  <a:srgbClr val="000000"/>
                </a:solidFill>
                <a:ea typeface="ＭＳ Ｐゴシック" charset="0"/>
              </a:rPr>
              <a:t> Substance </a:t>
            </a:r>
            <a:r>
              <a:rPr lang="en-GB" sz="2000" dirty="0">
                <a:solidFill>
                  <a:srgbClr val="000000"/>
                </a:solidFill>
                <a:ea typeface="ＭＳ Ｐゴシック" charset="0"/>
              </a:rPr>
              <a:t>use by </a:t>
            </a:r>
            <a:r>
              <a:rPr lang="en-GB" sz="2000" dirty="0" smtClean="0">
                <a:solidFill>
                  <a:srgbClr val="000000"/>
                </a:solidFill>
                <a:ea typeface="ＭＳ Ｐゴシック" charset="0"/>
              </a:rPr>
              <a:t>children</a:t>
            </a:r>
          </a:p>
          <a:p>
            <a:pPr marL="0" lvl="0" indent="0" eaLnBrk="1" hangingPunct="1">
              <a:buNone/>
            </a:pPr>
            <a:endParaRPr lang="nl-NL" sz="2000" b="1" dirty="0">
              <a:solidFill>
                <a:srgbClr val="000000"/>
              </a:solidFill>
              <a:ea typeface="Calibri" charset="0"/>
              <a:cs typeface="Times New Roman" charset="0"/>
            </a:endParaRPr>
          </a:p>
          <a:p>
            <a:pPr marL="0" indent="0" eaLnBrk="1" hangingPunct="1">
              <a:buNone/>
            </a:pPr>
            <a:endParaRPr lang="en-AU" sz="2000" dirty="0"/>
          </a:p>
          <a:p>
            <a:pPr lvl="3"/>
            <a:endParaRPr lang="en-AU" sz="2000" dirty="0" smtClean="0">
              <a:solidFill>
                <a:schemeClr val="tx1"/>
              </a:solidFill>
              <a:ea typeface="ＭＳ Ｐゴシック" charset="0"/>
            </a:endParaRPr>
          </a:p>
          <a:p>
            <a:pPr lvl="2"/>
            <a:endParaRPr lang="en-GB" dirty="0">
              <a:solidFill>
                <a:schemeClr val="tx1"/>
              </a:solidFill>
              <a:ea typeface="ＭＳ Ｐゴシック" charset="0"/>
            </a:endParaRPr>
          </a:p>
          <a:p>
            <a:endParaRPr lang="nl-NL" sz="2000" dirty="0">
              <a:solidFill>
                <a:schemeClr val="tx1"/>
              </a:solidFill>
              <a:ea typeface="ＭＳ Ｐゴシック" charset="0"/>
            </a:endParaRPr>
          </a:p>
          <a:p>
            <a:pPr marL="0" indent="0">
              <a:buNone/>
            </a:pPr>
            <a:endParaRPr lang="nl-NL" sz="2000" dirty="0">
              <a:ea typeface="ＭＳ Ｐゴシック" charset="0"/>
            </a:endParaRPr>
          </a:p>
        </p:txBody>
      </p:sp>
      <p:sp>
        <p:nvSpPr>
          <p:cNvPr id="2" name="Content Placeholder 1"/>
          <p:cNvSpPr>
            <a:spLocks noGrp="1"/>
          </p:cNvSpPr>
          <p:nvPr>
            <p:ph sz="half" idx="2"/>
          </p:nvPr>
        </p:nvSpPr>
        <p:spPr>
          <a:xfrm>
            <a:off x="5076056" y="1196752"/>
            <a:ext cx="4067944" cy="4267200"/>
          </a:xfrm>
        </p:spPr>
        <p:txBody>
          <a:bodyPr/>
          <a:lstStyle/>
          <a:p>
            <a:pPr marL="0" indent="0">
              <a:buNone/>
            </a:pPr>
            <a:r>
              <a:rPr lang="en-US" sz="2000" b="1" dirty="0" smtClean="0"/>
              <a:t>What activities does a well-functioning adolescent do?</a:t>
            </a:r>
          </a:p>
          <a:p>
            <a:pPr marL="106363" lvl="1" indent="0"/>
            <a:r>
              <a:rPr lang="en-US" sz="2000" dirty="0" smtClean="0"/>
              <a:t> Helping </a:t>
            </a:r>
            <a:r>
              <a:rPr lang="en-US" sz="2000" dirty="0"/>
              <a:t>caregivers and other family </a:t>
            </a:r>
            <a:r>
              <a:rPr lang="en-US" sz="2000" dirty="0" smtClean="0"/>
              <a:t>members</a:t>
            </a:r>
          </a:p>
          <a:p>
            <a:pPr marL="106363" lvl="1" indent="0"/>
            <a:r>
              <a:rPr lang="en-US" sz="2000" dirty="0"/>
              <a:t> </a:t>
            </a:r>
            <a:r>
              <a:rPr lang="en-US" sz="2000" dirty="0" smtClean="0"/>
              <a:t>Showing </a:t>
            </a:r>
            <a:r>
              <a:rPr lang="en-US" sz="2000" dirty="0"/>
              <a:t>respect and affection to important adults </a:t>
            </a:r>
            <a:endParaRPr lang="en-US" sz="2000" dirty="0" smtClean="0"/>
          </a:p>
          <a:p>
            <a:pPr marL="106363" lvl="1" indent="0"/>
            <a:r>
              <a:rPr lang="en-US" sz="2000" dirty="0"/>
              <a:t> </a:t>
            </a:r>
            <a:r>
              <a:rPr lang="en-US" sz="2000" dirty="0" smtClean="0"/>
              <a:t>Spending </a:t>
            </a:r>
            <a:r>
              <a:rPr lang="en-US" sz="2000" dirty="0"/>
              <a:t>nice/pleasurable time with siblings and other family members</a:t>
            </a:r>
            <a:r>
              <a:rPr lang="en-AU" sz="2000" dirty="0"/>
              <a:t> </a:t>
            </a:r>
            <a:endParaRPr lang="en-AU" sz="2000" dirty="0" smtClean="0"/>
          </a:p>
          <a:p>
            <a:pPr marL="106363" lvl="1" indent="0"/>
            <a:r>
              <a:rPr lang="en-US" sz="2000" dirty="0"/>
              <a:t> </a:t>
            </a:r>
            <a:r>
              <a:rPr lang="en-US" sz="2000" dirty="0" smtClean="0"/>
              <a:t>Praying </a:t>
            </a:r>
            <a:r>
              <a:rPr lang="en-US" sz="2000" dirty="0"/>
              <a:t>or other religious </a:t>
            </a:r>
            <a:r>
              <a:rPr lang="en-US" sz="2000" dirty="0" smtClean="0"/>
              <a:t>activities</a:t>
            </a:r>
          </a:p>
          <a:p>
            <a:pPr marL="106363" lvl="1" indent="0"/>
            <a:r>
              <a:rPr lang="en-US" sz="2000" dirty="0"/>
              <a:t> E</a:t>
            </a:r>
            <a:r>
              <a:rPr lang="en-US" sz="2000" dirty="0" smtClean="0"/>
              <a:t>ating </a:t>
            </a:r>
            <a:r>
              <a:rPr lang="en-US" sz="2000" dirty="0"/>
              <a:t>and enjoying food</a:t>
            </a:r>
            <a:r>
              <a:rPr lang="en-AU" sz="2000" dirty="0"/>
              <a:t> </a:t>
            </a:r>
            <a:endParaRPr lang="en-AU" sz="2000" dirty="0" smtClean="0"/>
          </a:p>
          <a:p>
            <a:pPr marL="106363" lvl="1" indent="0"/>
            <a:r>
              <a:rPr lang="en-AU" sz="2000" dirty="0"/>
              <a:t> </a:t>
            </a:r>
            <a:r>
              <a:rPr lang="en-AU" sz="2000" dirty="0" smtClean="0"/>
              <a:t>T</a:t>
            </a:r>
            <a:r>
              <a:rPr lang="en-US" sz="2000" dirty="0" err="1" smtClean="0"/>
              <a:t>aking</a:t>
            </a:r>
            <a:r>
              <a:rPr lang="en-US" sz="2000" dirty="0" smtClean="0"/>
              <a:t> </a:t>
            </a:r>
            <a:r>
              <a:rPr lang="en-US" sz="2000" dirty="0"/>
              <a:t>care of personal </a:t>
            </a:r>
            <a:r>
              <a:rPr lang="en-US" sz="2000" dirty="0" smtClean="0"/>
              <a:t>hygiene</a:t>
            </a:r>
            <a:endParaRPr lang="en-US" sz="2000" b="1" dirty="0"/>
          </a:p>
          <a:p>
            <a:pPr marL="106363" lvl="1" indent="0"/>
            <a:r>
              <a:rPr lang="en-US" sz="2000" b="1" dirty="0"/>
              <a:t> </a:t>
            </a:r>
            <a:r>
              <a:rPr lang="en-US" sz="2000" b="1" dirty="0" smtClean="0"/>
              <a:t>P</a:t>
            </a:r>
            <a:r>
              <a:rPr lang="en-US" sz="2000" dirty="0" smtClean="0"/>
              <a:t>laying </a:t>
            </a:r>
            <a:r>
              <a:rPr lang="en-US" sz="2000" dirty="0"/>
              <a:t>with friends </a:t>
            </a:r>
            <a:endParaRPr lang="en-US" sz="2000" dirty="0" smtClean="0"/>
          </a:p>
          <a:p>
            <a:pPr marL="106363" lvl="1" indent="0"/>
            <a:r>
              <a:rPr lang="en-US" sz="2000" dirty="0"/>
              <a:t> </a:t>
            </a:r>
            <a:r>
              <a:rPr lang="en-US" sz="2000" dirty="0" smtClean="0"/>
              <a:t>Entertaining </a:t>
            </a:r>
            <a:r>
              <a:rPr lang="en-AU" sz="2000" dirty="0"/>
              <a:t>self with games / individual </a:t>
            </a:r>
            <a:r>
              <a:rPr lang="en-AU" sz="2000" dirty="0" smtClean="0"/>
              <a:t>sports</a:t>
            </a:r>
          </a:p>
          <a:p>
            <a:pPr marL="106363" lvl="1" indent="0"/>
            <a:r>
              <a:rPr lang="en-AU" sz="2000" dirty="0">
                <a:solidFill>
                  <a:srgbClr val="000000"/>
                </a:solidFill>
                <a:ea typeface="Calibri" charset="0"/>
                <a:cs typeface="Times New Roman" charset="0"/>
              </a:rPr>
              <a:t> </a:t>
            </a:r>
            <a:r>
              <a:rPr lang="en-AU" sz="2000" dirty="0" smtClean="0">
                <a:solidFill>
                  <a:srgbClr val="000000"/>
                </a:solidFill>
                <a:ea typeface="Calibri" charset="0"/>
                <a:cs typeface="Times New Roman" charset="0"/>
              </a:rPr>
              <a:t>Studying </a:t>
            </a:r>
            <a:r>
              <a:rPr lang="en-AU" sz="2000" dirty="0">
                <a:solidFill>
                  <a:srgbClr val="000000"/>
                </a:solidFill>
                <a:ea typeface="Calibri" charset="0"/>
                <a:cs typeface="Times New Roman" charset="0"/>
              </a:rPr>
              <a:t>for school</a:t>
            </a:r>
            <a:endParaRPr lang="nl-NL" sz="2000" dirty="0">
              <a:solidFill>
                <a:srgbClr val="000000"/>
              </a:solidFill>
              <a:ea typeface="Calibri" charset="0"/>
              <a:cs typeface="Times New Roman" charset="0"/>
            </a:endParaRPr>
          </a:p>
          <a:p>
            <a:pPr marL="0" indent="0">
              <a:buNone/>
            </a:pPr>
            <a:r>
              <a:rPr lang="en-US" sz="2000" dirty="0" smtClean="0"/>
              <a:t> </a:t>
            </a:r>
            <a:endParaRPr lang="en-US" sz="2000" dirty="0"/>
          </a:p>
        </p:txBody>
      </p:sp>
    </p:spTree>
    <p:extLst>
      <p:ext uri="{BB962C8B-B14F-4D97-AF65-F5344CB8AC3E}">
        <p14:creationId xmlns:p14="http://schemas.microsoft.com/office/powerpoint/2010/main" val="188147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763333" y="260648"/>
            <a:ext cx="6400800" cy="990600"/>
          </a:xfrm>
        </p:spPr>
        <p:txBody>
          <a:bodyPr/>
          <a:lstStyle/>
          <a:p>
            <a:r>
              <a:rPr lang="en-GB" dirty="0" smtClean="0">
                <a:latin typeface="Calibri" charset="0"/>
                <a:ea typeface="ＭＳ Ｐゴシック" charset="0"/>
              </a:rPr>
              <a:t>Results-  </a:t>
            </a:r>
            <a:r>
              <a:rPr lang="en-GB" dirty="0">
                <a:latin typeface="Calibri" charset="0"/>
                <a:ea typeface="ＭＳ Ｐゴシック" charset="0"/>
              </a:rPr>
              <a:t>Framework </a:t>
            </a:r>
            <a:r>
              <a:rPr lang="en-GB" dirty="0" smtClean="0">
                <a:latin typeface="Calibri" charset="0"/>
                <a:ea typeface="ＭＳ Ｐゴシック" charset="0"/>
              </a:rPr>
              <a:t>Analysis </a:t>
            </a:r>
            <a:endParaRPr lang="en-GB" dirty="0">
              <a:latin typeface="Calibri" charset="0"/>
              <a:ea typeface="ＭＳ Ｐゴシック" charset="0"/>
            </a:endParaRPr>
          </a:p>
        </p:txBody>
      </p:sp>
      <p:sp>
        <p:nvSpPr>
          <p:cNvPr id="15363" name="Content Placeholder 2"/>
          <p:cNvSpPr>
            <a:spLocks noGrp="1"/>
          </p:cNvSpPr>
          <p:nvPr>
            <p:ph idx="1"/>
          </p:nvPr>
        </p:nvSpPr>
        <p:spPr>
          <a:xfrm>
            <a:off x="755650" y="1676400"/>
            <a:ext cx="7854950" cy="4267200"/>
          </a:xfrm>
        </p:spPr>
        <p:txBody>
          <a:bodyPr/>
          <a:lstStyle/>
          <a:p>
            <a:pPr marL="800100" lvl="1" indent="-342900">
              <a:buFont typeface="+mj-lt"/>
              <a:buAutoNum type="arabicPeriod"/>
            </a:pPr>
            <a:r>
              <a:rPr lang="en-GB" sz="2400" dirty="0">
                <a:latin typeface="Calibri" charset="0"/>
                <a:ea typeface="ＭＳ Ｐゴシック" charset="0"/>
              </a:rPr>
              <a:t>E</a:t>
            </a:r>
            <a:r>
              <a:rPr lang="en-GB" sz="2400" dirty="0" smtClean="0">
                <a:latin typeface="Calibri" charset="0"/>
                <a:ea typeface="ＭＳ Ｐゴシック" charset="0"/>
              </a:rPr>
              <a:t>motional abuse,  </a:t>
            </a:r>
            <a:r>
              <a:rPr lang="en-GB" sz="2400" dirty="0">
                <a:latin typeface="Calibri" charset="0"/>
                <a:ea typeface="ＭＳ Ｐゴシック" charset="0"/>
              </a:rPr>
              <a:t>B</a:t>
            </a:r>
            <a:r>
              <a:rPr lang="en-GB" sz="2400" dirty="0" smtClean="0">
                <a:latin typeface="Calibri" charset="0"/>
                <a:ea typeface="ＭＳ Ｐゴシック" charset="0"/>
              </a:rPr>
              <a:t>ullying </a:t>
            </a:r>
            <a:r>
              <a:rPr lang="en-GB" sz="2400" dirty="0">
                <a:latin typeface="Calibri" charset="0"/>
                <a:ea typeface="ＭＳ Ｐゴシック" charset="0"/>
              </a:rPr>
              <a:t>and </a:t>
            </a:r>
            <a:r>
              <a:rPr lang="en-GB" sz="2400" dirty="0" smtClean="0">
                <a:latin typeface="Calibri" charset="0"/>
                <a:ea typeface="ＭＳ Ｐゴシック" charset="0"/>
              </a:rPr>
              <a:t>Physical </a:t>
            </a:r>
            <a:r>
              <a:rPr lang="en-GB" sz="2400" dirty="0">
                <a:latin typeface="Calibri" charset="0"/>
                <a:ea typeface="ＭＳ Ｐゴシック" charset="0"/>
              </a:rPr>
              <a:t>V</a:t>
            </a:r>
            <a:r>
              <a:rPr lang="en-GB" sz="2400" dirty="0" smtClean="0">
                <a:latin typeface="Calibri" charset="0"/>
                <a:ea typeface="ＭＳ Ｐゴシック" charset="0"/>
              </a:rPr>
              <a:t>iolence </a:t>
            </a:r>
            <a:endParaRPr lang="en-GB" sz="2400" dirty="0">
              <a:latin typeface="Calibri" charset="0"/>
              <a:ea typeface="ＭＳ Ｐゴシック" charset="0"/>
            </a:endParaRPr>
          </a:p>
          <a:p>
            <a:pPr marL="800100" lvl="1" indent="-342900">
              <a:buFont typeface="+mj-lt"/>
              <a:buAutoNum type="arabicPeriod"/>
            </a:pPr>
            <a:r>
              <a:rPr lang="en-GB" sz="2400" dirty="0">
                <a:latin typeface="Calibri" charset="0"/>
                <a:ea typeface="ＭＳ Ｐゴシック" charset="0"/>
              </a:rPr>
              <a:t>S</a:t>
            </a:r>
            <a:r>
              <a:rPr lang="en-GB" sz="2400" dirty="0" smtClean="0">
                <a:latin typeface="Calibri" charset="0"/>
                <a:ea typeface="ＭＳ Ｐゴシック" charset="0"/>
              </a:rPr>
              <a:t>ubstance </a:t>
            </a:r>
            <a:r>
              <a:rPr lang="en-GB" sz="2400" dirty="0">
                <a:latin typeface="Calibri" charset="0"/>
                <a:ea typeface="ＭＳ Ｐゴシック" charset="0"/>
              </a:rPr>
              <a:t>use</a:t>
            </a:r>
          </a:p>
          <a:p>
            <a:pPr marL="800100" lvl="1" indent="-342900">
              <a:buFont typeface="+mj-lt"/>
              <a:buAutoNum type="arabicPeriod"/>
            </a:pPr>
            <a:r>
              <a:rPr lang="en-GB" sz="2400" dirty="0" smtClean="0">
                <a:latin typeface="Calibri" charset="0"/>
                <a:ea typeface="ＭＳ Ｐゴシック" charset="0"/>
              </a:rPr>
              <a:t>Poverty</a:t>
            </a:r>
            <a:endParaRPr lang="en-GB" sz="2400" dirty="0">
              <a:latin typeface="Calibri" charset="0"/>
              <a:ea typeface="ＭＳ Ｐゴシック" charset="0"/>
            </a:endParaRPr>
          </a:p>
          <a:p>
            <a:pPr marL="800100" lvl="1" indent="-342900">
              <a:buFont typeface="+mj-lt"/>
              <a:buAutoNum type="arabicPeriod"/>
            </a:pPr>
            <a:r>
              <a:rPr lang="en-GB" sz="2400" dirty="0" smtClean="0">
                <a:latin typeface="Calibri" charset="0"/>
                <a:ea typeface="ＭＳ Ｐゴシック" charset="0"/>
              </a:rPr>
              <a:t>Other </a:t>
            </a:r>
            <a:r>
              <a:rPr lang="en-GB" sz="2400" dirty="0">
                <a:latin typeface="Calibri" charset="0"/>
                <a:ea typeface="ＭＳ Ｐゴシック" charset="0"/>
              </a:rPr>
              <a:t>problems</a:t>
            </a:r>
          </a:p>
          <a:p>
            <a:pPr marL="800100" lvl="1" indent="-342900">
              <a:buFont typeface="+mj-lt"/>
              <a:buAutoNum type="arabicPeriod"/>
            </a:pPr>
            <a:r>
              <a:rPr lang="en-GB" sz="2400" dirty="0" smtClean="0">
                <a:latin typeface="Calibri" charset="0"/>
                <a:ea typeface="ＭＳ Ｐゴシック" charset="0"/>
              </a:rPr>
              <a:t>Community </a:t>
            </a:r>
            <a:r>
              <a:rPr lang="en-GB" sz="2400" dirty="0">
                <a:latin typeface="Calibri" charset="0"/>
                <a:ea typeface="ＭＳ Ｐゴシック" charset="0"/>
              </a:rPr>
              <a:t>awareness </a:t>
            </a:r>
            <a:r>
              <a:rPr lang="en-GB" sz="2400" dirty="0" smtClean="0">
                <a:latin typeface="Calibri" charset="0"/>
                <a:ea typeface="ＭＳ Ｐゴシック" charset="0"/>
              </a:rPr>
              <a:t>of MH </a:t>
            </a:r>
            <a:r>
              <a:rPr lang="en-GB" sz="2400" dirty="0">
                <a:latin typeface="Calibri" charset="0"/>
                <a:ea typeface="ＭＳ Ｐゴシック" charset="0"/>
              </a:rPr>
              <a:t>and coping mechanisms. </a:t>
            </a:r>
          </a:p>
          <a:p>
            <a:pPr marL="800100" lvl="1" indent="-342900">
              <a:buFont typeface="+mj-lt"/>
              <a:buAutoNum type="arabicPeriod"/>
            </a:pPr>
            <a:r>
              <a:rPr lang="en-GB" sz="2400" dirty="0" smtClean="0">
                <a:latin typeface="Calibri" charset="0"/>
                <a:ea typeface="ＭＳ Ｐゴシック" charset="0"/>
              </a:rPr>
              <a:t>Service Mapping</a:t>
            </a:r>
            <a:endParaRPr lang="en-GB" sz="2400" dirty="0">
              <a:latin typeface="Calibri" charset="0"/>
              <a:ea typeface="ＭＳ Ｐゴシック" charset="0"/>
            </a:endParaRPr>
          </a:p>
          <a:p>
            <a:pPr marL="800100" lvl="1" indent="-342900">
              <a:buFont typeface="+mj-lt"/>
              <a:buAutoNum type="arabicPeriod"/>
            </a:pPr>
            <a:r>
              <a:rPr lang="en-GB" sz="2400" dirty="0">
                <a:latin typeface="Calibri" charset="0"/>
                <a:ea typeface="ＭＳ Ｐゴシック" charset="0"/>
              </a:rPr>
              <a:t>I</a:t>
            </a:r>
            <a:r>
              <a:rPr lang="en-GB" sz="2400" dirty="0" smtClean="0">
                <a:latin typeface="Calibri" charset="0"/>
                <a:ea typeface="ＭＳ Ｐゴシック" charset="0"/>
              </a:rPr>
              <a:t>nput </a:t>
            </a:r>
            <a:r>
              <a:rPr lang="en-GB" sz="2400" dirty="0">
                <a:latin typeface="Calibri" charset="0"/>
                <a:ea typeface="ＭＳ Ｐゴシック" charset="0"/>
              </a:rPr>
              <a:t>on </a:t>
            </a:r>
            <a:r>
              <a:rPr lang="en-GB" sz="2400" dirty="0" smtClean="0">
                <a:latin typeface="Calibri" charset="0"/>
                <a:ea typeface="ＭＳ Ｐゴシック" charset="0"/>
              </a:rPr>
              <a:t>intervention Implementation</a:t>
            </a:r>
            <a:endParaRPr lang="en-GB" sz="2400" dirty="0">
              <a:latin typeface="Calibri" charset="0"/>
              <a:ea typeface="ＭＳ Ｐゴシック" charset="0"/>
            </a:endParaRPr>
          </a:p>
        </p:txBody>
      </p:sp>
    </p:spTree>
    <p:extLst>
      <p:ext uri="{BB962C8B-B14F-4D97-AF65-F5344CB8AC3E}">
        <p14:creationId xmlns:p14="http://schemas.microsoft.com/office/powerpoint/2010/main" val="1914436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43808" y="548680"/>
            <a:ext cx="6948264" cy="503238"/>
          </a:xfrm>
        </p:spPr>
        <p:txBody>
          <a:bodyPr/>
          <a:lstStyle/>
          <a:p>
            <a:pPr eaLnBrk="1" hangingPunct="1"/>
            <a:r>
              <a:rPr lang="en-US" dirty="0" smtClean="0">
                <a:solidFill>
                  <a:srgbClr val="00B050"/>
                </a:solidFill>
                <a:latin typeface="Century Gothic" charset="0"/>
                <a:ea typeface="ＭＳ Ｐゴシック" charset="0"/>
              </a:rPr>
              <a:t>1</a:t>
            </a:r>
            <a:r>
              <a:rPr lang="en-US" dirty="0">
                <a:solidFill>
                  <a:srgbClr val="00B050"/>
                </a:solidFill>
                <a:latin typeface="Century Gothic" charset="0"/>
                <a:ea typeface="ＭＳ Ｐゴシック" charset="0"/>
              </a:rPr>
              <a:t>: Emotional Abuse, </a:t>
            </a:r>
            <a:r>
              <a:rPr lang="en-US" dirty="0" smtClean="0">
                <a:solidFill>
                  <a:srgbClr val="00B050"/>
                </a:solidFill>
                <a:latin typeface="Century Gothic" charset="0"/>
                <a:ea typeface="ＭＳ Ｐゴシック" charset="0"/>
              </a:rPr>
              <a:t>Bullying </a:t>
            </a:r>
            <a:r>
              <a:rPr lang="en-US" dirty="0">
                <a:solidFill>
                  <a:srgbClr val="00B050"/>
                </a:solidFill>
                <a:latin typeface="Century Gothic" charset="0"/>
                <a:ea typeface="ＭＳ Ｐゴシック" charset="0"/>
              </a:rPr>
              <a:t>and </a:t>
            </a:r>
            <a:r>
              <a:rPr lang="en-US" dirty="0" smtClean="0">
                <a:solidFill>
                  <a:srgbClr val="00B050"/>
                </a:solidFill>
                <a:latin typeface="Century Gothic" charset="0"/>
                <a:ea typeface="ＭＳ Ｐゴシック" charset="0"/>
              </a:rPr>
              <a:t/>
            </a:r>
            <a:br>
              <a:rPr lang="en-US" dirty="0" smtClean="0">
                <a:solidFill>
                  <a:srgbClr val="00B050"/>
                </a:solidFill>
                <a:latin typeface="Century Gothic" charset="0"/>
                <a:ea typeface="ＭＳ Ｐゴシック" charset="0"/>
              </a:rPr>
            </a:br>
            <a:r>
              <a:rPr lang="en-US" dirty="0" smtClean="0">
                <a:solidFill>
                  <a:srgbClr val="00B050"/>
                </a:solidFill>
                <a:latin typeface="Century Gothic" charset="0"/>
                <a:ea typeface="ＭＳ Ｐゴシック" charset="0"/>
              </a:rPr>
              <a:t>Physical Violence </a:t>
            </a:r>
            <a:r>
              <a:rPr lang="en-US" dirty="0">
                <a:solidFill>
                  <a:srgbClr val="00B050"/>
                </a:solidFill>
                <a:latin typeface="Century Gothic" charset="0"/>
                <a:ea typeface="ＭＳ Ｐゴシック" charset="0"/>
              </a:rPr>
              <a:t/>
            </a:r>
            <a:br>
              <a:rPr lang="en-US" dirty="0">
                <a:solidFill>
                  <a:srgbClr val="00B050"/>
                </a:solidFill>
                <a:latin typeface="Century Gothic" charset="0"/>
                <a:ea typeface="ＭＳ Ｐゴシック" charset="0"/>
              </a:rPr>
            </a:br>
            <a:endParaRPr lang="en-US" dirty="0">
              <a:solidFill>
                <a:srgbClr val="00B050"/>
              </a:solidFill>
              <a:latin typeface="Century Gothic" charset="0"/>
              <a:ea typeface="ＭＳ Ｐゴシック" charset="0"/>
            </a:endParaRPr>
          </a:p>
        </p:txBody>
      </p:sp>
      <p:sp>
        <p:nvSpPr>
          <p:cNvPr id="11267" name="Rectangle 3"/>
          <p:cNvSpPr>
            <a:spLocks noGrp="1" noChangeArrowheads="1"/>
          </p:cNvSpPr>
          <p:nvPr>
            <p:ph type="body" idx="1"/>
          </p:nvPr>
        </p:nvSpPr>
        <p:spPr>
          <a:xfrm>
            <a:off x="539751" y="1371600"/>
            <a:ext cx="8070850" cy="5226050"/>
          </a:xfrm>
        </p:spPr>
        <p:txBody>
          <a:bodyPr/>
          <a:lstStyle/>
          <a:p>
            <a:pPr marL="352425" indent="-352425"/>
            <a:r>
              <a:rPr lang="en-GB" sz="2400" dirty="0" smtClean="0">
                <a:latin typeface="Calibri" charset="0"/>
                <a:ea typeface="ＭＳ Ｐゴシック" charset="0"/>
              </a:rPr>
              <a:t>Common </a:t>
            </a:r>
            <a:endParaRPr lang="en-GB" sz="2400" dirty="0">
              <a:latin typeface="Calibri" charset="0"/>
              <a:ea typeface="ＭＳ Ｐゴシック" charset="0"/>
            </a:endParaRPr>
          </a:p>
          <a:p>
            <a:pPr marL="352425" indent="-352425"/>
            <a:r>
              <a:rPr lang="en-GB" sz="2400" b="1" i="1" dirty="0">
                <a:latin typeface="Calibri" charset="0"/>
                <a:ea typeface="ＭＳ Ｐゴシック" charset="0"/>
              </a:rPr>
              <a:t>V</a:t>
            </a:r>
            <a:r>
              <a:rPr lang="en-GB" sz="2400" b="1" i="1" dirty="0" smtClean="0">
                <a:latin typeface="Calibri" charset="0"/>
                <a:ea typeface="ＭＳ Ｐゴシック" charset="0"/>
              </a:rPr>
              <a:t>iolence</a:t>
            </a:r>
            <a:r>
              <a:rPr lang="en-GB" sz="2400" dirty="0" smtClean="0">
                <a:latin typeface="Calibri" charset="0"/>
                <a:ea typeface="ＭＳ Ｐゴシック" charset="0"/>
              </a:rPr>
              <a:t> </a:t>
            </a:r>
            <a:r>
              <a:rPr lang="en-GB" sz="2400" dirty="0">
                <a:latin typeface="Calibri" charset="0"/>
                <a:ea typeface="ＭＳ Ｐゴシック" charset="0"/>
              </a:rPr>
              <a:t>is perceived as the ‘norm</a:t>
            </a:r>
            <a:r>
              <a:rPr lang="en-GB" sz="2400" dirty="0" smtClean="0">
                <a:latin typeface="Calibri" charset="0"/>
                <a:ea typeface="ＭＳ Ｐゴシック" charset="0"/>
              </a:rPr>
              <a:t>’</a:t>
            </a:r>
            <a:endParaRPr lang="en-GB" sz="2400" dirty="0">
              <a:latin typeface="Calibri" charset="0"/>
              <a:ea typeface="ＭＳ Ｐゴシック" charset="0"/>
            </a:endParaRPr>
          </a:p>
          <a:p>
            <a:pPr marL="752475" lvl="2" indent="-352425"/>
            <a:r>
              <a:rPr lang="en-GB" sz="2400" dirty="0" smtClean="0">
                <a:latin typeface="Calibri" charset="0"/>
                <a:ea typeface="ＭＳ Ｐゴシック" charset="0"/>
              </a:rPr>
              <a:t> In home </a:t>
            </a:r>
          </a:p>
          <a:p>
            <a:pPr marL="752475" lvl="2" indent="-352425"/>
            <a:r>
              <a:rPr lang="en-GB" sz="2400" dirty="0" smtClean="0">
                <a:latin typeface="Calibri" charset="0"/>
                <a:ea typeface="ＭＳ Ｐゴシック" charset="0"/>
              </a:rPr>
              <a:t>Teachers at school</a:t>
            </a:r>
          </a:p>
          <a:p>
            <a:pPr marL="752475" lvl="2" indent="-352425"/>
            <a:r>
              <a:rPr lang="en-GB" sz="2400" dirty="0" smtClean="0">
                <a:latin typeface="Calibri" charset="0"/>
                <a:ea typeface="ＭＳ Ｐゴシック" charset="0"/>
              </a:rPr>
              <a:t>Between children </a:t>
            </a:r>
          </a:p>
          <a:p>
            <a:pPr marL="352425" indent="-352425"/>
            <a:r>
              <a:rPr lang="en-GB" sz="2400" dirty="0" smtClean="0">
                <a:latin typeface="Calibri" charset="0"/>
                <a:ea typeface="ＭＳ Ｐゴシック" charset="0"/>
              </a:rPr>
              <a:t> Causes: poor parenting, poverty, </a:t>
            </a:r>
            <a:r>
              <a:rPr lang="en-GB" sz="2400" dirty="0">
                <a:latin typeface="Calibri" charset="0"/>
                <a:ea typeface="ＭＳ Ｐゴシック" charset="0"/>
              </a:rPr>
              <a:t>c</a:t>
            </a:r>
            <a:r>
              <a:rPr lang="en-GB" sz="2400" dirty="0" smtClean="0">
                <a:latin typeface="Calibri" charset="0"/>
                <a:ea typeface="ＭＳ Ｐゴシック" charset="0"/>
              </a:rPr>
              <a:t>onflict between ethnic groups</a:t>
            </a:r>
          </a:p>
          <a:p>
            <a:pPr marL="0" indent="0">
              <a:buNone/>
            </a:pPr>
            <a:endParaRPr lang="en-GB" sz="2400" dirty="0">
              <a:latin typeface="Calibri" charset="0"/>
              <a:ea typeface="ＭＳ Ｐゴシック" charset="0"/>
            </a:endParaRPr>
          </a:p>
          <a:p>
            <a:pPr lvl="1">
              <a:buFont typeface="Wingdings" charset="2"/>
              <a:buChar char="Ø"/>
            </a:pPr>
            <a:r>
              <a:rPr lang="en-US" sz="2400" dirty="0" smtClean="0">
                <a:latin typeface="Calibri" charset="0"/>
                <a:ea typeface="ＭＳ Ｐゴシック" charset="0"/>
              </a:rPr>
              <a:t>Also appears in other literature</a:t>
            </a:r>
            <a:endParaRPr lang="en-US" sz="2400" dirty="0">
              <a:latin typeface="Calibri" charset="0"/>
              <a:ea typeface="ＭＳ Ｐゴシック" charset="0"/>
            </a:endParaRPr>
          </a:p>
          <a:p>
            <a:pPr marL="0" indent="0"/>
            <a:endParaRPr lang="en-US" dirty="0">
              <a:latin typeface="Calibri" charset="0"/>
              <a:ea typeface="ＭＳ Ｐゴシック" charset="0"/>
            </a:endParaRPr>
          </a:p>
          <a:p>
            <a:pPr lvl="1" eaLnBrk="1" hangingPunct="1"/>
            <a:endParaRPr lang="en-US" sz="2000" dirty="0">
              <a:latin typeface="Calibri" charset="0"/>
              <a:ea typeface="ＭＳ Ｐゴシック" charset="0"/>
            </a:endParaRPr>
          </a:p>
          <a:p>
            <a:pPr marL="0" indent="0" eaLnBrk="1" hangingPunct="1"/>
            <a:endParaRPr lang="en-US" dirty="0">
              <a:latin typeface="Calibri" charset="0"/>
              <a:ea typeface="ＭＳ Ｐゴシック" charset="0"/>
            </a:endParaRPr>
          </a:p>
        </p:txBody>
      </p:sp>
    </p:spTree>
    <p:extLst>
      <p:ext uri="{BB962C8B-B14F-4D97-AF65-F5344CB8AC3E}">
        <p14:creationId xmlns:p14="http://schemas.microsoft.com/office/powerpoint/2010/main" val="2701241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9751" y="1673225"/>
            <a:ext cx="8070850" cy="5226050"/>
          </a:xfrm>
        </p:spPr>
        <p:txBody>
          <a:bodyPr/>
          <a:lstStyle/>
          <a:p>
            <a:pPr>
              <a:defRPr/>
            </a:pPr>
            <a:r>
              <a:rPr lang="en-GB" altLang="nl-NL" dirty="0" smtClean="0">
                <a:cs typeface="+mn-cs"/>
              </a:rPr>
              <a:t>Highly prevalent: drinking</a:t>
            </a:r>
            <a:r>
              <a:rPr lang="en-GB" altLang="nl-NL" dirty="0">
                <a:cs typeface="+mn-cs"/>
              </a:rPr>
              <a:t>, pill taking and smoking </a:t>
            </a:r>
          </a:p>
          <a:p>
            <a:pPr>
              <a:defRPr/>
            </a:pPr>
            <a:r>
              <a:rPr lang="en-GB" altLang="nl-NL" dirty="0" smtClean="0">
                <a:cs typeface="+mn-cs"/>
              </a:rPr>
              <a:t>Limited understanding about the physical and psychological impact of substance use </a:t>
            </a:r>
          </a:p>
          <a:p>
            <a:pPr>
              <a:defRPr/>
            </a:pPr>
            <a:r>
              <a:rPr lang="en-GB" altLang="nl-NL" dirty="0" smtClean="0">
                <a:cs typeface="+mn-cs"/>
              </a:rPr>
              <a:t>Causes: boredom, lack of opportunities, poverty, parenting influences mentioned as underlying causes of substance use</a:t>
            </a:r>
            <a:r>
              <a:rPr lang="en-US" altLang="nl-NL" dirty="0" smtClean="0">
                <a:cs typeface="+mn-cs"/>
              </a:rPr>
              <a:t> </a:t>
            </a:r>
          </a:p>
          <a:p>
            <a:pPr>
              <a:defRPr/>
            </a:pPr>
            <a:r>
              <a:rPr lang="en-AU" altLang="nl-NL" dirty="0" smtClean="0">
                <a:cs typeface="+mn-cs"/>
              </a:rPr>
              <a:t>Effects: </a:t>
            </a:r>
            <a:r>
              <a:rPr lang="en-GB" altLang="nl-NL" dirty="0" smtClean="0">
                <a:cs typeface="+mn-cs"/>
              </a:rPr>
              <a:t>increase in violence</a:t>
            </a:r>
            <a:r>
              <a:rPr lang="en-US" altLang="nl-NL" dirty="0" smtClean="0">
                <a:cs typeface="+mn-cs"/>
              </a:rPr>
              <a:t>, isolated from family members</a:t>
            </a:r>
          </a:p>
          <a:p>
            <a:pPr>
              <a:defRPr/>
            </a:pPr>
            <a:endParaRPr lang="en-US" altLang="nl-NL" dirty="0">
              <a:cs typeface="+mn-cs"/>
            </a:endParaRPr>
          </a:p>
          <a:p>
            <a:pPr lvl="1">
              <a:buFont typeface="Wingdings" charset="2"/>
              <a:buChar char="Ø"/>
              <a:defRPr/>
            </a:pPr>
            <a:r>
              <a:rPr lang="en-US" altLang="nl-NL" sz="2000" dirty="0" smtClean="0">
                <a:cs typeface="+mn-cs"/>
              </a:rPr>
              <a:t>Also appears in other literature- needs to be addressed</a:t>
            </a:r>
            <a:endParaRPr lang="en-GB" altLang="nl-NL" sz="2000" dirty="0" smtClean="0">
              <a:cs typeface="+mn-cs"/>
            </a:endParaRPr>
          </a:p>
          <a:p>
            <a:pPr marL="0" indent="0" eaLnBrk="1" hangingPunct="1">
              <a:buNone/>
              <a:defRPr/>
            </a:pPr>
            <a:endParaRPr lang="en-US" altLang="da-DK" dirty="0" smtClean="0">
              <a:cs typeface="+mn-cs"/>
            </a:endParaRPr>
          </a:p>
        </p:txBody>
      </p:sp>
      <p:sp>
        <p:nvSpPr>
          <p:cNvPr id="5" name="Rectangle 2"/>
          <p:cNvSpPr txBox="1">
            <a:spLocks noChangeArrowheads="1"/>
          </p:cNvSpPr>
          <p:nvPr/>
        </p:nvSpPr>
        <p:spPr bwMode="auto">
          <a:xfrm>
            <a:off x="3059115" y="549275"/>
            <a:ext cx="5537200" cy="503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000">
                <a:solidFill>
                  <a:srgbClr val="3C2415"/>
                </a:solidFill>
                <a:latin typeface="Calibri" charset="0"/>
                <a:ea typeface="ＭＳ Ｐゴシック" charset="0"/>
                <a:cs typeface="ＭＳ Ｐゴシック" charset="0"/>
              </a:defRPr>
            </a:lvl1pPr>
            <a:lvl2pPr>
              <a:defRPr>
                <a:solidFill>
                  <a:srgbClr val="3C2415"/>
                </a:solidFill>
                <a:latin typeface="Calibri" charset="0"/>
                <a:ea typeface="ＭＳ Ｐゴシック" charset="0"/>
              </a:defRPr>
            </a:lvl2pPr>
            <a:lvl3pPr>
              <a:defRPr sz="1600">
                <a:solidFill>
                  <a:srgbClr val="3C2415"/>
                </a:solidFill>
                <a:latin typeface="Calibri" charset="0"/>
                <a:ea typeface="ＭＳ Ｐゴシック" charset="0"/>
              </a:defRPr>
            </a:lvl3pPr>
            <a:lvl4pPr>
              <a:defRPr sz="1400">
                <a:solidFill>
                  <a:srgbClr val="3C2415"/>
                </a:solidFill>
                <a:latin typeface="Calibri" charset="0"/>
                <a:ea typeface="ＭＳ Ｐゴシック" charset="0"/>
              </a:defRPr>
            </a:lvl4pPr>
            <a:lvl5pPr>
              <a:defRPr sz="1200">
                <a:solidFill>
                  <a:srgbClr val="3C2415"/>
                </a:solidFill>
                <a:latin typeface="Calibri" charset="0"/>
                <a:ea typeface="ＭＳ Ｐゴシック" charset="0"/>
              </a:defRPr>
            </a:lvl5pPr>
            <a:lvl6pPr eaLnBrk="0" hangingPunct="0">
              <a:defRPr sz="1200">
                <a:solidFill>
                  <a:srgbClr val="3C2415"/>
                </a:solidFill>
                <a:latin typeface="Calibri" charset="0"/>
                <a:ea typeface="ＭＳ Ｐゴシック" charset="0"/>
              </a:defRPr>
            </a:lvl6pPr>
            <a:lvl7pPr eaLnBrk="0" hangingPunct="0">
              <a:defRPr sz="1200">
                <a:solidFill>
                  <a:srgbClr val="3C2415"/>
                </a:solidFill>
                <a:latin typeface="Calibri" charset="0"/>
                <a:ea typeface="ＭＳ Ｐゴシック" charset="0"/>
              </a:defRPr>
            </a:lvl7pPr>
            <a:lvl8pPr eaLnBrk="0" hangingPunct="0">
              <a:defRPr sz="1200">
                <a:solidFill>
                  <a:srgbClr val="3C2415"/>
                </a:solidFill>
                <a:latin typeface="Calibri" charset="0"/>
                <a:ea typeface="ＭＳ Ｐゴシック" charset="0"/>
              </a:defRPr>
            </a:lvl8pPr>
            <a:lvl9pPr eaLnBrk="0" hangingPunct="0">
              <a:defRPr sz="1200">
                <a:solidFill>
                  <a:srgbClr val="3C2415"/>
                </a:solidFill>
                <a:latin typeface="Calibri" charset="0"/>
                <a:ea typeface="ＭＳ Ｐゴシック" charset="0"/>
              </a:defRPr>
            </a:lvl9pPr>
          </a:lstStyle>
          <a:p>
            <a:pPr fontAlgn="base">
              <a:spcBef>
                <a:spcPct val="0"/>
              </a:spcBef>
              <a:spcAft>
                <a:spcPct val="0"/>
              </a:spcAft>
            </a:pPr>
            <a:r>
              <a:rPr lang="en-US" sz="2400" b="1" dirty="0" smtClean="0">
                <a:solidFill>
                  <a:srgbClr val="00B050"/>
                </a:solidFill>
                <a:latin typeface="Century Gothic" charset="0"/>
              </a:rPr>
              <a:t>2. </a:t>
            </a:r>
            <a:r>
              <a:rPr lang="en-US" sz="2400" b="1" dirty="0">
                <a:solidFill>
                  <a:srgbClr val="00B050"/>
                </a:solidFill>
                <a:latin typeface="Century Gothic" charset="0"/>
              </a:rPr>
              <a:t>S</a:t>
            </a:r>
            <a:r>
              <a:rPr lang="en-US" sz="2400" b="1" dirty="0" smtClean="0">
                <a:solidFill>
                  <a:srgbClr val="00B050"/>
                </a:solidFill>
                <a:latin typeface="Century Gothic" charset="0"/>
              </a:rPr>
              <a:t>ubstance </a:t>
            </a:r>
            <a:r>
              <a:rPr lang="en-US" sz="2400" b="1" dirty="0">
                <a:solidFill>
                  <a:srgbClr val="00B050"/>
                </a:solidFill>
                <a:latin typeface="Century Gothic" charset="0"/>
              </a:rPr>
              <a:t>use</a:t>
            </a:r>
          </a:p>
        </p:txBody>
      </p:sp>
    </p:spTree>
    <p:extLst>
      <p:ext uri="{BB962C8B-B14F-4D97-AF65-F5344CB8AC3E}">
        <p14:creationId xmlns:p14="http://schemas.microsoft.com/office/powerpoint/2010/main" val="2610776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23850" y="1211255"/>
            <a:ext cx="8820150" cy="4633912"/>
          </a:xfrm>
        </p:spPr>
        <p:txBody>
          <a:bodyPr/>
          <a:lstStyle/>
          <a:p>
            <a:pPr marL="0" indent="0" eaLnBrk="1" hangingPunct="1">
              <a:buFontTx/>
              <a:buNone/>
            </a:pPr>
            <a:endParaRPr lang="en-GB" b="1" u="sng" dirty="0" smtClean="0">
              <a:solidFill>
                <a:schemeClr val="tx1"/>
              </a:solidFill>
              <a:latin typeface="Calibri" charset="0"/>
              <a:ea typeface="ＭＳ Ｐゴシック" charset="0"/>
            </a:endParaRPr>
          </a:p>
          <a:p>
            <a:pPr marL="450850" indent="-450850" eaLnBrk="1" hangingPunct="1"/>
            <a:r>
              <a:rPr lang="en-GB" dirty="0" smtClean="0">
                <a:solidFill>
                  <a:schemeClr val="tx1"/>
                </a:solidFill>
                <a:latin typeface="Calibri" charset="0"/>
                <a:ea typeface="ＭＳ Ｐゴシック" charset="0"/>
              </a:rPr>
              <a:t>Major daily stressor </a:t>
            </a:r>
          </a:p>
          <a:p>
            <a:pPr marL="450850" indent="-450850" eaLnBrk="1" hangingPunct="1"/>
            <a:r>
              <a:rPr lang="en-GB" dirty="0" smtClean="0">
                <a:solidFill>
                  <a:schemeClr val="tx1"/>
                </a:solidFill>
                <a:latin typeface="Calibri" charset="0"/>
                <a:ea typeface="ＭＳ Ｐゴシック" charset="0"/>
              </a:rPr>
              <a:t>Poverty </a:t>
            </a:r>
            <a:r>
              <a:rPr lang="en-GB" dirty="0">
                <a:solidFill>
                  <a:schemeClr val="tx1"/>
                </a:solidFill>
                <a:latin typeface="Calibri" charset="0"/>
                <a:ea typeface="ＭＳ Ｐゴシック" charset="0"/>
              </a:rPr>
              <a:t>and lack of education are cyclical: children drop out of school to work and provide for the family</a:t>
            </a:r>
            <a:r>
              <a:rPr lang="en-US" dirty="0">
                <a:solidFill>
                  <a:schemeClr val="tx1"/>
                </a:solidFill>
                <a:latin typeface="Calibri" charset="0"/>
                <a:ea typeface="ＭＳ Ｐゴシック" charset="0"/>
              </a:rPr>
              <a:t> </a:t>
            </a:r>
          </a:p>
          <a:p>
            <a:pPr marL="450850" indent="-450850" eaLnBrk="1" hangingPunct="1"/>
            <a:r>
              <a:rPr lang="en-GB" dirty="0">
                <a:solidFill>
                  <a:schemeClr val="tx1"/>
                </a:solidFill>
                <a:latin typeface="Calibri" charset="0"/>
                <a:ea typeface="ＭＳ Ｐゴシック" charset="0"/>
              </a:rPr>
              <a:t>Families unable to provide essentials such as housing, clothing, food etc. </a:t>
            </a:r>
            <a:endParaRPr lang="en-US" dirty="0">
              <a:solidFill>
                <a:schemeClr val="tx1"/>
              </a:solidFill>
              <a:latin typeface="Calibri" charset="0"/>
              <a:ea typeface="ＭＳ Ｐゴシック" charset="0"/>
            </a:endParaRPr>
          </a:p>
          <a:p>
            <a:pPr marL="450850" indent="-450850" eaLnBrk="1" hangingPunct="1"/>
            <a:r>
              <a:rPr lang="en-GB" dirty="0" smtClean="0">
                <a:solidFill>
                  <a:schemeClr val="tx1"/>
                </a:solidFill>
                <a:latin typeface="Calibri" charset="0"/>
                <a:ea typeface="ＭＳ Ｐゴシック" charset="0"/>
              </a:rPr>
              <a:t>impact: Connection </a:t>
            </a:r>
            <a:r>
              <a:rPr lang="en-GB" dirty="0">
                <a:solidFill>
                  <a:schemeClr val="tx1"/>
                </a:solidFill>
                <a:latin typeface="Calibri" charset="0"/>
                <a:ea typeface="ＭＳ Ｐゴシック" charset="0"/>
              </a:rPr>
              <a:t>between poverty and criminal activity</a:t>
            </a:r>
            <a:endParaRPr lang="en-US" dirty="0">
              <a:solidFill>
                <a:schemeClr val="tx1"/>
              </a:solidFill>
              <a:latin typeface="Calibri" charset="0"/>
              <a:ea typeface="ＭＳ Ｐゴシック" charset="0"/>
            </a:endParaRPr>
          </a:p>
          <a:p>
            <a:pPr marL="0" indent="0" eaLnBrk="1" hangingPunct="1">
              <a:buFontTx/>
              <a:buNone/>
            </a:pPr>
            <a:endParaRPr lang="en-GB" dirty="0" smtClean="0">
              <a:latin typeface="Calibri" charset="0"/>
              <a:ea typeface="ＭＳ Ｐゴシック" charset="0"/>
            </a:endParaRPr>
          </a:p>
          <a:p>
            <a:pPr marL="0" indent="0" eaLnBrk="1" hangingPunct="1">
              <a:buFontTx/>
              <a:buNone/>
            </a:pPr>
            <a:endParaRPr lang="en-GB" dirty="0">
              <a:latin typeface="Calibri" charset="0"/>
              <a:ea typeface="ＭＳ Ｐゴシック" charset="0"/>
            </a:endParaRPr>
          </a:p>
          <a:p>
            <a:pPr marL="0" indent="0" eaLnBrk="1" hangingPunct="1"/>
            <a:endParaRPr lang="en-GB" dirty="0">
              <a:latin typeface="Calibri" charset="0"/>
              <a:ea typeface="ＭＳ Ｐゴシック" charset="0"/>
            </a:endParaRPr>
          </a:p>
        </p:txBody>
      </p:sp>
      <p:sp>
        <p:nvSpPr>
          <p:cNvPr id="5" name="Rectangle 2"/>
          <p:cNvSpPr txBox="1">
            <a:spLocks noChangeArrowheads="1"/>
          </p:cNvSpPr>
          <p:nvPr/>
        </p:nvSpPr>
        <p:spPr bwMode="auto">
          <a:xfrm>
            <a:off x="3062289" y="260350"/>
            <a:ext cx="5537200" cy="503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000">
                <a:solidFill>
                  <a:srgbClr val="3C2415"/>
                </a:solidFill>
                <a:latin typeface="Calibri" charset="0"/>
                <a:ea typeface="ＭＳ Ｐゴシック" charset="0"/>
                <a:cs typeface="ＭＳ Ｐゴシック" charset="0"/>
              </a:defRPr>
            </a:lvl1pPr>
            <a:lvl2pPr>
              <a:defRPr>
                <a:solidFill>
                  <a:srgbClr val="3C2415"/>
                </a:solidFill>
                <a:latin typeface="Calibri" charset="0"/>
                <a:ea typeface="ＭＳ Ｐゴシック" charset="0"/>
              </a:defRPr>
            </a:lvl2pPr>
            <a:lvl3pPr>
              <a:defRPr sz="1600">
                <a:solidFill>
                  <a:srgbClr val="3C2415"/>
                </a:solidFill>
                <a:latin typeface="Calibri" charset="0"/>
                <a:ea typeface="ＭＳ Ｐゴシック" charset="0"/>
              </a:defRPr>
            </a:lvl3pPr>
            <a:lvl4pPr>
              <a:defRPr sz="1400">
                <a:solidFill>
                  <a:srgbClr val="3C2415"/>
                </a:solidFill>
                <a:latin typeface="Calibri" charset="0"/>
                <a:ea typeface="ＭＳ Ｐゴシック" charset="0"/>
              </a:defRPr>
            </a:lvl4pPr>
            <a:lvl5pPr>
              <a:defRPr sz="1200">
                <a:solidFill>
                  <a:srgbClr val="3C2415"/>
                </a:solidFill>
                <a:latin typeface="Calibri" charset="0"/>
                <a:ea typeface="ＭＳ Ｐゴシック" charset="0"/>
              </a:defRPr>
            </a:lvl5pPr>
            <a:lvl6pPr eaLnBrk="0" hangingPunct="0">
              <a:defRPr sz="1200">
                <a:solidFill>
                  <a:srgbClr val="3C2415"/>
                </a:solidFill>
                <a:latin typeface="Calibri" charset="0"/>
                <a:ea typeface="ＭＳ Ｐゴシック" charset="0"/>
              </a:defRPr>
            </a:lvl6pPr>
            <a:lvl7pPr eaLnBrk="0" hangingPunct="0">
              <a:defRPr sz="1200">
                <a:solidFill>
                  <a:srgbClr val="3C2415"/>
                </a:solidFill>
                <a:latin typeface="Calibri" charset="0"/>
                <a:ea typeface="ＭＳ Ｐゴシック" charset="0"/>
              </a:defRPr>
            </a:lvl7pPr>
            <a:lvl8pPr eaLnBrk="0" hangingPunct="0">
              <a:defRPr sz="1200">
                <a:solidFill>
                  <a:srgbClr val="3C2415"/>
                </a:solidFill>
                <a:latin typeface="Calibri" charset="0"/>
                <a:ea typeface="ＭＳ Ｐゴシック" charset="0"/>
              </a:defRPr>
            </a:lvl8pPr>
            <a:lvl9pPr eaLnBrk="0" hangingPunct="0">
              <a:defRPr sz="1200">
                <a:solidFill>
                  <a:srgbClr val="3C2415"/>
                </a:solidFill>
                <a:latin typeface="Calibri" charset="0"/>
                <a:ea typeface="ＭＳ Ｐゴシック" charset="0"/>
              </a:defRPr>
            </a:lvl9pPr>
          </a:lstStyle>
          <a:p>
            <a:pPr fontAlgn="base">
              <a:spcBef>
                <a:spcPct val="0"/>
              </a:spcBef>
              <a:spcAft>
                <a:spcPct val="0"/>
              </a:spcAft>
            </a:pPr>
            <a:r>
              <a:rPr lang="en-US" sz="2400" b="1" dirty="0" smtClean="0">
                <a:solidFill>
                  <a:srgbClr val="00B050"/>
                </a:solidFill>
                <a:latin typeface="Century Gothic" charset="0"/>
              </a:rPr>
              <a:t>3.  </a:t>
            </a:r>
            <a:r>
              <a:rPr lang="en-US" sz="2400" b="1" dirty="0">
                <a:solidFill>
                  <a:srgbClr val="00B050"/>
                </a:solidFill>
                <a:latin typeface="Century Gothic" charset="0"/>
              </a:rPr>
              <a:t>P</a:t>
            </a:r>
            <a:r>
              <a:rPr lang="en-US" sz="2400" b="1" dirty="0" smtClean="0">
                <a:solidFill>
                  <a:srgbClr val="00B050"/>
                </a:solidFill>
                <a:latin typeface="Century Gothic" charset="0"/>
              </a:rPr>
              <a:t>overty</a:t>
            </a:r>
            <a:endParaRPr lang="en-US" sz="2400" b="1" dirty="0">
              <a:solidFill>
                <a:srgbClr val="00B050"/>
              </a:solidFill>
              <a:latin typeface="Century Gothic" charset="0"/>
            </a:endParaRPr>
          </a:p>
        </p:txBody>
      </p:sp>
      <p:sp>
        <p:nvSpPr>
          <p:cNvPr id="2" name="Rectangle 1"/>
          <p:cNvSpPr/>
          <p:nvPr/>
        </p:nvSpPr>
        <p:spPr>
          <a:xfrm>
            <a:off x="2339752" y="4077072"/>
            <a:ext cx="3775393" cy="400110"/>
          </a:xfrm>
          <a:prstGeom prst="rect">
            <a:avLst/>
          </a:prstGeom>
        </p:spPr>
        <p:txBody>
          <a:bodyPr wrap="none">
            <a:spAutoFit/>
          </a:bodyPr>
          <a:lstStyle/>
          <a:p>
            <a:pPr marL="342900" indent="-342900">
              <a:buClr>
                <a:srgbClr val="BDB000"/>
              </a:buClr>
              <a:buFont typeface="Wingdings" charset="2"/>
              <a:buChar char="Ø"/>
            </a:pPr>
            <a:r>
              <a:rPr lang="en-US" altLang="nl-NL" sz="2000" dirty="0">
                <a:solidFill>
                  <a:srgbClr val="3C2415"/>
                </a:solidFill>
                <a:latin typeface="Calibri"/>
                <a:ea typeface="ＭＳ Ｐゴシック"/>
              </a:rPr>
              <a:t>Also appears in other literature</a:t>
            </a:r>
            <a:endParaRPr lang="en-US" dirty="0"/>
          </a:p>
        </p:txBody>
      </p:sp>
    </p:spTree>
    <p:extLst>
      <p:ext uri="{BB962C8B-B14F-4D97-AF65-F5344CB8AC3E}">
        <p14:creationId xmlns:p14="http://schemas.microsoft.com/office/powerpoint/2010/main" val="309243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79388" y="1556792"/>
            <a:ext cx="8964612" cy="4752975"/>
          </a:xfrm>
        </p:spPr>
        <p:txBody>
          <a:bodyPr/>
          <a:lstStyle/>
          <a:p>
            <a:pPr marL="352425" indent="-352425"/>
            <a:r>
              <a:rPr lang="en-GB" dirty="0" smtClean="0">
                <a:latin typeface="Calibri" charset="0"/>
                <a:ea typeface="ＭＳ Ｐゴシック" charset="0"/>
              </a:rPr>
              <a:t>Tensions </a:t>
            </a:r>
            <a:r>
              <a:rPr lang="en-GB" dirty="0">
                <a:latin typeface="Calibri" charset="0"/>
                <a:ea typeface="ＭＳ Ｐゴシック" charset="0"/>
              </a:rPr>
              <a:t>between Lebanese and Syrians</a:t>
            </a:r>
            <a:endParaRPr lang="en-US" dirty="0">
              <a:latin typeface="Calibri" charset="0"/>
              <a:ea typeface="ＭＳ Ｐゴシック" charset="0"/>
            </a:endParaRPr>
          </a:p>
          <a:p>
            <a:pPr marL="752475" lvl="2" indent="-352425"/>
            <a:r>
              <a:rPr lang="en-GB" sz="2000" dirty="0" smtClean="0">
                <a:latin typeface="Calibri" charset="0"/>
                <a:ea typeface="ＭＳ Ｐゴシック" charset="0"/>
              </a:rPr>
              <a:t>Syrians feel </a:t>
            </a:r>
            <a:r>
              <a:rPr lang="en-GB" sz="2000" dirty="0" err="1" smtClean="0">
                <a:latin typeface="Calibri" charset="0"/>
                <a:ea typeface="ＭＳ Ｐゴシック" charset="0"/>
              </a:rPr>
              <a:t>discriminat</a:t>
            </a:r>
            <a:r>
              <a:rPr lang="en-AU" sz="2000" dirty="0" smtClean="0">
                <a:latin typeface="Calibri" charset="0"/>
                <a:ea typeface="ＭＳ Ｐゴシック" charset="0"/>
              </a:rPr>
              <a:t>ion</a:t>
            </a:r>
            <a:endParaRPr lang="en-US" sz="2000" dirty="0">
              <a:latin typeface="Calibri" charset="0"/>
              <a:ea typeface="ＭＳ Ｐゴシック" charset="0"/>
            </a:endParaRPr>
          </a:p>
          <a:p>
            <a:pPr marL="752475" lvl="2" indent="-352425"/>
            <a:r>
              <a:rPr lang="en-GB" sz="2000" dirty="0">
                <a:latin typeface="Calibri" charset="0"/>
                <a:ea typeface="ＭＳ Ｐゴシック" charset="0"/>
              </a:rPr>
              <a:t>Lebanese respondents not happy with the Syrian ‘newcomers’</a:t>
            </a:r>
            <a:r>
              <a:rPr lang="en-US" sz="2000" dirty="0">
                <a:latin typeface="Calibri" charset="0"/>
                <a:ea typeface="ＭＳ Ｐゴシック" charset="0"/>
              </a:rPr>
              <a:t> </a:t>
            </a:r>
          </a:p>
          <a:p>
            <a:pPr marL="352425" indent="-352425"/>
            <a:r>
              <a:rPr lang="en-GB" dirty="0">
                <a:latin typeface="Calibri" charset="0"/>
                <a:ea typeface="ＭＳ Ｐゴシック" charset="0"/>
              </a:rPr>
              <a:t>Stigmatisation: experienced based on ethnicity, poverty and Mental Health problems</a:t>
            </a:r>
          </a:p>
          <a:p>
            <a:pPr marL="352425" indent="-352425"/>
            <a:r>
              <a:rPr lang="en-US" dirty="0" smtClean="0">
                <a:latin typeface="Calibri" charset="0"/>
                <a:ea typeface="ＭＳ Ｐゴシック" charset="0"/>
              </a:rPr>
              <a:t>Little referral </a:t>
            </a:r>
            <a:r>
              <a:rPr lang="en-US" dirty="0">
                <a:latin typeface="Calibri" charset="0"/>
                <a:ea typeface="ＭＳ Ｐゴシック" charset="0"/>
              </a:rPr>
              <a:t>to traumatic events in conflict – separation from beloved </a:t>
            </a:r>
            <a:r>
              <a:rPr lang="en-US" dirty="0" smtClean="0">
                <a:latin typeface="Calibri" charset="0"/>
                <a:ea typeface="ＭＳ Ｐゴシック" charset="0"/>
              </a:rPr>
              <a:t>ones</a:t>
            </a:r>
          </a:p>
          <a:p>
            <a:pPr marL="352425" indent="-352425">
              <a:buNone/>
            </a:pPr>
            <a:endParaRPr lang="en-US" dirty="0">
              <a:latin typeface="Calibri" charset="0"/>
              <a:ea typeface="ＭＳ Ｐゴシック" charset="0"/>
            </a:endParaRPr>
          </a:p>
          <a:p>
            <a:pPr marL="352425" indent="-352425">
              <a:buClr>
                <a:srgbClr val="BDB000"/>
              </a:buClr>
              <a:buFont typeface="Wingdings" charset="2"/>
              <a:buChar char="Ø"/>
            </a:pPr>
            <a:r>
              <a:rPr lang="en-US" altLang="nl-NL" dirty="0" smtClean="0"/>
              <a:t>Daily Stressors -  </a:t>
            </a:r>
            <a:r>
              <a:rPr lang="en-US" altLang="nl-NL" dirty="0" err="1" smtClean="0"/>
              <a:t>emphasised</a:t>
            </a:r>
            <a:r>
              <a:rPr lang="en-US" altLang="nl-NL" dirty="0" smtClean="0"/>
              <a:t> </a:t>
            </a:r>
            <a:r>
              <a:rPr lang="en-US" altLang="nl-NL" dirty="0"/>
              <a:t>in other literature</a:t>
            </a:r>
            <a:endParaRPr lang="en-US" dirty="0"/>
          </a:p>
          <a:p>
            <a:pPr marL="0" indent="0">
              <a:buNone/>
            </a:pPr>
            <a:endParaRPr lang="en-US" dirty="0">
              <a:latin typeface="Calibri" charset="0"/>
              <a:ea typeface="ＭＳ Ｐゴシック" charset="0"/>
            </a:endParaRPr>
          </a:p>
          <a:p>
            <a:pPr marL="0" indent="0">
              <a:buNone/>
            </a:pPr>
            <a:endParaRPr lang="en-GB" b="1" dirty="0">
              <a:latin typeface="Calibri" charset="0"/>
              <a:ea typeface="ＭＳ Ｐゴシック" charset="0"/>
            </a:endParaRPr>
          </a:p>
          <a:p>
            <a:pPr lvl="1"/>
            <a:endParaRPr lang="en-GB" sz="2000" b="1" dirty="0">
              <a:latin typeface="Calibri" charset="0"/>
              <a:ea typeface="ＭＳ Ｐゴシック" charset="0"/>
            </a:endParaRPr>
          </a:p>
          <a:p>
            <a:pPr lvl="1"/>
            <a:endParaRPr lang="en-US" sz="2000" dirty="0">
              <a:latin typeface="Calibri" charset="0"/>
              <a:ea typeface="ＭＳ Ｐゴシック" charset="0"/>
            </a:endParaRPr>
          </a:p>
        </p:txBody>
      </p:sp>
      <p:sp>
        <p:nvSpPr>
          <p:cNvPr id="5" name="Rectangle 2"/>
          <p:cNvSpPr txBox="1">
            <a:spLocks noChangeArrowheads="1"/>
          </p:cNvSpPr>
          <p:nvPr/>
        </p:nvSpPr>
        <p:spPr bwMode="auto">
          <a:xfrm>
            <a:off x="3059115" y="260350"/>
            <a:ext cx="5537200" cy="503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000">
                <a:solidFill>
                  <a:srgbClr val="3C2415"/>
                </a:solidFill>
                <a:latin typeface="Calibri" charset="0"/>
                <a:ea typeface="ＭＳ Ｐゴシック" charset="0"/>
                <a:cs typeface="ＭＳ Ｐゴシック" charset="0"/>
              </a:defRPr>
            </a:lvl1pPr>
            <a:lvl2pPr>
              <a:defRPr>
                <a:solidFill>
                  <a:srgbClr val="3C2415"/>
                </a:solidFill>
                <a:latin typeface="Calibri" charset="0"/>
                <a:ea typeface="ＭＳ Ｐゴシック" charset="0"/>
              </a:defRPr>
            </a:lvl2pPr>
            <a:lvl3pPr>
              <a:defRPr sz="1600">
                <a:solidFill>
                  <a:srgbClr val="3C2415"/>
                </a:solidFill>
                <a:latin typeface="Calibri" charset="0"/>
                <a:ea typeface="ＭＳ Ｐゴシック" charset="0"/>
              </a:defRPr>
            </a:lvl3pPr>
            <a:lvl4pPr>
              <a:defRPr sz="1400">
                <a:solidFill>
                  <a:srgbClr val="3C2415"/>
                </a:solidFill>
                <a:latin typeface="Calibri" charset="0"/>
                <a:ea typeface="ＭＳ Ｐゴシック" charset="0"/>
              </a:defRPr>
            </a:lvl4pPr>
            <a:lvl5pPr>
              <a:defRPr sz="1200">
                <a:solidFill>
                  <a:srgbClr val="3C2415"/>
                </a:solidFill>
                <a:latin typeface="Calibri" charset="0"/>
                <a:ea typeface="ＭＳ Ｐゴシック" charset="0"/>
              </a:defRPr>
            </a:lvl5pPr>
            <a:lvl6pPr eaLnBrk="0" hangingPunct="0">
              <a:defRPr sz="1200">
                <a:solidFill>
                  <a:srgbClr val="3C2415"/>
                </a:solidFill>
                <a:latin typeface="Calibri" charset="0"/>
                <a:ea typeface="ＭＳ Ｐゴシック" charset="0"/>
              </a:defRPr>
            </a:lvl6pPr>
            <a:lvl7pPr eaLnBrk="0" hangingPunct="0">
              <a:defRPr sz="1200">
                <a:solidFill>
                  <a:srgbClr val="3C2415"/>
                </a:solidFill>
                <a:latin typeface="Calibri" charset="0"/>
                <a:ea typeface="ＭＳ Ｐゴシック" charset="0"/>
              </a:defRPr>
            </a:lvl7pPr>
            <a:lvl8pPr eaLnBrk="0" hangingPunct="0">
              <a:defRPr sz="1200">
                <a:solidFill>
                  <a:srgbClr val="3C2415"/>
                </a:solidFill>
                <a:latin typeface="Calibri" charset="0"/>
                <a:ea typeface="ＭＳ Ｐゴシック" charset="0"/>
              </a:defRPr>
            </a:lvl8pPr>
            <a:lvl9pPr eaLnBrk="0" hangingPunct="0">
              <a:defRPr sz="1200">
                <a:solidFill>
                  <a:srgbClr val="3C2415"/>
                </a:solidFill>
                <a:latin typeface="Calibri" charset="0"/>
                <a:ea typeface="ＭＳ Ｐゴシック" charset="0"/>
              </a:defRPr>
            </a:lvl9pPr>
          </a:lstStyle>
          <a:p>
            <a:pPr fontAlgn="base">
              <a:spcBef>
                <a:spcPct val="0"/>
              </a:spcBef>
              <a:spcAft>
                <a:spcPct val="0"/>
              </a:spcAft>
            </a:pPr>
            <a:r>
              <a:rPr lang="en-US" sz="2400" b="1" dirty="0" smtClean="0">
                <a:solidFill>
                  <a:srgbClr val="00B050"/>
                </a:solidFill>
                <a:latin typeface="Century Gothic" charset="0"/>
              </a:rPr>
              <a:t>4. Other </a:t>
            </a:r>
            <a:r>
              <a:rPr lang="en-US" sz="2400" b="1" dirty="0">
                <a:solidFill>
                  <a:srgbClr val="00B050"/>
                </a:solidFill>
                <a:latin typeface="Century Gothic" charset="0"/>
              </a:rPr>
              <a:t>P</a:t>
            </a:r>
            <a:r>
              <a:rPr lang="en-US" sz="2400" b="1" dirty="0" smtClean="0">
                <a:solidFill>
                  <a:srgbClr val="00B050"/>
                </a:solidFill>
                <a:latin typeface="Century Gothic" charset="0"/>
              </a:rPr>
              <a:t>roblems</a:t>
            </a:r>
            <a:endParaRPr lang="en-US" sz="2400" b="1" dirty="0">
              <a:solidFill>
                <a:srgbClr val="00B050"/>
              </a:solidFill>
              <a:latin typeface="Century Gothic" charset="0"/>
            </a:endParaRPr>
          </a:p>
        </p:txBody>
      </p:sp>
    </p:spTree>
    <p:extLst>
      <p:ext uri="{BB962C8B-B14F-4D97-AF65-F5344CB8AC3E}">
        <p14:creationId xmlns:p14="http://schemas.microsoft.com/office/powerpoint/2010/main" val="1639402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latin typeface="Century Gothic" charset="0"/>
                <a:ea typeface="ＭＳ Ｐゴシック" charset="0"/>
              </a:rPr>
              <a:t> </a:t>
            </a:r>
            <a:endParaRPr lang="en-GB" dirty="0">
              <a:latin typeface="Century Gothic" charset="0"/>
              <a:ea typeface="ＭＳ Ｐゴシック" charset="0"/>
            </a:endParaRPr>
          </a:p>
        </p:txBody>
      </p:sp>
      <p:sp>
        <p:nvSpPr>
          <p:cNvPr id="36867" name="Content Placeholder 2"/>
          <p:cNvSpPr>
            <a:spLocks noGrp="1"/>
          </p:cNvSpPr>
          <p:nvPr>
            <p:ph idx="1"/>
          </p:nvPr>
        </p:nvSpPr>
        <p:spPr>
          <a:xfrm>
            <a:off x="684215" y="1676400"/>
            <a:ext cx="7926387" cy="4267200"/>
          </a:xfrm>
        </p:spPr>
        <p:txBody>
          <a:bodyPr/>
          <a:lstStyle/>
          <a:p>
            <a:r>
              <a:rPr lang="en-GB" dirty="0" smtClean="0">
                <a:latin typeface="Calibri" charset="0"/>
                <a:ea typeface="ＭＳ Ｐゴシック" charset="0"/>
              </a:rPr>
              <a:t>Coping </a:t>
            </a:r>
            <a:r>
              <a:rPr lang="en-GB" dirty="0">
                <a:latin typeface="Calibri" charset="0"/>
                <a:ea typeface="ＭＳ Ｐゴシック" charset="0"/>
              </a:rPr>
              <a:t>mechanisms</a:t>
            </a:r>
          </a:p>
          <a:p>
            <a:pPr lvl="1"/>
            <a:r>
              <a:rPr lang="en-GB" dirty="0">
                <a:latin typeface="Calibri" charset="0"/>
                <a:ea typeface="ＭＳ Ｐゴシック" charset="0"/>
              </a:rPr>
              <a:t>Negative: substance use, violence, normalisation of abuse etc. </a:t>
            </a:r>
          </a:p>
          <a:p>
            <a:pPr lvl="1"/>
            <a:r>
              <a:rPr lang="en-GB" dirty="0">
                <a:latin typeface="Calibri" charset="0"/>
                <a:ea typeface="ＭＳ Ｐゴシック" charset="0"/>
              </a:rPr>
              <a:t>Positive: talking with friends and parents (especially </a:t>
            </a:r>
            <a:r>
              <a:rPr lang="en-GB" dirty="0" smtClean="0">
                <a:latin typeface="Calibri" charset="0"/>
                <a:ea typeface="ＭＳ Ｐゴシック" charset="0"/>
              </a:rPr>
              <a:t>mother)</a:t>
            </a:r>
            <a:r>
              <a:rPr lang="en-GB" dirty="0">
                <a:latin typeface="Calibri" charset="0"/>
                <a:ea typeface="ＭＳ Ｐゴシック" charset="0"/>
              </a:rPr>
              <a:t>, seeking assistance, role of good parenting, playing/doing activities, </a:t>
            </a:r>
            <a:r>
              <a:rPr lang="en-GB" dirty="0" smtClean="0">
                <a:latin typeface="Calibri" charset="0"/>
                <a:ea typeface="ＭＳ Ｐゴシック" charset="0"/>
              </a:rPr>
              <a:t>friendships</a:t>
            </a:r>
            <a:endParaRPr lang="en-GB" dirty="0">
              <a:latin typeface="Calibri" charset="0"/>
              <a:ea typeface="ＭＳ Ｐゴシック" charset="0"/>
            </a:endParaRPr>
          </a:p>
          <a:p>
            <a:r>
              <a:rPr lang="en-GB" dirty="0" smtClean="0">
                <a:latin typeface="Calibri" charset="0"/>
                <a:ea typeface="ＭＳ Ｐゴシック" charset="0"/>
              </a:rPr>
              <a:t>Mental health awareness</a:t>
            </a:r>
            <a:endParaRPr lang="en-GB" dirty="0">
              <a:latin typeface="Calibri" charset="0"/>
              <a:ea typeface="ＭＳ Ｐゴシック" charset="0"/>
            </a:endParaRPr>
          </a:p>
          <a:p>
            <a:pPr lvl="1"/>
            <a:r>
              <a:rPr lang="en-GB" dirty="0">
                <a:latin typeface="Calibri" charset="0"/>
                <a:ea typeface="ＭＳ Ｐゴシック" charset="0"/>
              </a:rPr>
              <a:t>Varied level of awareness. Some linked problems to mental </a:t>
            </a:r>
            <a:r>
              <a:rPr lang="en-GB" dirty="0" smtClean="0">
                <a:latin typeface="Calibri" charset="0"/>
                <a:ea typeface="ＭＳ Ｐゴシック" charset="0"/>
              </a:rPr>
              <a:t>health</a:t>
            </a:r>
            <a:r>
              <a:rPr lang="en-GB" dirty="0">
                <a:latin typeface="Calibri" charset="0"/>
                <a:ea typeface="ＭＳ Ｐゴシック" charset="0"/>
              </a:rPr>
              <a:t>. </a:t>
            </a:r>
          </a:p>
          <a:p>
            <a:pPr lvl="1"/>
            <a:r>
              <a:rPr lang="en-GB" dirty="0">
                <a:latin typeface="Calibri" charset="0"/>
                <a:ea typeface="ＭＳ Ｐゴシック" charset="0"/>
              </a:rPr>
              <a:t>Varying opinion on seeking assistance and on benefits MH interventions, taboo. </a:t>
            </a:r>
          </a:p>
          <a:p>
            <a:pPr lvl="1"/>
            <a:endParaRPr lang="nl-NL" dirty="0">
              <a:latin typeface="Calibri" charset="0"/>
              <a:ea typeface="ＭＳ Ｐゴシック" charset="0"/>
            </a:endParaRPr>
          </a:p>
        </p:txBody>
      </p:sp>
      <p:sp>
        <p:nvSpPr>
          <p:cNvPr id="4" name="Rectangle 2"/>
          <p:cNvSpPr txBox="1">
            <a:spLocks noChangeArrowheads="1"/>
          </p:cNvSpPr>
          <p:nvPr/>
        </p:nvSpPr>
        <p:spPr bwMode="auto">
          <a:xfrm>
            <a:off x="3059115" y="260350"/>
            <a:ext cx="5537200" cy="503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000">
                <a:solidFill>
                  <a:srgbClr val="3C2415"/>
                </a:solidFill>
                <a:latin typeface="Calibri" charset="0"/>
                <a:ea typeface="ＭＳ Ｐゴシック" charset="0"/>
                <a:cs typeface="ＭＳ Ｐゴシック" charset="0"/>
              </a:defRPr>
            </a:lvl1pPr>
            <a:lvl2pPr>
              <a:defRPr>
                <a:solidFill>
                  <a:srgbClr val="3C2415"/>
                </a:solidFill>
                <a:latin typeface="Calibri" charset="0"/>
                <a:ea typeface="ＭＳ Ｐゴシック" charset="0"/>
              </a:defRPr>
            </a:lvl2pPr>
            <a:lvl3pPr>
              <a:defRPr sz="1600">
                <a:solidFill>
                  <a:srgbClr val="3C2415"/>
                </a:solidFill>
                <a:latin typeface="Calibri" charset="0"/>
                <a:ea typeface="ＭＳ Ｐゴシック" charset="0"/>
              </a:defRPr>
            </a:lvl3pPr>
            <a:lvl4pPr>
              <a:defRPr sz="1400">
                <a:solidFill>
                  <a:srgbClr val="3C2415"/>
                </a:solidFill>
                <a:latin typeface="Calibri" charset="0"/>
                <a:ea typeface="ＭＳ Ｐゴシック" charset="0"/>
              </a:defRPr>
            </a:lvl4pPr>
            <a:lvl5pPr>
              <a:defRPr sz="1200">
                <a:solidFill>
                  <a:srgbClr val="3C2415"/>
                </a:solidFill>
                <a:latin typeface="Calibri" charset="0"/>
                <a:ea typeface="ＭＳ Ｐゴシック" charset="0"/>
              </a:defRPr>
            </a:lvl5pPr>
            <a:lvl6pPr eaLnBrk="0" hangingPunct="0">
              <a:defRPr sz="1200">
                <a:solidFill>
                  <a:srgbClr val="3C2415"/>
                </a:solidFill>
                <a:latin typeface="Calibri" charset="0"/>
                <a:ea typeface="ＭＳ Ｐゴシック" charset="0"/>
              </a:defRPr>
            </a:lvl6pPr>
            <a:lvl7pPr eaLnBrk="0" hangingPunct="0">
              <a:defRPr sz="1200">
                <a:solidFill>
                  <a:srgbClr val="3C2415"/>
                </a:solidFill>
                <a:latin typeface="Calibri" charset="0"/>
                <a:ea typeface="ＭＳ Ｐゴシック" charset="0"/>
              </a:defRPr>
            </a:lvl7pPr>
            <a:lvl8pPr eaLnBrk="0" hangingPunct="0">
              <a:defRPr sz="1200">
                <a:solidFill>
                  <a:srgbClr val="3C2415"/>
                </a:solidFill>
                <a:latin typeface="Calibri" charset="0"/>
                <a:ea typeface="ＭＳ Ｐゴシック" charset="0"/>
              </a:defRPr>
            </a:lvl8pPr>
            <a:lvl9pPr eaLnBrk="0" hangingPunct="0">
              <a:defRPr sz="1200">
                <a:solidFill>
                  <a:srgbClr val="3C2415"/>
                </a:solidFill>
                <a:latin typeface="Calibri" charset="0"/>
                <a:ea typeface="ＭＳ Ｐゴシック" charset="0"/>
              </a:defRPr>
            </a:lvl9pPr>
          </a:lstStyle>
          <a:p>
            <a:pPr fontAlgn="base">
              <a:spcBef>
                <a:spcPct val="0"/>
              </a:spcBef>
              <a:spcAft>
                <a:spcPct val="0"/>
              </a:spcAft>
            </a:pPr>
            <a:r>
              <a:rPr lang="en-US" sz="2400" b="1" dirty="0">
                <a:solidFill>
                  <a:srgbClr val="00B050"/>
                </a:solidFill>
                <a:latin typeface="Century Gothic" charset="0"/>
              </a:rPr>
              <a:t>5</a:t>
            </a:r>
            <a:r>
              <a:rPr lang="en-US" sz="2400" b="1" dirty="0" smtClean="0">
                <a:solidFill>
                  <a:srgbClr val="00B050"/>
                </a:solidFill>
                <a:latin typeface="Century Gothic" charset="0"/>
              </a:rPr>
              <a:t>. </a:t>
            </a:r>
            <a:r>
              <a:rPr lang="en-US" sz="2400" b="1" dirty="0">
                <a:solidFill>
                  <a:srgbClr val="00B050"/>
                </a:solidFill>
                <a:latin typeface="Century Gothic" charset="0"/>
              </a:rPr>
              <a:t>Community Awareness </a:t>
            </a:r>
            <a:r>
              <a:rPr lang="en-US" sz="2400" b="1" dirty="0" smtClean="0">
                <a:solidFill>
                  <a:srgbClr val="00B050"/>
                </a:solidFill>
                <a:latin typeface="Century Gothic" charset="0"/>
              </a:rPr>
              <a:t>of </a:t>
            </a:r>
            <a:r>
              <a:rPr lang="en-US" sz="2400" b="1" dirty="0">
                <a:solidFill>
                  <a:srgbClr val="00B050"/>
                </a:solidFill>
                <a:latin typeface="Century Gothic" charset="0"/>
              </a:rPr>
              <a:t>MH and coping mechanisms</a:t>
            </a:r>
          </a:p>
        </p:txBody>
      </p:sp>
    </p:spTree>
    <p:extLst>
      <p:ext uri="{BB962C8B-B14F-4D97-AF65-F5344CB8AC3E}">
        <p14:creationId xmlns:p14="http://schemas.microsoft.com/office/powerpoint/2010/main" val="4267513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7886700" cy="1057275"/>
          </a:xfrm>
        </p:spPr>
        <p:txBody>
          <a:bodyPr>
            <a:normAutofit/>
          </a:bodyPr>
          <a:lstStyle/>
          <a:p>
            <a:r>
              <a:rPr lang="en-GB" sz="2800" b="1" dirty="0" smtClean="0">
                <a:latin typeface="+mn-lt"/>
              </a:rPr>
              <a:t>Early Adolescent Skills for Emotions (EASE)</a:t>
            </a:r>
            <a:endParaRPr lang="en-GB" sz="2800" b="1" dirty="0">
              <a:solidFill>
                <a:srgbClr val="FF0000"/>
              </a:solidFill>
              <a:latin typeface="+mn-lt"/>
            </a:endParaRPr>
          </a:p>
        </p:txBody>
      </p:sp>
      <p:sp>
        <p:nvSpPr>
          <p:cNvPr id="3" name="Content Placeholder 2"/>
          <p:cNvSpPr>
            <a:spLocks noGrp="1"/>
          </p:cNvSpPr>
          <p:nvPr>
            <p:ph idx="1"/>
          </p:nvPr>
        </p:nvSpPr>
        <p:spPr>
          <a:xfrm>
            <a:off x="251520" y="1412776"/>
            <a:ext cx="5391132" cy="4680520"/>
          </a:xfrm>
        </p:spPr>
        <p:txBody>
          <a:bodyPr>
            <a:noAutofit/>
          </a:bodyPr>
          <a:lstStyle/>
          <a:p>
            <a:r>
              <a:rPr lang="en-US" sz="2300" dirty="0"/>
              <a:t>Group psychological help for young adolescents impaired by distress in communities exposed to adversity </a:t>
            </a:r>
            <a:endParaRPr lang="en-GB" sz="2300" dirty="0" smtClean="0"/>
          </a:p>
          <a:p>
            <a:r>
              <a:rPr lang="en-GB" sz="2300" b="1" dirty="0" smtClean="0"/>
              <a:t>Who is it for?</a:t>
            </a:r>
          </a:p>
          <a:p>
            <a:pPr marL="457200" lvl="1" indent="0">
              <a:buNone/>
            </a:pPr>
            <a:r>
              <a:rPr lang="en-GB" sz="2300" dirty="0" smtClean="0"/>
              <a:t>- 10-14 year olds, transdiagnostic </a:t>
            </a:r>
            <a:r>
              <a:rPr lang="en-GB" sz="2300" dirty="0"/>
              <a:t>(stress, depression, anxiety) </a:t>
            </a:r>
          </a:p>
          <a:p>
            <a:r>
              <a:rPr lang="en-GB" sz="2300" b="1" dirty="0" smtClean="0"/>
              <a:t>What is it?</a:t>
            </a:r>
            <a:endParaRPr lang="en-GB" sz="2300" b="1" dirty="0"/>
          </a:p>
          <a:p>
            <a:pPr marL="457200" lvl="1" indent="0">
              <a:buNone/>
            </a:pPr>
            <a:r>
              <a:rPr lang="en-GB" sz="2300" dirty="0" smtClean="0"/>
              <a:t>- Problem-solving, identifying feelings, stress </a:t>
            </a:r>
            <a:r>
              <a:rPr lang="en-GB" sz="2300" dirty="0"/>
              <a:t>management, behavioural activation, strengthening social supports</a:t>
            </a:r>
          </a:p>
          <a:p>
            <a:r>
              <a:rPr lang="en-AU" sz="2300" b="1" dirty="0" smtClean="0"/>
              <a:t>How is it delivered?</a:t>
            </a:r>
            <a:endParaRPr lang="en-AU" sz="2300" b="1" dirty="0"/>
          </a:p>
          <a:p>
            <a:pPr marL="457200" lvl="1" indent="0">
              <a:buNone/>
            </a:pPr>
            <a:r>
              <a:rPr lang="en-AU" sz="2300" dirty="0" smtClean="0"/>
              <a:t>- 7 </a:t>
            </a:r>
            <a:r>
              <a:rPr lang="en-AU" sz="2300" dirty="0"/>
              <a:t>sessions group </a:t>
            </a:r>
            <a:r>
              <a:rPr lang="en-AU" sz="2300" dirty="0" smtClean="0"/>
              <a:t>format plus 3 sessions for caregivers</a:t>
            </a:r>
            <a:endParaRPr lang="en-AU" sz="2300" dirty="0"/>
          </a:p>
          <a:p>
            <a:pPr lvl="1"/>
            <a:endParaRPr lang="en-AU" sz="2300" dirty="0"/>
          </a:p>
          <a:p>
            <a:pPr marL="986534" lvl="2" indent="0">
              <a:buNone/>
            </a:pPr>
            <a:endParaRPr lang="en-GB" sz="2300" dirty="0"/>
          </a:p>
        </p:txBody>
      </p:sp>
      <p:sp>
        <p:nvSpPr>
          <p:cNvPr id="5" name="Rectangle 4"/>
          <p:cNvSpPr/>
          <p:nvPr/>
        </p:nvSpPr>
        <p:spPr>
          <a:xfrm>
            <a:off x="8270938" y="5658422"/>
            <a:ext cx="873062" cy="11995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p:cNvPicPr>
            <a:picLocks noChangeAspect="1"/>
          </p:cNvPicPr>
          <p:nvPr/>
        </p:nvPicPr>
        <p:blipFill>
          <a:blip r:embed="rId3"/>
          <a:stretch>
            <a:fillRect/>
          </a:stretch>
        </p:blipFill>
        <p:spPr>
          <a:xfrm>
            <a:off x="5684906" y="1641892"/>
            <a:ext cx="3164814" cy="4643295"/>
          </a:xfrm>
          <a:prstGeom prst="rect">
            <a:avLst/>
          </a:prstGeom>
        </p:spPr>
      </p:pic>
    </p:spTree>
    <p:extLst>
      <p:ext uri="{BB962C8B-B14F-4D97-AF65-F5344CB8AC3E}">
        <p14:creationId xmlns:p14="http://schemas.microsoft.com/office/powerpoint/2010/main" val="582821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586193" y="1676400"/>
            <a:ext cx="8024407" cy="4267200"/>
          </a:xfrm>
        </p:spPr>
        <p:txBody>
          <a:bodyPr/>
          <a:lstStyle/>
          <a:p>
            <a:r>
              <a:rPr lang="en-GB" dirty="0" smtClean="0">
                <a:latin typeface="Calibri" charset="0"/>
                <a:ea typeface="ＭＳ Ｐゴシック" charset="0"/>
              </a:rPr>
              <a:t>MH professionals </a:t>
            </a:r>
            <a:r>
              <a:rPr lang="en-GB" dirty="0">
                <a:latin typeface="Calibri" charset="0"/>
                <a:ea typeface="ＭＳ Ｐゴシック" charset="0"/>
              </a:rPr>
              <a:t>have knowledge on </a:t>
            </a:r>
            <a:r>
              <a:rPr lang="en-GB" dirty="0" smtClean="0">
                <a:latin typeface="Calibri" charset="0"/>
                <a:ea typeface="ＭＳ Ｐゴシック" charset="0"/>
              </a:rPr>
              <a:t>what is </a:t>
            </a:r>
            <a:r>
              <a:rPr lang="en-GB" dirty="0">
                <a:latin typeface="Calibri" charset="0"/>
                <a:ea typeface="ＭＳ Ｐゴシック" charset="0"/>
              </a:rPr>
              <a:t>available. </a:t>
            </a:r>
          </a:p>
          <a:p>
            <a:r>
              <a:rPr lang="en-GB" dirty="0">
                <a:latin typeface="Calibri" charset="0"/>
                <a:ea typeface="ＭＳ Ｐゴシック" charset="0"/>
              </a:rPr>
              <a:t>Majority community members not aware </a:t>
            </a:r>
            <a:r>
              <a:rPr lang="en-GB" dirty="0" smtClean="0">
                <a:latin typeface="Calibri" charset="0"/>
                <a:ea typeface="ＭＳ Ｐゴシック" charset="0"/>
              </a:rPr>
              <a:t>of </a:t>
            </a:r>
            <a:r>
              <a:rPr lang="en-GB" dirty="0">
                <a:latin typeface="Calibri" charset="0"/>
                <a:ea typeface="ＭＳ Ｐゴシック" charset="0"/>
              </a:rPr>
              <a:t>many MH </a:t>
            </a:r>
            <a:r>
              <a:rPr lang="en-GB" dirty="0" smtClean="0">
                <a:latin typeface="Calibri" charset="0"/>
                <a:ea typeface="ＭＳ Ｐゴシック" charset="0"/>
              </a:rPr>
              <a:t>services</a:t>
            </a:r>
            <a:endParaRPr lang="en-GB" dirty="0">
              <a:latin typeface="Calibri" charset="0"/>
              <a:ea typeface="ＭＳ Ｐゴシック" charset="0"/>
            </a:endParaRPr>
          </a:p>
          <a:p>
            <a:r>
              <a:rPr lang="en-GB" dirty="0">
                <a:latin typeface="Calibri" charset="0"/>
                <a:ea typeface="ＭＳ Ｐゴシック" charset="0"/>
              </a:rPr>
              <a:t>Suspicion </a:t>
            </a:r>
            <a:r>
              <a:rPr lang="en-GB" dirty="0" smtClean="0">
                <a:latin typeface="Calibri" charset="0"/>
                <a:ea typeface="ＭＳ Ｐゴシック" charset="0"/>
              </a:rPr>
              <a:t>of </a:t>
            </a:r>
            <a:r>
              <a:rPr lang="en-GB" dirty="0">
                <a:latin typeface="Calibri" charset="0"/>
                <a:ea typeface="ＭＳ Ｐゴシック" charset="0"/>
              </a:rPr>
              <a:t>work of NGOs – quality and fairness (impact on implementation) – </a:t>
            </a:r>
            <a:r>
              <a:rPr lang="en-GB" b="1" i="1" dirty="0">
                <a:latin typeface="Calibri" charset="0"/>
                <a:ea typeface="ＭＳ Ｐゴシック" charset="0"/>
              </a:rPr>
              <a:t>It’s better talk to friends and family</a:t>
            </a:r>
          </a:p>
          <a:p>
            <a:pPr marL="0" indent="0">
              <a:buNone/>
            </a:pPr>
            <a:endParaRPr lang="en-GB" dirty="0">
              <a:latin typeface="Calibri" charset="0"/>
              <a:ea typeface="ＭＳ Ｐゴシック" charset="0"/>
            </a:endParaRPr>
          </a:p>
        </p:txBody>
      </p:sp>
      <p:sp>
        <p:nvSpPr>
          <p:cNvPr id="2" name="Title 1"/>
          <p:cNvSpPr>
            <a:spLocks noGrp="1"/>
          </p:cNvSpPr>
          <p:nvPr>
            <p:ph type="title"/>
          </p:nvPr>
        </p:nvSpPr>
        <p:spPr/>
        <p:txBody>
          <a:bodyPr/>
          <a:lstStyle/>
          <a:p>
            <a:r>
              <a:rPr lang="en-US" dirty="0" smtClean="0"/>
              <a:t> </a:t>
            </a:r>
            <a:endParaRPr lang="en-US" dirty="0"/>
          </a:p>
        </p:txBody>
      </p:sp>
      <p:sp>
        <p:nvSpPr>
          <p:cNvPr id="3" name="Rectangle 2"/>
          <p:cNvSpPr/>
          <p:nvPr/>
        </p:nvSpPr>
        <p:spPr>
          <a:xfrm>
            <a:off x="2555776" y="332656"/>
            <a:ext cx="5256584" cy="461665"/>
          </a:xfrm>
          <a:prstGeom prst="rect">
            <a:avLst/>
          </a:prstGeom>
        </p:spPr>
        <p:txBody>
          <a:bodyPr wrap="square">
            <a:spAutoFit/>
          </a:bodyPr>
          <a:lstStyle/>
          <a:p>
            <a:pPr lvl="0"/>
            <a:r>
              <a:rPr lang="en-US" sz="2400" b="1" dirty="0" smtClean="0">
                <a:solidFill>
                  <a:srgbClr val="00B050"/>
                </a:solidFill>
                <a:latin typeface="Century Gothic" charset="0"/>
              </a:rPr>
              <a:t>6. Service Mapping</a:t>
            </a:r>
            <a:endParaRPr lang="en-US" sz="2400" b="1" dirty="0">
              <a:solidFill>
                <a:srgbClr val="00B050"/>
              </a:solidFill>
              <a:latin typeface="Century Gothic" charset="0"/>
            </a:endParaRPr>
          </a:p>
        </p:txBody>
      </p:sp>
    </p:spTree>
    <p:extLst>
      <p:ext uri="{BB962C8B-B14F-4D97-AF65-F5344CB8AC3E}">
        <p14:creationId xmlns:p14="http://schemas.microsoft.com/office/powerpoint/2010/main" val="670918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743200" y="548680"/>
            <a:ext cx="6400800" cy="990600"/>
          </a:xfrm>
        </p:spPr>
        <p:txBody>
          <a:bodyPr/>
          <a:lstStyle/>
          <a:p>
            <a:pPr eaLnBrk="1" hangingPunct="1"/>
            <a:r>
              <a:rPr lang="en-US" dirty="0" smtClean="0">
                <a:solidFill>
                  <a:srgbClr val="008000"/>
                </a:solidFill>
                <a:latin typeface="Century Gothic" charset="0"/>
                <a:ea typeface="ＭＳ Ｐゴシック" charset="0"/>
              </a:rPr>
              <a:t>7. </a:t>
            </a:r>
            <a:r>
              <a:rPr lang="en-US" dirty="0">
                <a:solidFill>
                  <a:srgbClr val="008000"/>
                </a:solidFill>
                <a:latin typeface="Century Gothic" charset="0"/>
                <a:ea typeface="ＭＳ Ｐゴシック" charset="0"/>
              </a:rPr>
              <a:t>I</a:t>
            </a:r>
            <a:r>
              <a:rPr lang="en-US" dirty="0" smtClean="0">
                <a:solidFill>
                  <a:srgbClr val="008000"/>
                </a:solidFill>
                <a:latin typeface="Century Gothic" charset="0"/>
                <a:ea typeface="ＭＳ Ｐゴシック" charset="0"/>
              </a:rPr>
              <a:t>nput </a:t>
            </a:r>
            <a:r>
              <a:rPr lang="en-US" dirty="0">
                <a:solidFill>
                  <a:srgbClr val="008000"/>
                </a:solidFill>
                <a:latin typeface="Century Gothic" charset="0"/>
                <a:ea typeface="ＭＳ Ｐゴシック" charset="0"/>
              </a:rPr>
              <a:t>on Intervention</a:t>
            </a:r>
          </a:p>
        </p:txBody>
      </p:sp>
      <p:sp>
        <p:nvSpPr>
          <p:cNvPr id="39939" name="Rectangle 3"/>
          <p:cNvSpPr>
            <a:spLocks noGrp="1" noChangeArrowheads="1"/>
          </p:cNvSpPr>
          <p:nvPr>
            <p:ph type="body" idx="1"/>
          </p:nvPr>
        </p:nvSpPr>
        <p:spPr>
          <a:xfrm>
            <a:off x="179388" y="1557338"/>
            <a:ext cx="8431212" cy="4843462"/>
          </a:xfrm>
        </p:spPr>
        <p:txBody>
          <a:bodyPr/>
          <a:lstStyle/>
          <a:p>
            <a:r>
              <a:rPr lang="en-GB" b="1" dirty="0">
                <a:latin typeface="Calibri" charset="0"/>
                <a:ea typeface="ＭＳ Ｐゴシック" charset="0"/>
              </a:rPr>
              <a:t>EASE helper</a:t>
            </a:r>
          </a:p>
          <a:p>
            <a:pPr lvl="1"/>
            <a:r>
              <a:rPr lang="en-GB" dirty="0" smtClean="0">
                <a:latin typeface="Calibri" charset="0"/>
                <a:ea typeface="ＭＳ Ｐゴシック" charset="0"/>
              </a:rPr>
              <a:t>Should </a:t>
            </a:r>
            <a:r>
              <a:rPr lang="en-GB" dirty="0">
                <a:latin typeface="Calibri" charset="0"/>
                <a:ea typeface="ＭＳ Ｐゴシック" charset="0"/>
              </a:rPr>
              <a:t>come from the region</a:t>
            </a:r>
          </a:p>
          <a:p>
            <a:pPr lvl="1"/>
            <a:r>
              <a:rPr lang="en-GB" dirty="0" smtClean="0">
                <a:latin typeface="Calibri" charset="0"/>
                <a:ea typeface="ＭＳ Ｐゴシック" charset="0"/>
              </a:rPr>
              <a:t>Should </a:t>
            </a:r>
            <a:r>
              <a:rPr lang="en-GB" dirty="0">
                <a:latin typeface="Calibri" charset="0"/>
                <a:ea typeface="ＭＳ Ｐゴシック" charset="0"/>
              </a:rPr>
              <a:t>be well trained and have a relevant background (MH professionals). </a:t>
            </a:r>
          </a:p>
          <a:p>
            <a:pPr eaLnBrk="1" hangingPunct="1"/>
            <a:r>
              <a:rPr lang="en-GB" b="1" dirty="0" smtClean="0">
                <a:latin typeface="Calibri" charset="0"/>
                <a:ea typeface="ＭＳ Ｐゴシック" charset="0"/>
              </a:rPr>
              <a:t>Parents: </a:t>
            </a:r>
            <a:r>
              <a:rPr lang="en-GB" dirty="0">
                <a:latin typeface="Calibri" charset="0"/>
                <a:ea typeface="ＭＳ Ｐゴシック" charset="0"/>
              </a:rPr>
              <a:t>Role of parents is </a:t>
            </a:r>
            <a:r>
              <a:rPr lang="en-GB" dirty="0" smtClean="0">
                <a:latin typeface="Calibri" charset="0"/>
                <a:ea typeface="ＭＳ Ｐゴシック" charset="0"/>
              </a:rPr>
              <a:t>crucial </a:t>
            </a:r>
            <a:r>
              <a:rPr lang="en-GB" dirty="0">
                <a:latin typeface="Calibri" charset="0"/>
                <a:ea typeface="ＭＳ Ｐゴシック" charset="0"/>
              </a:rPr>
              <a:t>-</a:t>
            </a:r>
            <a:r>
              <a:rPr lang="en-GB" b="1" dirty="0">
                <a:latin typeface="Calibri" charset="0"/>
                <a:ea typeface="ＭＳ Ｐゴシック" charset="0"/>
              </a:rPr>
              <a:t> </a:t>
            </a:r>
            <a:r>
              <a:rPr lang="en-GB" dirty="0" smtClean="0">
                <a:latin typeface="Calibri" charset="0"/>
                <a:ea typeface="ＭＳ Ｐゴシック" charset="0"/>
              </a:rPr>
              <a:t>participation </a:t>
            </a:r>
            <a:r>
              <a:rPr lang="en-GB" dirty="0">
                <a:latin typeface="Calibri" charset="0"/>
                <a:ea typeface="ＭＳ Ｐゴシック" charset="0"/>
              </a:rPr>
              <a:t>of the adolescents depend on the willingness of the parents. </a:t>
            </a:r>
          </a:p>
          <a:p>
            <a:pPr eaLnBrk="1" hangingPunct="1"/>
            <a:r>
              <a:rPr lang="en-GB" b="1" dirty="0" smtClean="0">
                <a:latin typeface="Calibri" charset="0"/>
                <a:ea typeface="ＭＳ Ｐゴシック" charset="0"/>
              </a:rPr>
              <a:t>Location </a:t>
            </a:r>
            <a:r>
              <a:rPr lang="en-GB" b="1" dirty="0">
                <a:latin typeface="Calibri" charset="0"/>
                <a:ea typeface="ＭＳ Ｐゴシック" charset="0"/>
              </a:rPr>
              <a:t>of </a:t>
            </a:r>
            <a:r>
              <a:rPr lang="en-GB" b="1" dirty="0" smtClean="0">
                <a:latin typeface="Calibri" charset="0"/>
                <a:ea typeface="ＭＳ Ｐゴシック" charset="0"/>
              </a:rPr>
              <a:t>EASE:  </a:t>
            </a:r>
            <a:r>
              <a:rPr lang="en-GB" dirty="0" smtClean="0">
                <a:latin typeface="Calibri" charset="0"/>
                <a:ea typeface="ＭＳ Ｐゴシック" charset="0"/>
              </a:rPr>
              <a:t>a </a:t>
            </a:r>
            <a:r>
              <a:rPr lang="en-GB" dirty="0">
                <a:latin typeface="Calibri" charset="0"/>
                <a:ea typeface="ＭＳ Ｐゴシック" charset="0"/>
              </a:rPr>
              <a:t>house, </a:t>
            </a:r>
            <a:r>
              <a:rPr lang="en-GB" dirty="0" smtClean="0">
                <a:latin typeface="Calibri" charset="0"/>
                <a:ea typeface="ＭＳ Ｐゴシック" charset="0"/>
              </a:rPr>
              <a:t>park, the stadium, or </a:t>
            </a:r>
            <a:r>
              <a:rPr lang="en-GB" dirty="0" err="1">
                <a:latin typeface="Calibri" charset="0"/>
                <a:ea typeface="ＭＳ Ｐゴシック" charset="0"/>
              </a:rPr>
              <a:t>centers</a:t>
            </a:r>
            <a:r>
              <a:rPr lang="en-GB" dirty="0">
                <a:latin typeface="Calibri" charset="0"/>
                <a:ea typeface="ＭＳ Ｐゴシック" charset="0"/>
              </a:rPr>
              <a:t>. </a:t>
            </a:r>
          </a:p>
          <a:p>
            <a:pPr eaLnBrk="1" hangingPunct="1"/>
            <a:r>
              <a:rPr lang="en-GB" b="1" dirty="0" smtClean="0">
                <a:latin typeface="Calibri" charset="0"/>
                <a:ea typeface="ＭＳ Ｐゴシック" charset="0"/>
              </a:rPr>
              <a:t>Time </a:t>
            </a:r>
            <a:r>
              <a:rPr lang="en-GB" b="1" dirty="0">
                <a:latin typeface="Calibri" charset="0"/>
                <a:ea typeface="ＭＳ Ｐゴシック" charset="0"/>
              </a:rPr>
              <a:t>for </a:t>
            </a:r>
            <a:r>
              <a:rPr lang="en-GB" b="1" dirty="0" smtClean="0">
                <a:latin typeface="Calibri" charset="0"/>
                <a:ea typeface="ＭＳ Ｐゴシック" charset="0"/>
              </a:rPr>
              <a:t>EASE: </a:t>
            </a:r>
            <a:r>
              <a:rPr lang="en-GB" dirty="0">
                <a:latin typeface="Calibri" charset="0"/>
                <a:ea typeface="ＭＳ Ｐゴシック" charset="0"/>
              </a:rPr>
              <a:t>Almost all participants recommend a time outside school hours</a:t>
            </a:r>
            <a:r>
              <a:rPr lang="en-US" dirty="0" smtClean="0">
                <a:latin typeface="Calibri" charset="0"/>
                <a:ea typeface="ＭＳ Ｐゴシック" charset="0"/>
              </a:rPr>
              <a:t>.</a:t>
            </a:r>
            <a:endParaRPr lang="en-GB" dirty="0">
              <a:latin typeface="Calibri" charset="0"/>
              <a:ea typeface="ＭＳ Ｐゴシック" charset="0"/>
            </a:endParaRPr>
          </a:p>
          <a:p>
            <a:pPr eaLnBrk="1" hangingPunct="1"/>
            <a:endParaRPr lang="en-US" dirty="0">
              <a:latin typeface="Calibri" charset="0"/>
              <a:ea typeface="ＭＳ Ｐゴシック" charset="0"/>
            </a:endParaRPr>
          </a:p>
        </p:txBody>
      </p:sp>
    </p:spTree>
    <p:extLst>
      <p:ext uri="{BB962C8B-B14F-4D97-AF65-F5344CB8AC3E}">
        <p14:creationId xmlns:p14="http://schemas.microsoft.com/office/powerpoint/2010/main" val="634988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29888B-1D07-483D-B8BA-B936BC57606B}"/>
              </a:ext>
            </a:extLst>
          </p:cNvPr>
          <p:cNvSpPr>
            <a:spLocks noGrp="1" noChangeArrowheads="1"/>
          </p:cNvSpPr>
          <p:nvPr>
            <p:ph idx="1"/>
          </p:nvPr>
        </p:nvSpPr>
        <p:spPr/>
        <p:txBody>
          <a:bodyPr/>
          <a:lstStyle/>
          <a:p>
            <a:r>
              <a:rPr lang="en-US" altLang="en-US" dirty="0" err="1"/>
              <a:t>Occatur</a:t>
            </a:r>
            <a:r>
              <a:rPr lang="en-US" altLang="en-US" dirty="0"/>
              <a:t> </a:t>
            </a:r>
            <a:r>
              <a:rPr lang="en-US" altLang="en-US" dirty="0" err="1"/>
              <a:t>samus</a:t>
            </a:r>
            <a:r>
              <a:rPr lang="en-US" altLang="en-US" dirty="0"/>
              <a:t> </a:t>
            </a:r>
            <a:r>
              <a:rPr lang="en-US" altLang="en-US" dirty="0" err="1"/>
              <a:t>es</a:t>
            </a:r>
            <a:r>
              <a:rPr lang="en-US" altLang="en-US" dirty="0"/>
              <a:t> et </a:t>
            </a:r>
            <a:r>
              <a:rPr lang="en-US" altLang="en-US" dirty="0" err="1"/>
              <a:t>oditi</a:t>
            </a:r>
            <a:r>
              <a:rPr lang="en-US" altLang="en-US" dirty="0"/>
              <a:t> quam </a:t>
            </a:r>
            <a:r>
              <a:rPr lang="en-US" altLang="en-US" dirty="0" err="1"/>
              <a:t>fugia</a:t>
            </a:r>
            <a:endParaRPr lang="en-US" altLang="en-US" dirty="0"/>
          </a:p>
        </p:txBody>
      </p:sp>
      <p:sp>
        <p:nvSpPr>
          <p:cNvPr id="5" name="Rectangle 4"/>
          <p:cNvSpPr/>
          <p:nvPr/>
        </p:nvSpPr>
        <p:spPr bwMode="auto">
          <a:xfrm>
            <a:off x="5165826" y="0"/>
            <a:ext cx="4280174" cy="23142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3" name="Picture 2"/>
          <p:cNvPicPr>
            <a:picLocks noChangeAspect="1"/>
          </p:cNvPicPr>
          <p:nvPr/>
        </p:nvPicPr>
        <p:blipFill rotWithShape="1">
          <a:blip r:embed="rId3"/>
          <a:srcRect b="52698"/>
          <a:stretch/>
        </p:blipFill>
        <p:spPr>
          <a:xfrm>
            <a:off x="1043608" y="1700808"/>
            <a:ext cx="6786727" cy="2038724"/>
          </a:xfrm>
          <a:prstGeom prst="rect">
            <a:avLst/>
          </a:prstGeom>
        </p:spPr>
      </p:pic>
      <p:sp>
        <p:nvSpPr>
          <p:cNvPr id="8" name="Rectangle 7"/>
          <p:cNvSpPr/>
          <p:nvPr/>
        </p:nvSpPr>
        <p:spPr>
          <a:xfrm>
            <a:off x="683568" y="4005064"/>
            <a:ext cx="8064896" cy="553998"/>
          </a:xfrm>
          <a:prstGeom prst="rect">
            <a:avLst/>
          </a:prstGeom>
        </p:spPr>
        <p:txBody>
          <a:bodyPr wrap="square">
            <a:spAutoFit/>
          </a:bodyPr>
          <a:lstStyle/>
          <a:p>
            <a:pPr algn="ctr" eaLnBrk="1" fontAlgn="auto" hangingPunct="1">
              <a:spcBef>
                <a:spcPts val="0"/>
              </a:spcBef>
              <a:spcAft>
                <a:spcPts val="0"/>
              </a:spcAft>
            </a:pPr>
            <a:r>
              <a:rPr lang="en-US" altLang="en-US" sz="3000" b="1" dirty="0" smtClean="0">
                <a:solidFill>
                  <a:srgbClr val="000000"/>
                </a:solidFill>
                <a:latin typeface="Calibri"/>
                <a:ea typeface="ＭＳ Ｐゴシック"/>
              </a:rPr>
              <a:t>2. Cognitive Interviewing</a:t>
            </a:r>
            <a:endParaRPr lang="en-US" altLang="en-US" sz="3000" b="1" dirty="0">
              <a:solidFill>
                <a:srgbClr val="000000"/>
              </a:solidFill>
              <a:latin typeface="Calibri"/>
              <a:ea typeface="ＭＳ Ｐゴシック"/>
            </a:endParaRPr>
          </a:p>
        </p:txBody>
      </p:sp>
      <p:sp>
        <p:nvSpPr>
          <p:cNvPr id="6" name="Title 5"/>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406690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1983346"/>
            <a:ext cx="7478602" cy="4326014"/>
          </a:xfrm>
        </p:spPr>
        <p:txBody>
          <a:bodyPr>
            <a:normAutofit/>
          </a:bodyPr>
          <a:lstStyle/>
          <a:p>
            <a:pPr fontAlgn="base">
              <a:buFont typeface="Wingdings" panose="05000000000000000000" pitchFamily="2" charset="2"/>
              <a:buChar char="§"/>
            </a:pPr>
            <a:r>
              <a:rPr lang="en-US" dirty="0" smtClean="0"/>
              <a:t>Ensure </a:t>
            </a:r>
            <a:r>
              <a:rPr lang="en-US" dirty="0"/>
              <a:t>that the intervention materials are easily and accurately understood by participants. </a:t>
            </a:r>
            <a:endParaRPr lang="en-US" dirty="0" smtClean="0"/>
          </a:p>
          <a:p>
            <a:pPr fontAlgn="base">
              <a:buFont typeface="Wingdings" panose="05000000000000000000" pitchFamily="2" charset="2"/>
              <a:buChar char="§"/>
            </a:pPr>
            <a:r>
              <a:rPr lang="en-US" dirty="0" smtClean="0"/>
              <a:t>Ensure that </a:t>
            </a:r>
            <a:r>
              <a:rPr lang="en-US" dirty="0"/>
              <a:t>the content of interventions is culturally acceptable and is relevant to the target population. </a:t>
            </a:r>
            <a:endParaRPr lang="en-US" dirty="0" smtClean="0"/>
          </a:p>
          <a:p>
            <a:pPr fontAlgn="base"/>
            <a:endParaRPr lang="en-US" dirty="0" smtClean="0"/>
          </a:p>
          <a:p>
            <a:pPr marL="0" indent="0" algn="ctr">
              <a:buNone/>
            </a:pPr>
            <a:r>
              <a:rPr lang="en-US" sz="2400" b="1" dirty="0" smtClean="0">
                <a:solidFill>
                  <a:srgbClr val="9E1440"/>
                </a:solidFill>
              </a:rPr>
              <a:t>Methods</a:t>
            </a:r>
          </a:p>
          <a:p>
            <a:endParaRPr lang="en-US" b="1" dirty="0"/>
          </a:p>
          <a:p>
            <a:r>
              <a:rPr lang="en-US" dirty="0" smtClean="0"/>
              <a:t>2 groups of children and 2 groups of caregivers were shown the materials and asked questions about whether it was relevant, understandable, acceptable. </a:t>
            </a:r>
          </a:p>
          <a:p>
            <a:pPr marL="0" indent="0">
              <a:buNone/>
            </a:pPr>
            <a:endParaRPr lang="en-US" b="1" dirty="0"/>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bwMode="auto">
          <a:xfrm>
            <a:off x="3275856" y="548680"/>
            <a:ext cx="64008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b="1" kern="1200">
                <a:solidFill>
                  <a:srgbClr val="9E1440"/>
                </a:solidFill>
                <a:latin typeface="+mj-lt"/>
                <a:ea typeface="+mj-ea"/>
                <a:cs typeface="+mj-cs"/>
              </a:defRPr>
            </a:lvl1pPr>
            <a:lvl2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2pPr>
            <a:lvl3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3pPr>
            <a:lvl4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4pPr>
            <a:lvl5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9pPr>
          </a:lstStyle>
          <a:p>
            <a:r>
              <a:rPr lang="nl-NL" dirty="0" smtClean="0">
                <a:latin typeface="Century Gothic" charset="0"/>
                <a:ea typeface="ＭＳ Ｐゴシック" charset="0"/>
              </a:rPr>
              <a:t>     </a:t>
            </a:r>
            <a:r>
              <a:rPr lang="nl-NL" dirty="0" err="1" smtClean="0">
                <a:latin typeface="Century Gothic" charset="0"/>
                <a:ea typeface="ＭＳ Ｐゴシック" charset="0"/>
              </a:rPr>
              <a:t>Aims</a:t>
            </a:r>
            <a:endParaRPr lang="nl-NL" dirty="0">
              <a:latin typeface="Century Gothic" charset="0"/>
              <a:ea typeface="ＭＳ Ｐゴシック" charset="0"/>
            </a:endParaRPr>
          </a:p>
        </p:txBody>
      </p:sp>
    </p:spTree>
    <p:extLst>
      <p:ext uri="{BB962C8B-B14F-4D97-AF65-F5344CB8AC3E}">
        <p14:creationId xmlns:p14="http://schemas.microsoft.com/office/powerpoint/2010/main" val="412570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332656"/>
            <a:ext cx="7606391" cy="1499616"/>
          </a:xfrm>
        </p:spPr>
        <p:txBody>
          <a:bodyPr>
            <a:normAutofit/>
          </a:bodyPr>
          <a:lstStyle/>
          <a:p>
            <a:r>
              <a:rPr lang="en-US" sz="2200" dirty="0" smtClean="0"/>
              <a:t>Main Findings </a:t>
            </a:r>
            <a:r>
              <a:rPr lang="en-US" sz="2200" dirty="0"/>
              <a:t/>
            </a:r>
            <a:br>
              <a:rPr lang="en-US" sz="2200" dirty="0"/>
            </a:br>
            <a:endParaRPr lang="en-US" sz="2200" dirty="0"/>
          </a:p>
        </p:txBody>
      </p:sp>
      <p:sp>
        <p:nvSpPr>
          <p:cNvPr id="3" name="Content Placeholder 2"/>
          <p:cNvSpPr>
            <a:spLocks noGrp="1"/>
          </p:cNvSpPr>
          <p:nvPr>
            <p:ph idx="1"/>
          </p:nvPr>
        </p:nvSpPr>
        <p:spPr>
          <a:xfrm>
            <a:off x="562235" y="1745087"/>
            <a:ext cx="8104031" cy="5112913"/>
          </a:xfrm>
        </p:spPr>
        <p:txBody>
          <a:bodyPr>
            <a:normAutofit/>
          </a:bodyPr>
          <a:lstStyle/>
          <a:p>
            <a:pPr lvl="1"/>
            <a:r>
              <a:rPr lang="en-US" sz="2000" dirty="0"/>
              <a:t>S</a:t>
            </a:r>
            <a:r>
              <a:rPr lang="en-US" sz="2000" dirty="0" smtClean="0"/>
              <a:t>torybook </a:t>
            </a:r>
            <a:r>
              <a:rPr lang="en-US" sz="2000" dirty="0"/>
              <a:t>and </a:t>
            </a:r>
            <a:r>
              <a:rPr lang="en-US" sz="2000" dirty="0" smtClean="0"/>
              <a:t>EASE manual sessions </a:t>
            </a:r>
            <a:r>
              <a:rPr lang="en-US" sz="2000" dirty="0"/>
              <a:t>were </a:t>
            </a:r>
            <a:r>
              <a:rPr lang="en-US" sz="2000" dirty="0" smtClean="0"/>
              <a:t>relevant, comprehensible</a:t>
            </a:r>
          </a:p>
          <a:p>
            <a:pPr lvl="1"/>
            <a:r>
              <a:rPr lang="en-US" sz="2000" dirty="0" smtClean="0"/>
              <a:t>Language used </a:t>
            </a:r>
            <a:r>
              <a:rPr lang="en-US" sz="2000" dirty="0"/>
              <a:t>was simple and easy to understand</a:t>
            </a:r>
          </a:p>
          <a:p>
            <a:pPr marL="201168" lvl="1" indent="0">
              <a:buNone/>
            </a:pPr>
            <a:endParaRPr lang="en-US" sz="2000" b="1" u="sng" dirty="0" smtClean="0"/>
          </a:p>
          <a:p>
            <a:pPr marL="201168" lvl="1" indent="0">
              <a:buNone/>
            </a:pPr>
            <a:r>
              <a:rPr lang="en-US" sz="2000" b="1" dirty="0" smtClean="0">
                <a:solidFill>
                  <a:srgbClr val="008000"/>
                </a:solidFill>
              </a:rPr>
              <a:t>Children:</a:t>
            </a:r>
          </a:p>
          <a:p>
            <a:pPr marL="544068" lvl="1" indent="-342900">
              <a:buFontTx/>
              <a:buChar char="-"/>
            </a:pPr>
            <a:r>
              <a:rPr lang="en-US" sz="2000" dirty="0" smtClean="0"/>
              <a:t>Report problems of parents fighting with </a:t>
            </a:r>
            <a:r>
              <a:rPr lang="en-US" sz="2000" dirty="0" err="1" smtClean="0"/>
              <a:t>neighbours</a:t>
            </a:r>
            <a:r>
              <a:rPr lang="en-US" sz="2000" dirty="0" smtClean="0"/>
              <a:t>, rather than own life</a:t>
            </a:r>
          </a:p>
          <a:p>
            <a:pPr marL="544068" lvl="1" indent="-342900">
              <a:buFontTx/>
              <a:buChar char="-"/>
            </a:pPr>
            <a:r>
              <a:rPr lang="en-US" sz="2000" dirty="0" smtClean="0"/>
              <a:t>Some explanation needed of strategies </a:t>
            </a:r>
          </a:p>
          <a:p>
            <a:pPr marL="544068" lvl="1" indent="-342900">
              <a:buFontTx/>
              <a:buChar char="-"/>
            </a:pPr>
            <a:endParaRPr lang="en-US" sz="2000" dirty="0"/>
          </a:p>
          <a:p>
            <a:pPr marL="201168" lvl="1" indent="0">
              <a:buNone/>
            </a:pPr>
            <a:r>
              <a:rPr lang="en-US" sz="2000" b="1" dirty="0" smtClean="0">
                <a:solidFill>
                  <a:srgbClr val="008000"/>
                </a:solidFill>
              </a:rPr>
              <a:t>Caregivers:</a:t>
            </a:r>
          </a:p>
          <a:p>
            <a:pPr marL="544068" lvl="1" indent="-342900"/>
            <a:r>
              <a:rPr lang="en-US" sz="2000" dirty="0" smtClean="0"/>
              <a:t>Very talkative, liked the chance to share with others </a:t>
            </a:r>
          </a:p>
          <a:p>
            <a:pPr marL="544068" lvl="1" indent="-342900"/>
            <a:r>
              <a:rPr lang="en-US" sz="2000" dirty="0" smtClean="0"/>
              <a:t>Worried that suicide would be discussed with children</a:t>
            </a:r>
          </a:p>
          <a:p>
            <a:pPr marL="544068" lvl="1" indent="-342900"/>
            <a:r>
              <a:rPr lang="en-US" sz="2000" dirty="0" smtClean="0"/>
              <a:t>Physical punishment very common and openly disclosed- many parents state no other options</a:t>
            </a:r>
          </a:p>
          <a:p>
            <a:pPr marL="544068" lvl="1" indent="-342900"/>
            <a:r>
              <a:rPr lang="en-US" sz="2000" dirty="0" err="1" smtClean="0"/>
              <a:t>Recognised</a:t>
            </a:r>
            <a:r>
              <a:rPr lang="en-US" sz="2000" dirty="0" smtClean="0"/>
              <a:t> need for self-care but hard to implement</a:t>
            </a:r>
          </a:p>
          <a:p>
            <a:pPr marL="544068" lvl="1" indent="-342900"/>
            <a:endParaRPr lang="en-US" sz="2000" dirty="0" smtClean="0"/>
          </a:p>
          <a:p>
            <a:pPr marL="544068" lvl="1" indent="-342900"/>
            <a:endParaRPr lang="en-US" sz="2000" dirty="0"/>
          </a:p>
          <a:p>
            <a:pPr marL="201168" lvl="1" indent="0">
              <a:buNone/>
            </a:pPr>
            <a:endParaRPr lang="en-US" sz="2000" dirty="0" smtClean="0"/>
          </a:p>
          <a:p>
            <a:pPr marL="544068" lvl="1" indent="-342900">
              <a:buFontTx/>
              <a:buChar char="-"/>
            </a:pPr>
            <a:endParaRPr lang="en-US" sz="2000" dirty="0"/>
          </a:p>
          <a:p>
            <a:pPr marL="544068" lvl="1" indent="-342900">
              <a:buFontTx/>
              <a:buChar char="-"/>
            </a:pPr>
            <a:endParaRPr lang="en-US" sz="2000" dirty="0" smtClean="0"/>
          </a:p>
          <a:p>
            <a:pPr lvl="2"/>
            <a:endParaRPr lang="en-US" sz="2000" dirty="0" smtClean="0"/>
          </a:p>
          <a:p>
            <a:pPr lvl="3">
              <a:buFont typeface="Courier New" panose="02070309020205020404" pitchFamily="49" charset="0"/>
              <a:buChar char="o"/>
            </a:pPr>
            <a:endParaRPr lang="en-US" sz="2000" dirty="0" smtClean="0"/>
          </a:p>
          <a:p>
            <a:pPr lvl="3">
              <a:buFont typeface="Courier New" panose="02070309020205020404" pitchFamily="49" charset="0"/>
              <a:buChar char="o"/>
            </a:pPr>
            <a:endParaRPr lang="en-US" sz="1200" dirty="0"/>
          </a:p>
          <a:p>
            <a:pPr marL="726948" lvl="2" indent="-342900">
              <a:buFont typeface="+mj-lt"/>
              <a:buAutoNum type="arabicPeriod"/>
            </a:pPr>
            <a:endParaRPr lang="en-US" sz="1600" u="sng" dirty="0"/>
          </a:p>
          <a:p>
            <a:endParaRPr lang="en-US" dirty="0" smtClean="0"/>
          </a:p>
          <a:p>
            <a:endParaRPr lang="en-US" dirty="0"/>
          </a:p>
        </p:txBody>
      </p:sp>
    </p:spTree>
    <p:extLst>
      <p:ext uri="{BB962C8B-B14F-4D97-AF65-F5344CB8AC3E}">
        <p14:creationId xmlns:p14="http://schemas.microsoft.com/office/powerpoint/2010/main" val="1520822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29888B-1D07-483D-B8BA-B936BC57606B}"/>
              </a:ext>
            </a:extLst>
          </p:cNvPr>
          <p:cNvSpPr>
            <a:spLocks noGrp="1" noChangeArrowheads="1"/>
          </p:cNvSpPr>
          <p:nvPr>
            <p:ph idx="1"/>
          </p:nvPr>
        </p:nvSpPr>
        <p:spPr/>
        <p:txBody>
          <a:bodyPr/>
          <a:lstStyle/>
          <a:p>
            <a:r>
              <a:rPr lang="en-US" altLang="en-US" dirty="0" err="1"/>
              <a:t>Occatur</a:t>
            </a:r>
            <a:r>
              <a:rPr lang="en-US" altLang="en-US" dirty="0"/>
              <a:t> </a:t>
            </a:r>
            <a:r>
              <a:rPr lang="en-US" altLang="en-US" dirty="0" err="1"/>
              <a:t>samus</a:t>
            </a:r>
            <a:r>
              <a:rPr lang="en-US" altLang="en-US" dirty="0"/>
              <a:t> </a:t>
            </a:r>
            <a:r>
              <a:rPr lang="en-US" altLang="en-US" dirty="0" err="1"/>
              <a:t>es</a:t>
            </a:r>
            <a:r>
              <a:rPr lang="en-US" altLang="en-US" dirty="0"/>
              <a:t> et </a:t>
            </a:r>
            <a:r>
              <a:rPr lang="en-US" altLang="en-US" dirty="0" err="1"/>
              <a:t>oditi</a:t>
            </a:r>
            <a:r>
              <a:rPr lang="en-US" altLang="en-US" dirty="0"/>
              <a:t> quam </a:t>
            </a:r>
            <a:r>
              <a:rPr lang="en-US" altLang="en-US" dirty="0" err="1"/>
              <a:t>fugia</a:t>
            </a:r>
            <a:endParaRPr lang="en-US" altLang="en-US" dirty="0"/>
          </a:p>
        </p:txBody>
      </p:sp>
      <p:sp>
        <p:nvSpPr>
          <p:cNvPr id="5" name="Rectangle 4"/>
          <p:cNvSpPr/>
          <p:nvPr/>
        </p:nvSpPr>
        <p:spPr bwMode="auto">
          <a:xfrm>
            <a:off x="5165826" y="0"/>
            <a:ext cx="4280174" cy="23142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3" name="Picture 2"/>
          <p:cNvPicPr>
            <a:picLocks noChangeAspect="1"/>
          </p:cNvPicPr>
          <p:nvPr/>
        </p:nvPicPr>
        <p:blipFill rotWithShape="1">
          <a:blip r:embed="rId3"/>
          <a:srcRect b="52698"/>
          <a:stretch/>
        </p:blipFill>
        <p:spPr>
          <a:xfrm>
            <a:off x="1043608" y="1700808"/>
            <a:ext cx="6786727" cy="2038724"/>
          </a:xfrm>
          <a:prstGeom prst="rect">
            <a:avLst/>
          </a:prstGeom>
        </p:spPr>
      </p:pic>
      <p:sp>
        <p:nvSpPr>
          <p:cNvPr id="8" name="Rectangle 7"/>
          <p:cNvSpPr/>
          <p:nvPr/>
        </p:nvSpPr>
        <p:spPr>
          <a:xfrm>
            <a:off x="683568" y="4005064"/>
            <a:ext cx="8064896" cy="553998"/>
          </a:xfrm>
          <a:prstGeom prst="rect">
            <a:avLst/>
          </a:prstGeom>
        </p:spPr>
        <p:txBody>
          <a:bodyPr wrap="square">
            <a:spAutoFit/>
          </a:bodyPr>
          <a:lstStyle/>
          <a:p>
            <a:pPr algn="ctr" eaLnBrk="1" fontAlgn="auto" hangingPunct="1">
              <a:spcBef>
                <a:spcPts val="0"/>
              </a:spcBef>
              <a:spcAft>
                <a:spcPts val="0"/>
              </a:spcAft>
            </a:pPr>
            <a:r>
              <a:rPr lang="en-US" altLang="en-US" sz="3000" b="1" dirty="0" smtClean="0">
                <a:solidFill>
                  <a:srgbClr val="000000"/>
                </a:solidFill>
                <a:latin typeface="Calibri"/>
                <a:ea typeface="ＭＳ Ｐゴシック"/>
              </a:rPr>
              <a:t>3. Psychologist Read-Through</a:t>
            </a:r>
            <a:endParaRPr lang="en-US" altLang="en-US" sz="3000" b="1" dirty="0">
              <a:solidFill>
                <a:srgbClr val="000000"/>
              </a:solidFill>
              <a:latin typeface="Calibri"/>
              <a:ea typeface="ＭＳ Ｐゴシック"/>
            </a:endParaRPr>
          </a:p>
        </p:txBody>
      </p:sp>
      <p:sp>
        <p:nvSpPr>
          <p:cNvPr id="6" name="Title 5"/>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4066902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1983346"/>
            <a:ext cx="7478602" cy="4326014"/>
          </a:xfrm>
        </p:spPr>
        <p:txBody>
          <a:bodyPr>
            <a:normAutofit/>
          </a:bodyPr>
          <a:lstStyle/>
          <a:p>
            <a:r>
              <a:rPr lang="en-US" dirty="0" smtClean="0"/>
              <a:t>Check </a:t>
            </a:r>
            <a:r>
              <a:rPr lang="en-US" dirty="0"/>
              <a:t>for </a:t>
            </a:r>
            <a:r>
              <a:rPr lang="en-US" dirty="0" smtClean="0"/>
              <a:t>consistency, accuracy and appropriateness of </a:t>
            </a:r>
            <a:r>
              <a:rPr lang="en-US" dirty="0"/>
              <a:t>A</a:t>
            </a:r>
            <a:r>
              <a:rPr lang="en-US" dirty="0" smtClean="0"/>
              <a:t>rabic </a:t>
            </a:r>
            <a:r>
              <a:rPr lang="en-US" dirty="0"/>
              <a:t>wording and idioms</a:t>
            </a:r>
          </a:p>
          <a:p>
            <a:pPr fontAlgn="base"/>
            <a:endParaRPr lang="en-US" dirty="0" smtClean="0"/>
          </a:p>
          <a:p>
            <a:pPr marL="0" indent="0" algn="ctr">
              <a:buNone/>
            </a:pPr>
            <a:r>
              <a:rPr lang="en-US" sz="2400" b="1" dirty="0" smtClean="0">
                <a:solidFill>
                  <a:srgbClr val="9E1440"/>
                </a:solidFill>
              </a:rPr>
              <a:t>Methods</a:t>
            </a:r>
          </a:p>
          <a:p>
            <a:endParaRPr lang="en-US" b="1" dirty="0"/>
          </a:p>
          <a:p>
            <a:r>
              <a:rPr lang="en-US" dirty="0"/>
              <a:t>3 PSS trainers, Regional PSS advisor, and research coordinator read through materials and discussed any translation issues</a:t>
            </a:r>
          </a:p>
          <a:p>
            <a:pPr marL="0" indent="0">
              <a:buNone/>
            </a:pPr>
            <a:endParaRPr lang="en-US" b="1" dirty="0"/>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bwMode="auto">
          <a:xfrm>
            <a:off x="3275856" y="908720"/>
            <a:ext cx="64008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b="1" kern="1200">
                <a:solidFill>
                  <a:srgbClr val="9E1440"/>
                </a:solidFill>
                <a:latin typeface="+mj-lt"/>
                <a:ea typeface="+mj-ea"/>
                <a:cs typeface="+mj-cs"/>
              </a:defRPr>
            </a:lvl1pPr>
            <a:lvl2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2pPr>
            <a:lvl3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3pPr>
            <a:lvl4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4pPr>
            <a:lvl5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9pPr>
          </a:lstStyle>
          <a:p>
            <a:r>
              <a:rPr lang="nl-NL" dirty="0" smtClean="0">
                <a:latin typeface="Century Gothic" charset="0"/>
                <a:ea typeface="ＭＳ Ｐゴシック" charset="0"/>
              </a:rPr>
              <a:t>     </a:t>
            </a:r>
            <a:r>
              <a:rPr lang="nl-NL" dirty="0" err="1" smtClean="0">
                <a:latin typeface="Century Gothic" charset="0"/>
                <a:ea typeface="ＭＳ Ｐゴシック" charset="0"/>
              </a:rPr>
              <a:t>Aim</a:t>
            </a:r>
            <a:endParaRPr lang="nl-NL" dirty="0">
              <a:latin typeface="Century Gothic" charset="0"/>
              <a:ea typeface="ＭＳ Ｐゴシック" charset="0"/>
            </a:endParaRPr>
          </a:p>
        </p:txBody>
      </p:sp>
    </p:spTree>
    <p:extLst>
      <p:ext uri="{BB962C8B-B14F-4D97-AF65-F5344CB8AC3E}">
        <p14:creationId xmlns:p14="http://schemas.microsoft.com/office/powerpoint/2010/main" val="264307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620688"/>
            <a:ext cx="7606391" cy="1499616"/>
          </a:xfrm>
        </p:spPr>
        <p:txBody>
          <a:bodyPr>
            <a:normAutofit/>
          </a:bodyPr>
          <a:lstStyle/>
          <a:p>
            <a:r>
              <a:rPr lang="en-US" sz="2200" dirty="0" smtClean="0"/>
              <a:t>Main findings </a:t>
            </a:r>
            <a:r>
              <a:rPr lang="en-US" sz="2200" dirty="0"/>
              <a:t/>
            </a:r>
            <a:br>
              <a:rPr lang="en-US" sz="2200" dirty="0"/>
            </a:br>
            <a:endParaRPr lang="en-US" sz="2200" dirty="0"/>
          </a:p>
        </p:txBody>
      </p:sp>
      <p:sp>
        <p:nvSpPr>
          <p:cNvPr id="3" name="Content Placeholder 2"/>
          <p:cNvSpPr>
            <a:spLocks noGrp="1"/>
          </p:cNvSpPr>
          <p:nvPr>
            <p:ph idx="1"/>
          </p:nvPr>
        </p:nvSpPr>
        <p:spPr>
          <a:xfrm>
            <a:off x="562235" y="1745087"/>
            <a:ext cx="8104031" cy="5112913"/>
          </a:xfrm>
        </p:spPr>
        <p:txBody>
          <a:bodyPr>
            <a:normAutofit/>
          </a:bodyPr>
          <a:lstStyle/>
          <a:p>
            <a:pPr marL="201168" lvl="1" indent="0">
              <a:buNone/>
            </a:pPr>
            <a:endParaRPr lang="en-US" sz="2000" b="1" u="sng" dirty="0" smtClean="0"/>
          </a:p>
          <a:p>
            <a:pPr marL="544068" lvl="1" indent="-342900"/>
            <a:r>
              <a:rPr lang="en-US" sz="2000" dirty="0" smtClean="0"/>
              <a:t>Language generally understandable</a:t>
            </a:r>
          </a:p>
          <a:p>
            <a:pPr marL="544068" lvl="1" indent="-342900"/>
            <a:r>
              <a:rPr lang="en-US" sz="2000" dirty="0" smtClean="0"/>
              <a:t>Revisions were made for consistency, accuracy, and simple terminology</a:t>
            </a:r>
          </a:p>
          <a:p>
            <a:pPr marL="544068" lvl="1" indent="-342900"/>
            <a:endParaRPr lang="en-US" sz="2000" dirty="0"/>
          </a:p>
          <a:p>
            <a:pPr marL="201168" lvl="1" indent="0">
              <a:buNone/>
            </a:pPr>
            <a:r>
              <a:rPr lang="en-US" sz="2000" dirty="0" smtClean="0"/>
              <a:t>e.g.</a:t>
            </a:r>
          </a:p>
          <a:p>
            <a:pPr marL="544068" lvl="1" indent="-342900">
              <a:buFontTx/>
              <a:buChar char="-"/>
            </a:pPr>
            <a:r>
              <a:rPr lang="en-US" sz="2000" i="1" dirty="0" smtClean="0"/>
              <a:t>“emotional problems” </a:t>
            </a:r>
            <a:r>
              <a:rPr lang="en-US" sz="2000" dirty="0" smtClean="0"/>
              <a:t>– word used in Arabic, while accurate, can have connotations of </a:t>
            </a:r>
            <a:r>
              <a:rPr lang="en-US" sz="2000" i="1" dirty="0" smtClean="0"/>
              <a:t>“romantic problems” </a:t>
            </a:r>
          </a:p>
          <a:p>
            <a:pPr marL="944118" lvl="2" indent="-342900">
              <a:buFontTx/>
              <a:buChar char="-"/>
            </a:pPr>
            <a:r>
              <a:rPr lang="en-US" sz="1600" dirty="0" smtClean="0"/>
              <a:t>“3attifieh” </a:t>
            </a:r>
            <a:r>
              <a:rPr lang="en-US" sz="1600" dirty="0" smtClean="0">
                <a:sym typeface="Wingdings"/>
              </a:rPr>
              <a:t> “</a:t>
            </a:r>
            <a:r>
              <a:rPr lang="en-US" sz="1600" dirty="0" err="1" smtClean="0">
                <a:sym typeface="Wingdings"/>
              </a:rPr>
              <a:t>naafsieh</a:t>
            </a:r>
            <a:r>
              <a:rPr lang="en-US" sz="1600" dirty="0" smtClean="0">
                <a:sym typeface="Wingdings"/>
              </a:rPr>
              <a:t>” </a:t>
            </a:r>
            <a:endParaRPr lang="en-US" sz="1600" dirty="0"/>
          </a:p>
          <a:p>
            <a:pPr marL="544068" lvl="1" indent="-342900">
              <a:buFontTx/>
              <a:buChar char="-"/>
            </a:pPr>
            <a:endParaRPr lang="en-US" sz="2000" dirty="0" smtClean="0"/>
          </a:p>
          <a:p>
            <a:pPr lvl="2"/>
            <a:endParaRPr lang="en-US" sz="2000" dirty="0" smtClean="0"/>
          </a:p>
          <a:p>
            <a:pPr marL="1371600" lvl="3" indent="0">
              <a:buNone/>
            </a:pPr>
            <a:endParaRPr lang="en-US" sz="2000" dirty="0" smtClean="0"/>
          </a:p>
          <a:p>
            <a:pPr lvl="3">
              <a:buFont typeface="Courier New" panose="02070309020205020404" pitchFamily="49" charset="0"/>
              <a:buChar char="o"/>
            </a:pPr>
            <a:endParaRPr lang="en-US" sz="1200" dirty="0"/>
          </a:p>
          <a:p>
            <a:pPr marL="726948" lvl="2" indent="-342900">
              <a:buFont typeface="+mj-lt"/>
              <a:buAutoNum type="arabicPeriod"/>
            </a:pPr>
            <a:endParaRPr lang="en-US" sz="1600" u="sng" dirty="0"/>
          </a:p>
          <a:p>
            <a:endParaRPr lang="en-US" dirty="0" smtClean="0"/>
          </a:p>
          <a:p>
            <a:endParaRPr lang="en-US" dirty="0"/>
          </a:p>
        </p:txBody>
      </p:sp>
    </p:spTree>
    <p:extLst>
      <p:ext uri="{BB962C8B-B14F-4D97-AF65-F5344CB8AC3E}">
        <p14:creationId xmlns:p14="http://schemas.microsoft.com/office/powerpoint/2010/main" val="1042142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29888B-1D07-483D-B8BA-B936BC57606B}"/>
              </a:ext>
            </a:extLst>
          </p:cNvPr>
          <p:cNvSpPr>
            <a:spLocks noGrp="1" noChangeArrowheads="1"/>
          </p:cNvSpPr>
          <p:nvPr>
            <p:ph idx="1"/>
          </p:nvPr>
        </p:nvSpPr>
        <p:spPr/>
        <p:txBody>
          <a:bodyPr/>
          <a:lstStyle/>
          <a:p>
            <a:r>
              <a:rPr lang="en-US" altLang="en-US" dirty="0" err="1"/>
              <a:t>Occatur</a:t>
            </a:r>
            <a:r>
              <a:rPr lang="en-US" altLang="en-US" dirty="0"/>
              <a:t> </a:t>
            </a:r>
            <a:r>
              <a:rPr lang="en-US" altLang="en-US" dirty="0" err="1"/>
              <a:t>samus</a:t>
            </a:r>
            <a:r>
              <a:rPr lang="en-US" altLang="en-US" dirty="0"/>
              <a:t> </a:t>
            </a:r>
            <a:r>
              <a:rPr lang="en-US" altLang="en-US" dirty="0" err="1"/>
              <a:t>es</a:t>
            </a:r>
            <a:r>
              <a:rPr lang="en-US" altLang="en-US" dirty="0"/>
              <a:t> et </a:t>
            </a:r>
            <a:r>
              <a:rPr lang="en-US" altLang="en-US" dirty="0" err="1"/>
              <a:t>oditi</a:t>
            </a:r>
            <a:r>
              <a:rPr lang="en-US" altLang="en-US" dirty="0"/>
              <a:t> quam </a:t>
            </a:r>
            <a:r>
              <a:rPr lang="en-US" altLang="en-US" dirty="0" err="1"/>
              <a:t>fugia</a:t>
            </a:r>
            <a:endParaRPr lang="en-US" altLang="en-US" dirty="0"/>
          </a:p>
        </p:txBody>
      </p:sp>
      <p:sp>
        <p:nvSpPr>
          <p:cNvPr id="5" name="Rectangle 4"/>
          <p:cNvSpPr/>
          <p:nvPr/>
        </p:nvSpPr>
        <p:spPr bwMode="auto">
          <a:xfrm>
            <a:off x="5165826" y="0"/>
            <a:ext cx="4280174" cy="23142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3" name="Picture 2"/>
          <p:cNvPicPr>
            <a:picLocks noChangeAspect="1"/>
          </p:cNvPicPr>
          <p:nvPr/>
        </p:nvPicPr>
        <p:blipFill rotWithShape="1">
          <a:blip r:embed="rId3"/>
          <a:srcRect b="52698"/>
          <a:stretch/>
        </p:blipFill>
        <p:spPr>
          <a:xfrm>
            <a:off x="1043608" y="1700808"/>
            <a:ext cx="6786727" cy="2038724"/>
          </a:xfrm>
          <a:prstGeom prst="rect">
            <a:avLst/>
          </a:prstGeom>
        </p:spPr>
      </p:pic>
      <p:sp>
        <p:nvSpPr>
          <p:cNvPr id="8" name="Rectangle 7"/>
          <p:cNvSpPr/>
          <p:nvPr/>
        </p:nvSpPr>
        <p:spPr>
          <a:xfrm>
            <a:off x="683568" y="4005064"/>
            <a:ext cx="8064896" cy="553998"/>
          </a:xfrm>
          <a:prstGeom prst="rect">
            <a:avLst/>
          </a:prstGeom>
        </p:spPr>
        <p:txBody>
          <a:bodyPr wrap="square">
            <a:spAutoFit/>
          </a:bodyPr>
          <a:lstStyle/>
          <a:p>
            <a:pPr algn="ctr" eaLnBrk="1" fontAlgn="auto" hangingPunct="1">
              <a:spcBef>
                <a:spcPts val="0"/>
              </a:spcBef>
              <a:spcAft>
                <a:spcPts val="0"/>
              </a:spcAft>
            </a:pPr>
            <a:r>
              <a:rPr lang="en-US" altLang="en-US" sz="3000" b="1" dirty="0" smtClean="0">
                <a:solidFill>
                  <a:srgbClr val="000000"/>
                </a:solidFill>
                <a:latin typeface="Calibri"/>
                <a:ea typeface="ＭＳ Ｐゴシック"/>
              </a:rPr>
              <a:t>4. Mock Sessions</a:t>
            </a:r>
            <a:endParaRPr lang="en-US" altLang="en-US" sz="3000" b="1" dirty="0">
              <a:solidFill>
                <a:srgbClr val="000000"/>
              </a:solidFill>
              <a:latin typeface="Calibri"/>
              <a:ea typeface="ＭＳ Ｐゴシック"/>
            </a:endParaRPr>
          </a:p>
        </p:txBody>
      </p:sp>
      <p:sp>
        <p:nvSpPr>
          <p:cNvPr id="6" name="Title 5"/>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4066902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692696"/>
            <a:ext cx="8229600" cy="1143000"/>
          </a:xfrm>
        </p:spPr>
        <p:txBody>
          <a:bodyPr/>
          <a:lstStyle/>
          <a:p>
            <a:r>
              <a:rPr lang="en-US" dirty="0" smtClean="0"/>
              <a:t>Methods</a:t>
            </a:r>
            <a:endParaRPr lang="en-US" dirty="0"/>
          </a:p>
        </p:txBody>
      </p:sp>
      <p:sp>
        <p:nvSpPr>
          <p:cNvPr id="4" name="Content Placeholder 3"/>
          <p:cNvSpPr>
            <a:spLocks noGrp="1"/>
          </p:cNvSpPr>
          <p:nvPr>
            <p:ph idx="1"/>
          </p:nvPr>
        </p:nvSpPr>
        <p:spPr>
          <a:xfrm>
            <a:off x="755576" y="1484784"/>
            <a:ext cx="8229600" cy="5173747"/>
          </a:xfrm>
        </p:spPr>
        <p:txBody>
          <a:bodyPr>
            <a:normAutofit/>
          </a:bodyPr>
          <a:lstStyle/>
          <a:p>
            <a:r>
              <a:rPr lang="en-US" dirty="0" smtClean="0"/>
              <a:t>Attendees: </a:t>
            </a:r>
          </a:p>
          <a:p>
            <a:pPr lvl="1"/>
            <a:r>
              <a:rPr lang="en-US" dirty="0" smtClean="0"/>
              <a:t>3 x WCH PSS trainers from Lebanon</a:t>
            </a:r>
          </a:p>
          <a:p>
            <a:pPr lvl="1"/>
            <a:r>
              <a:rPr lang="en-US" dirty="0" smtClean="0"/>
              <a:t>WCH Regional PSS advisor from Middle East Region </a:t>
            </a:r>
          </a:p>
          <a:p>
            <a:pPr lvl="1"/>
            <a:r>
              <a:rPr lang="en-US" dirty="0" smtClean="0"/>
              <a:t>3 x non-Lebanese psychologists</a:t>
            </a:r>
          </a:p>
          <a:p>
            <a:pPr lvl="1"/>
            <a:r>
              <a:rPr lang="en-US" dirty="0" smtClean="0"/>
              <a:t>2 x non-Lebanese researchers  </a:t>
            </a:r>
          </a:p>
          <a:p>
            <a:r>
              <a:rPr lang="en-US" dirty="0" smtClean="0"/>
              <a:t>Process </a:t>
            </a:r>
          </a:p>
          <a:p>
            <a:pPr lvl="1"/>
            <a:r>
              <a:rPr lang="en-US" dirty="0" smtClean="0"/>
              <a:t>The 10 sessions were presented to the group by a psychologist</a:t>
            </a:r>
          </a:p>
          <a:p>
            <a:pPr lvl="1"/>
            <a:r>
              <a:rPr lang="en-US" dirty="0" smtClean="0"/>
              <a:t>An overview of the session was given, and material was walked through</a:t>
            </a:r>
          </a:p>
          <a:p>
            <a:pPr lvl="1"/>
            <a:r>
              <a:rPr lang="en-US" dirty="0" smtClean="0"/>
              <a:t>Key activities were conducted as in manual, others were read through</a:t>
            </a:r>
          </a:p>
          <a:p>
            <a:pPr lvl="1"/>
            <a:r>
              <a:rPr lang="en-US" dirty="0" smtClean="0"/>
              <a:t>Feedback was gathered on issues and suggested changes</a:t>
            </a:r>
          </a:p>
          <a:p>
            <a:pPr marL="457200" lvl="1"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474123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88640"/>
            <a:ext cx="7886700" cy="1057275"/>
          </a:xfrm>
        </p:spPr>
        <p:txBody>
          <a:bodyPr>
            <a:normAutofit/>
          </a:bodyPr>
          <a:lstStyle/>
          <a:p>
            <a:r>
              <a:rPr lang="en-GB" sz="3000" b="1" dirty="0" smtClean="0">
                <a:latin typeface="+mn-lt"/>
              </a:rPr>
              <a:t>Development of EASE</a:t>
            </a:r>
            <a:endParaRPr lang="en-GB" sz="3000" b="1" dirty="0">
              <a:solidFill>
                <a:srgbClr val="FF0000"/>
              </a:solidFill>
              <a:latin typeface="+mn-lt"/>
            </a:endParaRPr>
          </a:p>
        </p:txBody>
      </p:sp>
      <p:sp>
        <p:nvSpPr>
          <p:cNvPr id="5" name="Rectangle 4"/>
          <p:cNvSpPr/>
          <p:nvPr/>
        </p:nvSpPr>
        <p:spPr>
          <a:xfrm>
            <a:off x="8270938" y="5658418"/>
            <a:ext cx="873062" cy="11995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7" name="Chart 6"/>
          <p:cNvGraphicFramePr/>
          <p:nvPr>
            <p:extLst>
              <p:ext uri="{D42A27DB-BD31-4B8C-83A1-F6EECF244321}">
                <p14:modId xmlns:p14="http://schemas.microsoft.com/office/powerpoint/2010/main" val="3585822046"/>
              </p:ext>
            </p:extLst>
          </p:nvPr>
        </p:nvGraphicFramePr>
        <p:xfrm>
          <a:off x="232328" y="1444151"/>
          <a:ext cx="4476165" cy="380680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p:nvPr/>
        </p:nvPicPr>
        <p:blipFill rotWithShape="1">
          <a:blip r:embed="rId4">
            <a:extLst>
              <a:ext uri="{28A0092B-C50C-407E-A947-70E740481C1C}">
                <a14:useLocalDpi xmlns:a14="http://schemas.microsoft.com/office/drawing/2010/main" val="0"/>
              </a:ext>
            </a:extLst>
          </a:blip>
          <a:srcRect l="1812" t="3108" r="3961" b="1533"/>
          <a:stretch/>
        </p:blipFill>
        <p:spPr bwMode="auto">
          <a:xfrm>
            <a:off x="4708494" y="1444151"/>
            <a:ext cx="4039972" cy="3569026"/>
          </a:xfrm>
          <a:prstGeom prst="rect">
            <a:avLst/>
          </a:prstGeom>
          <a:noFill/>
        </p:spPr>
      </p:pic>
    </p:spTree>
    <p:extLst>
      <p:ext uri="{BB962C8B-B14F-4D97-AF65-F5344CB8AC3E}">
        <p14:creationId xmlns:p14="http://schemas.microsoft.com/office/powerpoint/2010/main" val="2381890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suggestions were made on: </a:t>
            </a:r>
            <a:endParaRPr lang="en-US" dirty="0"/>
          </a:p>
        </p:txBody>
      </p:sp>
      <p:sp>
        <p:nvSpPr>
          <p:cNvPr id="3" name="Content Placeholder 2"/>
          <p:cNvSpPr>
            <a:spLocks noGrp="1"/>
          </p:cNvSpPr>
          <p:nvPr>
            <p:ph idx="1"/>
          </p:nvPr>
        </p:nvSpPr>
        <p:spPr>
          <a:xfrm>
            <a:off x="457200" y="1417645"/>
            <a:ext cx="8229600" cy="4864499"/>
          </a:xfrm>
        </p:spPr>
        <p:txBody>
          <a:bodyPr>
            <a:normAutofit/>
          </a:bodyPr>
          <a:lstStyle/>
          <a:p>
            <a:r>
              <a:rPr lang="en-AU" dirty="0" smtClean="0"/>
              <a:t>Relevance</a:t>
            </a:r>
            <a:endParaRPr lang="en-AU" dirty="0"/>
          </a:p>
          <a:p>
            <a:endParaRPr lang="en-US" dirty="0" smtClean="0"/>
          </a:p>
          <a:p>
            <a:r>
              <a:rPr lang="en-US" dirty="0" smtClean="0"/>
              <a:t>Understandability</a:t>
            </a:r>
          </a:p>
          <a:p>
            <a:pPr marL="0" indent="0">
              <a:buNone/>
            </a:pPr>
            <a:endParaRPr lang="en-US" dirty="0" smtClean="0"/>
          </a:p>
          <a:p>
            <a:r>
              <a:rPr lang="en-US" dirty="0" smtClean="0"/>
              <a:t>Acceptability</a:t>
            </a:r>
          </a:p>
          <a:p>
            <a:pPr marL="457200" lvl="1" indent="0">
              <a:buNone/>
            </a:pPr>
            <a:endParaRPr lang="en-AU" dirty="0"/>
          </a:p>
          <a:p>
            <a:r>
              <a:rPr lang="en-US" dirty="0" smtClean="0"/>
              <a:t>Specific suggested changes</a:t>
            </a:r>
            <a:endParaRPr lang="en-US" dirty="0"/>
          </a:p>
          <a:p>
            <a:pPr marL="0" indent="0">
              <a:buNone/>
            </a:pPr>
            <a:endParaRPr lang="en-US" dirty="0" smtClean="0"/>
          </a:p>
        </p:txBody>
      </p:sp>
    </p:spTree>
    <p:extLst>
      <p:ext uri="{BB962C8B-B14F-4D97-AF65-F5344CB8AC3E}">
        <p14:creationId xmlns:p14="http://schemas.microsoft.com/office/powerpoint/2010/main" val="1855971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915816" y="3607048"/>
            <a:ext cx="3456384" cy="86409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2" name="Down Arrow 1"/>
          <p:cNvSpPr/>
          <p:nvPr/>
        </p:nvSpPr>
        <p:spPr>
          <a:xfrm>
            <a:off x="4211960" y="2780928"/>
            <a:ext cx="576064" cy="64807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3" name="Title 2"/>
          <p:cNvSpPr>
            <a:spLocks noGrp="1"/>
          </p:cNvSpPr>
          <p:nvPr>
            <p:ph type="title"/>
          </p:nvPr>
        </p:nvSpPr>
        <p:spPr>
          <a:xfrm>
            <a:off x="2915816" y="188640"/>
            <a:ext cx="7886700" cy="922657"/>
          </a:xfrm>
        </p:spPr>
        <p:txBody>
          <a:bodyPr/>
          <a:lstStyle/>
          <a:p>
            <a:r>
              <a:rPr lang="nl-NL" dirty="0" smtClean="0"/>
              <a:t> </a:t>
            </a:r>
            <a:r>
              <a:rPr lang="nl-NL" b="1" dirty="0" smtClean="0"/>
              <a:t>Adaptation </a:t>
            </a:r>
            <a:r>
              <a:rPr lang="nl-NL" b="1" dirty="0" err="1" smtClean="0"/>
              <a:t>Process</a:t>
            </a:r>
            <a:endParaRPr lang="nl-NL" b="1" dirty="0"/>
          </a:p>
        </p:txBody>
      </p:sp>
      <p:sp>
        <p:nvSpPr>
          <p:cNvPr id="9" name="TextBox 8">
            <a:extLst>
              <a:ext uri="{FF2B5EF4-FFF2-40B4-BE49-F238E27FC236}">
                <a16:creationId xmlns:a16="http://schemas.microsoft.com/office/drawing/2014/main" id="{A6031E98-38C4-4751-98C4-558CCCFB893D}"/>
              </a:ext>
            </a:extLst>
          </p:cNvPr>
          <p:cNvSpPr txBox="1"/>
          <p:nvPr/>
        </p:nvSpPr>
        <p:spPr>
          <a:xfrm>
            <a:off x="2987824" y="3823072"/>
            <a:ext cx="3240360" cy="430887"/>
          </a:xfrm>
          <a:prstGeom prst="rect">
            <a:avLst/>
          </a:prstGeom>
          <a:noFill/>
        </p:spPr>
        <p:txBody>
          <a:bodyPr wrap="square" rtlCol="0">
            <a:spAutoFit/>
          </a:bodyPr>
          <a:lstStyle/>
          <a:p>
            <a:r>
              <a:rPr lang="en-US" sz="2200" b="1" dirty="0" smtClean="0">
                <a:solidFill>
                  <a:prstClr val="black"/>
                </a:solidFill>
                <a:latin typeface="Calibri"/>
              </a:rPr>
              <a:t>Adaptation Workshop</a:t>
            </a:r>
          </a:p>
        </p:txBody>
      </p:sp>
      <p:sp>
        <p:nvSpPr>
          <p:cNvPr id="11" name="Rectangle 10"/>
          <p:cNvSpPr/>
          <p:nvPr/>
        </p:nvSpPr>
        <p:spPr>
          <a:xfrm>
            <a:off x="1653443" y="1317299"/>
            <a:ext cx="2138899" cy="787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bwMode="auto">
          <a:xfrm>
            <a:off x="467544"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Desk</a:t>
            </a:r>
            <a:r>
              <a:rPr kumimoji="0" lang="en-US" sz="1800" b="0" i="0" u="none" strike="noStrike" cap="none" normalizeH="0" dirty="0" smtClean="0">
                <a:ln>
                  <a:noFill/>
                </a:ln>
                <a:solidFill>
                  <a:schemeClr val="tx1"/>
                </a:solidFill>
                <a:effectLst/>
                <a:latin typeface="+mn-lt"/>
                <a:ea typeface="ＭＳ Ｐゴシック" panose="020B0600070205080204" pitchFamily="34" charset="-128"/>
              </a:rPr>
              <a:t> Review</a:t>
            </a:r>
            <a:endPar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endParaRPr>
          </a:p>
        </p:txBody>
      </p:sp>
      <p:sp>
        <p:nvSpPr>
          <p:cNvPr id="13" name="Rectangle 12"/>
          <p:cNvSpPr/>
          <p:nvPr/>
        </p:nvSpPr>
        <p:spPr bwMode="auto">
          <a:xfrm>
            <a:off x="2195736"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Rapid Qualitative Assessment</a:t>
            </a:r>
          </a:p>
        </p:txBody>
      </p:sp>
      <p:sp>
        <p:nvSpPr>
          <p:cNvPr id="14" name="Rectangle 13"/>
          <p:cNvSpPr/>
          <p:nvPr/>
        </p:nvSpPr>
        <p:spPr bwMode="auto">
          <a:xfrm>
            <a:off x="3851920"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Cognitive Interviewing</a:t>
            </a:r>
          </a:p>
        </p:txBody>
      </p:sp>
      <p:sp>
        <p:nvSpPr>
          <p:cNvPr id="15" name="Rectangle 14"/>
          <p:cNvSpPr/>
          <p:nvPr/>
        </p:nvSpPr>
        <p:spPr bwMode="auto">
          <a:xfrm>
            <a:off x="5580112"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Psychologist Read Through</a:t>
            </a:r>
          </a:p>
        </p:txBody>
      </p:sp>
      <p:sp>
        <p:nvSpPr>
          <p:cNvPr id="16" name="Rectangle 15"/>
          <p:cNvSpPr/>
          <p:nvPr/>
        </p:nvSpPr>
        <p:spPr bwMode="auto">
          <a:xfrm>
            <a:off x="7361229"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Mock Sessions</a:t>
            </a:r>
          </a:p>
        </p:txBody>
      </p:sp>
      <p:sp>
        <p:nvSpPr>
          <p:cNvPr id="18" name="Rectangle 17"/>
          <p:cNvSpPr/>
          <p:nvPr/>
        </p:nvSpPr>
        <p:spPr bwMode="auto">
          <a:xfrm>
            <a:off x="2915816" y="5301208"/>
            <a:ext cx="3456384" cy="86409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9" name="TextBox 18">
            <a:extLst>
              <a:ext uri="{FF2B5EF4-FFF2-40B4-BE49-F238E27FC236}">
                <a16:creationId xmlns:a16="http://schemas.microsoft.com/office/drawing/2014/main" id="{A6031E98-38C4-4751-98C4-558CCCFB893D}"/>
              </a:ext>
            </a:extLst>
          </p:cNvPr>
          <p:cNvSpPr txBox="1"/>
          <p:nvPr/>
        </p:nvSpPr>
        <p:spPr>
          <a:xfrm>
            <a:off x="2987824" y="5517232"/>
            <a:ext cx="3240360" cy="430887"/>
          </a:xfrm>
          <a:prstGeom prst="rect">
            <a:avLst/>
          </a:prstGeom>
          <a:noFill/>
        </p:spPr>
        <p:txBody>
          <a:bodyPr wrap="square" rtlCol="0">
            <a:spAutoFit/>
          </a:bodyPr>
          <a:lstStyle/>
          <a:p>
            <a:r>
              <a:rPr lang="en-US" sz="2200" b="1" dirty="0" smtClean="0">
                <a:solidFill>
                  <a:prstClr val="black"/>
                </a:solidFill>
                <a:latin typeface="Calibri"/>
              </a:rPr>
              <a:t>Revision of Materials</a:t>
            </a:r>
          </a:p>
        </p:txBody>
      </p:sp>
      <p:sp>
        <p:nvSpPr>
          <p:cNvPr id="20" name="Down Arrow 19"/>
          <p:cNvSpPr/>
          <p:nvPr/>
        </p:nvSpPr>
        <p:spPr>
          <a:xfrm>
            <a:off x="4283968" y="4581128"/>
            <a:ext cx="576064" cy="64807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Tree>
    <p:extLst>
      <p:ext uri="{BB962C8B-B14F-4D97-AF65-F5344CB8AC3E}">
        <p14:creationId xmlns:p14="http://schemas.microsoft.com/office/powerpoint/2010/main" val="2852923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29888B-1D07-483D-B8BA-B936BC57606B}"/>
              </a:ext>
            </a:extLst>
          </p:cNvPr>
          <p:cNvSpPr>
            <a:spLocks noGrp="1" noChangeArrowheads="1"/>
          </p:cNvSpPr>
          <p:nvPr>
            <p:ph idx="1"/>
          </p:nvPr>
        </p:nvSpPr>
        <p:spPr/>
        <p:txBody>
          <a:bodyPr/>
          <a:lstStyle/>
          <a:p>
            <a:pPr marL="0" indent="0">
              <a:buNone/>
            </a:pPr>
            <a:endParaRPr lang="en-US" altLang="en-US" dirty="0" smtClean="0"/>
          </a:p>
          <a:p>
            <a:pPr marL="0" indent="0">
              <a:buNone/>
            </a:pPr>
            <a:endParaRPr lang="en-US" altLang="en-US" dirty="0"/>
          </a:p>
        </p:txBody>
      </p:sp>
      <p:sp>
        <p:nvSpPr>
          <p:cNvPr id="5" name="Rectangle 4"/>
          <p:cNvSpPr/>
          <p:nvPr/>
        </p:nvSpPr>
        <p:spPr bwMode="auto">
          <a:xfrm>
            <a:off x="5165826" y="0"/>
            <a:ext cx="4280174" cy="23142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 name="Rectangle 7"/>
          <p:cNvSpPr/>
          <p:nvPr/>
        </p:nvSpPr>
        <p:spPr>
          <a:xfrm>
            <a:off x="827584" y="908720"/>
            <a:ext cx="8064896" cy="553998"/>
          </a:xfrm>
          <a:prstGeom prst="rect">
            <a:avLst/>
          </a:prstGeom>
        </p:spPr>
        <p:txBody>
          <a:bodyPr wrap="square">
            <a:spAutoFit/>
          </a:bodyPr>
          <a:lstStyle/>
          <a:p>
            <a:pPr algn="ctr" eaLnBrk="1" fontAlgn="auto" hangingPunct="1">
              <a:spcBef>
                <a:spcPts val="0"/>
              </a:spcBef>
              <a:spcAft>
                <a:spcPts val="0"/>
              </a:spcAft>
            </a:pPr>
            <a:r>
              <a:rPr lang="en-US" altLang="en-US" sz="3000" b="1" dirty="0" smtClean="0">
                <a:solidFill>
                  <a:srgbClr val="000000"/>
                </a:solidFill>
                <a:latin typeface="Calibri"/>
                <a:ea typeface="ＭＳ Ｐゴシック"/>
              </a:rPr>
              <a:t>ADAPTATION WORKSHOP!</a:t>
            </a:r>
            <a:endParaRPr lang="en-US" altLang="en-US" sz="3000" b="1" dirty="0">
              <a:solidFill>
                <a:srgbClr val="000000"/>
              </a:solidFill>
              <a:latin typeface="Calibri"/>
              <a:ea typeface="ＭＳ Ｐゴシック"/>
            </a:endParaRPr>
          </a:p>
        </p:txBody>
      </p:sp>
      <p:sp>
        <p:nvSpPr>
          <p:cNvPr id="6" name="Title 5"/>
          <p:cNvSpPr>
            <a:spLocks noGrp="1"/>
          </p:cNvSpPr>
          <p:nvPr>
            <p:ph type="title"/>
          </p:nvPr>
        </p:nvSpPr>
        <p:spPr/>
        <p:txBody>
          <a:bodyPr/>
          <a:lstStyle/>
          <a:p>
            <a:r>
              <a:rPr lang="en-US" dirty="0" smtClean="0"/>
              <a:t> </a:t>
            </a:r>
            <a:endParaRPr lang="en-US" dirty="0"/>
          </a:p>
        </p:txBody>
      </p:sp>
      <p:pic>
        <p:nvPicPr>
          <p:cNvPr id="2" name="Picture 1" descr="adaptation workshop.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75656" y="1700808"/>
            <a:ext cx="6588224" cy="4941168"/>
          </a:xfrm>
          <a:prstGeom prst="rect">
            <a:avLst/>
          </a:prstGeom>
        </p:spPr>
      </p:pic>
    </p:spTree>
    <p:extLst>
      <p:ext uri="{BB962C8B-B14F-4D97-AF65-F5344CB8AC3E}">
        <p14:creationId xmlns:p14="http://schemas.microsoft.com/office/powerpoint/2010/main" val="4066902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45"/>
            <a:ext cx="8229600" cy="4864499"/>
          </a:xfrm>
        </p:spPr>
        <p:txBody>
          <a:bodyPr>
            <a:normAutofit/>
          </a:bodyPr>
          <a:lstStyle/>
          <a:p>
            <a:pPr marL="0" indent="0">
              <a:buNone/>
            </a:pPr>
            <a:endParaRPr lang="en-US" dirty="0" smtClean="0"/>
          </a:p>
          <a:p>
            <a:pPr marL="0" indent="0">
              <a:buNone/>
            </a:pPr>
            <a:r>
              <a:rPr lang="en-US" dirty="0" smtClean="0">
                <a:sym typeface="Wingdings"/>
              </a:rPr>
              <a:t> Many suggestions were incorporated in WHO ‘base’ manual as relevant to all low resource contexts</a:t>
            </a:r>
            <a:endParaRPr lang="en-US" dirty="0" smtClean="0"/>
          </a:p>
        </p:txBody>
      </p:sp>
      <p:sp>
        <p:nvSpPr>
          <p:cNvPr id="4" name="Title 3"/>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565180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8229600" cy="722923"/>
          </a:xfrm>
        </p:spPr>
        <p:txBody>
          <a:bodyPr>
            <a:normAutofit/>
          </a:bodyPr>
          <a:lstStyle/>
          <a:p>
            <a:r>
              <a:rPr lang="en-US" dirty="0" smtClean="0"/>
              <a:t>Example – Maze activity added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25670" y="1191845"/>
            <a:ext cx="3567003" cy="4532923"/>
          </a:xfrm>
          <a:prstGeom prst="rect">
            <a:avLst/>
          </a:prstGeom>
        </p:spPr>
      </p:pic>
      <p:sp>
        <p:nvSpPr>
          <p:cNvPr id="6" name="Rectangle 5"/>
          <p:cNvSpPr/>
          <p:nvPr/>
        </p:nvSpPr>
        <p:spPr>
          <a:xfrm>
            <a:off x="4181231" y="1067419"/>
            <a:ext cx="4572000" cy="5078314"/>
          </a:xfrm>
          <a:prstGeom prst="rect">
            <a:avLst/>
          </a:prstGeom>
        </p:spPr>
        <p:txBody>
          <a:bodyPr>
            <a:spAutoFit/>
          </a:bodyPr>
          <a:lstStyle/>
          <a:p>
            <a:r>
              <a:rPr lang="en-US" sz="1800" dirty="0">
                <a:latin typeface="+mn-lt"/>
              </a:rPr>
              <a:t>Solving a problem is like finding our way through a maze.  We have to try lots of different routes to get to the end. We might try one route but find that it goes to a dead end. So we have to go back and try another way. Sometimes the problem is very hard – just like this maze- so we try our best to reach the end, and sometimes we need to ask for help to do this. Although we may not reach it quickly, we have made a lot of progress since leaving the start. </a:t>
            </a:r>
            <a:endParaRPr lang="en-US" sz="1800" dirty="0" smtClean="0">
              <a:latin typeface="+mn-lt"/>
            </a:endParaRPr>
          </a:p>
          <a:p>
            <a:endParaRPr lang="en-AU" sz="1800" dirty="0">
              <a:latin typeface="+mn-lt"/>
            </a:endParaRPr>
          </a:p>
          <a:p>
            <a:r>
              <a:rPr lang="en-US" sz="1800" dirty="0">
                <a:latin typeface="+mn-lt"/>
              </a:rPr>
              <a:t>So when we try to solve our problems, we sometimes have to try lots of solutions before finding one that helps manage the problem. Sometimes solving our problems can take a long time- but each route we try brings us closer to the solving the problem. </a:t>
            </a:r>
            <a:endParaRPr lang="en-AU" sz="1800" dirty="0">
              <a:latin typeface="+mn-lt"/>
            </a:endParaRPr>
          </a:p>
        </p:txBody>
      </p:sp>
    </p:spTree>
    <p:extLst>
      <p:ext uri="{BB962C8B-B14F-4D97-AF65-F5344CB8AC3E}">
        <p14:creationId xmlns:p14="http://schemas.microsoft.com/office/powerpoint/2010/main" val="1304239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endParaRPr lang="en-US" dirty="0"/>
          </a:p>
          <a:p>
            <a:endParaRPr lang="nl-NL" dirty="0"/>
          </a:p>
        </p:txBody>
      </p:sp>
      <p:sp>
        <p:nvSpPr>
          <p:cNvPr id="5" name="Slide Number Placeholder 4"/>
          <p:cNvSpPr>
            <a:spLocks noGrp="1"/>
          </p:cNvSpPr>
          <p:nvPr>
            <p:ph type="sldNum" sz="quarter" idx="12"/>
          </p:nvPr>
        </p:nvSpPr>
        <p:spPr/>
        <p:txBody>
          <a:bodyPr/>
          <a:lstStyle/>
          <a:p>
            <a:fld id="{AEE12407-35E7-4E87-8757-FD495B64908C}" type="slidenum">
              <a:rPr lang="en-US" smtClean="0">
                <a:solidFill>
                  <a:prstClr val="black">
                    <a:tint val="75000"/>
                  </a:prstClr>
                </a:solidFill>
              </a:rPr>
              <a:pPr/>
              <a:t>35</a:t>
            </a:fld>
            <a:endParaRPr lang="en-US">
              <a:solidFill>
                <a:prstClr val="black">
                  <a:tint val="75000"/>
                </a:prstClr>
              </a:solidFill>
            </a:endParaRPr>
          </a:p>
        </p:txBody>
      </p:sp>
      <p:sp>
        <p:nvSpPr>
          <p:cNvPr id="3" name="Content Placeholder 2"/>
          <p:cNvSpPr>
            <a:spLocks noGrp="1"/>
          </p:cNvSpPr>
          <p:nvPr>
            <p:ph sz="half" idx="2"/>
          </p:nvPr>
        </p:nvSpPr>
        <p:spPr>
          <a:xfrm>
            <a:off x="0" y="1539542"/>
            <a:ext cx="8820472" cy="5318458"/>
          </a:xfrm>
        </p:spPr>
        <p:txBody>
          <a:bodyPr>
            <a:normAutofit/>
          </a:bodyPr>
          <a:lstStyle/>
          <a:p>
            <a:pPr>
              <a:lnSpc>
                <a:spcPct val="80000"/>
              </a:lnSpc>
              <a:spcBef>
                <a:spcPts val="2200"/>
              </a:spcBef>
            </a:pPr>
            <a:r>
              <a:rPr lang="nl-NL" dirty="0" err="1" smtClean="0"/>
              <a:t>Addressing</a:t>
            </a:r>
            <a:r>
              <a:rPr lang="nl-NL" dirty="0" smtClean="0"/>
              <a:t> </a:t>
            </a:r>
            <a:r>
              <a:rPr lang="nl-NL" dirty="0" err="1" smtClean="0"/>
              <a:t>aggression</a:t>
            </a:r>
            <a:r>
              <a:rPr lang="nl-NL" dirty="0" smtClean="0"/>
              <a:t> </a:t>
            </a:r>
            <a:r>
              <a:rPr lang="nl-NL" dirty="0" err="1" smtClean="0"/>
              <a:t>and</a:t>
            </a:r>
            <a:r>
              <a:rPr lang="nl-NL" dirty="0" smtClean="0"/>
              <a:t> </a:t>
            </a:r>
            <a:r>
              <a:rPr lang="nl-NL" dirty="0" err="1" smtClean="0"/>
              <a:t>bullying</a:t>
            </a:r>
            <a:r>
              <a:rPr lang="nl-NL" dirty="0" smtClean="0"/>
              <a:t> </a:t>
            </a:r>
            <a:r>
              <a:rPr lang="nl-NL" dirty="0" err="1" smtClean="0"/>
              <a:t>throughout</a:t>
            </a:r>
            <a:endParaRPr lang="nl-NL" dirty="0" smtClean="0"/>
          </a:p>
          <a:p>
            <a:pPr>
              <a:lnSpc>
                <a:spcPct val="80000"/>
              </a:lnSpc>
              <a:spcBef>
                <a:spcPts val="2200"/>
              </a:spcBef>
            </a:pPr>
            <a:r>
              <a:rPr lang="nl-NL" dirty="0" err="1" smtClean="0"/>
              <a:t>Tired</a:t>
            </a:r>
            <a:r>
              <a:rPr lang="nl-NL" dirty="0" smtClean="0"/>
              <a:t> </a:t>
            </a:r>
            <a:r>
              <a:rPr lang="nl-NL" dirty="0" err="1" smtClean="0"/>
              <a:t>cycle</a:t>
            </a:r>
            <a:r>
              <a:rPr lang="nl-NL" dirty="0" smtClean="0"/>
              <a:t> </a:t>
            </a:r>
            <a:r>
              <a:rPr lang="nl-NL" dirty="0" smtClean="0">
                <a:sym typeface="Wingdings"/>
              </a:rPr>
              <a:t> </a:t>
            </a:r>
            <a:r>
              <a:rPr lang="nl-NL" dirty="0" err="1" smtClean="0">
                <a:sym typeface="Wingdings"/>
              </a:rPr>
              <a:t>Vicious</a:t>
            </a:r>
            <a:r>
              <a:rPr lang="nl-NL" dirty="0" smtClean="0">
                <a:sym typeface="Wingdings"/>
              </a:rPr>
              <a:t> </a:t>
            </a:r>
            <a:r>
              <a:rPr lang="nl-NL" dirty="0" err="1" smtClean="0">
                <a:sym typeface="Wingdings"/>
              </a:rPr>
              <a:t>Cycle</a:t>
            </a:r>
            <a:r>
              <a:rPr lang="nl-NL" dirty="0" smtClean="0">
                <a:sym typeface="Wingdings"/>
              </a:rPr>
              <a:t> </a:t>
            </a:r>
          </a:p>
          <a:p>
            <a:pPr>
              <a:lnSpc>
                <a:spcPct val="80000"/>
              </a:lnSpc>
              <a:spcBef>
                <a:spcPts val="2200"/>
              </a:spcBef>
            </a:pPr>
            <a:r>
              <a:rPr lang="nl-NL" dirty="0" err="1" smtClean="0">
                <a:sym typeface="Wingdings"/>
              </a:rPr>
              <a:t>Took</a:t>
            </a:r>
            <a:r>
              <a:rPr lang="nl-NL" dirty="0" smtClean="0">
                <a:sym typeface="Wingdings"/>
              </a:rPr>
              <a:t> out story </a:t>
            </a:r>
            <a:r>
              <a:rPr lang="nl-NL" dirty="0" err="1" smtClean="0">
                <a:sym typeface="Wingdings"/>
              </a:rPr>
              <a:t>about</a:t>
            </a:r>
            <a:r>
              <a:rPr lang="nl-NL" dirty="0" smtClean="0">
                <a:sym typeface="Wingdings"/>
              </a:rPr>
              <a:t> </a:t>
            </a:r>
            <a:r>
              <a:rPr lang="nl-NL" dirty="0" err="1" smtClean="0">
                <a:sym typeface="Wingdings"/>
              </a:rPr>
              <a:t>mother’s</a:t>
            </a:r>
            <a:r>
              <a:rPr lang="nl-NL" dirty="0" smtClean="0">
                <a:sym typeface="Wingdings"/>
              </a:rPr>
              <a:t> </a:t>
            </a:r>
            <a:r>
              <a:rPr lang="nl-NL" dirty="0" err="1" smtClean="0">
                <a:sym typeface="Wingdings"/>
              </a:rPr>
              <a:t>death</a:t>
            </a:r>
            <a:endParaRPr lang="nl-NL" dirty="0" smtClean="0">
              <a:sym typeface="Wingdings"/>
            </a:endParaRPr>
          </a:p>
          <a:p>
            <a:pPr>
              <a:lnSpc>
                <a:spcPct val="80000"/>
              </a:lnSpc>
              <a:spcBef>
                <a:spcPts val="2200"/>
              </a:spcBef>
            </a:pPr>
            <a:r>
              <a:rPr lang="nl-NL" dirty="0" smtClean="0"/>
              <a:t>Training </a:t>
            </a:r>
            <a:r>
              <a:rPr lang="nl-NL" dirty="0" err="1" smtClean="0"/>
              <a:t>for</a:t>
            </a:r>
            <a:r>
              <a:rPr lang="nl-NL" dirty="0" smtClean="0"/>
              <a:t> </a:t>
            </a:r>
            <a:r>
              <a:rPr lang="nl-NL" dirty="0" err="1" smtClean="0"/>
              <a:t>facilitators</a:t>
            </a:r>
            <a:r>
              <a:rPr lang="nl-NL" dirty="0" smtClean="0"/>
              <a:t> </a:t>
            </a:r>
            <a:r>
              <a:rPr lang="nl-NL" dirty="0" err="1" smtClean="0"/>
              <a:t>for</a:t>
            </a:r>
            <a:r>
              <a:rPr lang="nl-NL" dirty="0" smtClean="0"/>
              <a:t> </a:t>
            </a:r>
            <a:r>
              <a:rPr lang="nl-NL" dirty="0" err="1" smtClean="0"/>
              <a:t>how</a:t>
            </a:r>
            <a:r>
              <a:rPr lang="nl-NL" dirty="0" smtClean="0"/>
              <a:t> </a:t>
            </a:r>
            <a:r>
              <a:rPr lang="nl-NL" dirty="0" err="1" smtClean="0"/>
              <a:t>to</a:t>
            </a:r>
            <a:r>
              <a:rPr lang="nl-NL" dirty="0" smtClean="0"/>
              <a:t> </a:t>
            </a:r>
            <a:r>
              <a:rPr lang="nl-NL" dirty="0" err="1" smtClean="0"/>
              <a:t>respond</a:t>
            </a:r>
            <a:r>
              <a:rPr lang="nl-NL" dirty="0" smtClean="0"/>
              <a:t> </a:t>
            </a:r>
            <a:r>
              <a:rPr lang="nl-NL" dirty="0" err="1" smtClean="0"/>
              <a:t>to</a:t>
            </a:r>
            <a:r>
              <a:rPr lang="nl-NL" dirty="0" smtClean="0"/>
              <a:t> (but </a:t>
            </a:r>
            <a:r>
              <a:rPr lang="nl-NL" dirty="0" err="1" smtClean="0"/>
              <a:t>not</a:t>
            </a:r>
            <a:r>
              <a:rPr lang="nl-NL" dirty="0" smtClean="0"/>
              <a:t> </a:t>
            </a:r>
            <a:r>
              <a:rPr lang="nl-NL" dirty="0" err="1" smtClean="0"/>
              <a:t>directly</a:t>
            </a:r>
            <a:r>
              <a:rPr lang="nl-NL" dirty="0" smtClean="0"/>
              <a:t> </a:t>
            </a:r>
            <a:r>
              <a:rPr lang="nl-NL" dirty="0" err="1" smtClean="0"/>
              <a:t>treat</a:t>
            </a:r>
            <a:r>
              <a:rPr lang="nl-NL" dirty="0" smtClean="0"/>
              <a:t>) </a:t>
            </a:r>
            <a:r>
              <a:rPr lang="nl-NL" dirty="0" err="1" smtClean="0"/>
              <a:t>disclosure</a:t>
            </a:r>
            <a:r>
              <a:rPr lang="nl-NL" dirty="0" smtClean="0"/>
              <a:t> on Grief, </a:t>
            </a:r>
            <a:r>
              <a:rPr lang="nl-NL" dirty="0" err="1" smtClean="0"/>
              <a:t>Abuse</a:t>
            </a:r>
            <a:r>
              <a:rPr lang="nl-NL" dirty="0" smtClean="0"/>
              <a:t>, </a:t>
            </a:r>
            <a:r>
              <a:rPr lang="nl-NL" dirty="0" err="1" smtClean="0"/>
              <a:t>and</a:t>
            </a:r>
            <a:r>
              <a:rPr lang="nl-NL" dirty="0" smtClean="0"/>
              <a:t> </a:t>
            </a:r>
            <a:r>
              <a:rPr lang="nl-NL" dirty="0" err="1" smtClean="0"/>
              <a:t>Substance</a:t>
            </a:r>
            <a:r>
              <a:rPr lang="nl-NL" dirty="0" smtClean="0"/>
              <a:t> </a:t>
            </a:r>
            <a:r>
              <a:rPr lang="nl-NL" dirty="0" err="1" smtClean="0"/>
              <a:t>Use</a:t>
            </a:r>
            <a:endParaRPr lang="nl-NL" dirty="0"/>
          </a:p>
          <a:p>
            <a:pPr>
              <a:lnSpc>
                <a:spcPct val="80000"/>
              </a:lnSpc>
              <a:spcBef>
                <a:spcPts val="2200"/>
              </a:spcBef>
            </a:pPr>
            <a:r>
              <a:rPr lang="nl-NL" dirty="0" err="1" smtClean="0"/>
              <a:t>Reducing</a:t>
            </a:r>
            <a:r>
              <a:rPr lang="nl-NL" dirty="0" smtClean="0"/>
              <a:t> resources </a:t>
            </a:r>
            <a:r>
              <a:rPr lang="nl-NL" dirty="0" err="1" smtClean="0"/>
              <a:t>needed</a:t>
            </a:r>
            <a:r>
              <a:rPr lang="nl-NL" dirty="0" smtClean="0"/>
              <a:t>- </a:t>
            </a:r>
            <a:r>
              <a:rPr lang="nl-NL" dirty="0" err="1" smtClean="0"/>
              <a:t>such</a:t>
            </a:r>
            <a:r>
              <a:rPr lang="nl-NL" dirty="0" smtClean="0"/>
              <a:t> as </a:t>
            </a:r>
            <a:r>
              <a:rPr lang="nl-NL" dirty="0" err="1" smtClean="0"/>
              <a:t>balloons</a:t>
            </a:r>
            <a:r>
              <a:rPr lang="nl-NL" dirty="0" smtClean="0"/>
              <a:t>, </a:t>
            </a:r>
            <a:r>
              <a:rPr lang="nl-NL" dirty="0" err="1" smtClean="0"/>
              <a:t>coloured</a:t>
            </a:r>
            <a:r>
              <a:rPr lang="nl-NL" dirty="0" smtClean="0"/>
              <a:t> </a:t>
            </a:r>
            <a:r>
              <a:rPr lang="nl-NL" dirty="0" err="1" smtClean="0"/>
              <a:t>pencils</a:t>
            </a:r>
            <a:r>
              <a:rPr lang="nl-NL" dirty="0" smtClean="0"/>
              <a:t>, </a:t>
            </a:r>
            <a:r>
              <a:rPr lang="nl-NL" dirty="0" err="1" smtClean="0"/>
              <a:t>costumes</a:t>
            </a:r>
            <a:endParaRPr lang="nl-NL" dirty="0" smtClean="0"/>
          </a:p>
          <a:p>
            <a:pPr>
              <a:lnSpc>
                <a:spcPct val="80000"/>
              </a:lnSpc>
              <a:spcBef>
                <a:spcPts val="2200"/>
              </a:spcBef>
            </a:pPr>
            <a:r>
              <a:rPr lang="nl-NL" dirty="0" err="1" smtClean="0"/>
              <a:t>Prioritising</a:t>
            </a:r>
            <a:r>
              <a:rPr lang="nl-NL" dirty="0" smtClean="0"/>
              <a:t> </a:t>
            </a:r>
            <a:r>
              <a:rPr lang="nl-NL" dirty="0" err="1" smtClean="0"/>
              <a:t>problems</a:t>
            </a:r>
            <a:r>
              <a:rPr lang="nl-NL" dirty="0" smtClean="0"/>
              <a:t> </a:t>
            </a:r>
            <a:r>
              <a:rPr lang="nl-NL" dirty="0" err="1" smtClean="0"/>
              <a:t>during</a:t>
            </a:r>
            <a:r>
              <a:rPr lang="nl-NL" dirty="0" smtClean="0"/>
              <a:t> </a:t>
            </a:r>
            <a:r>
              <a:rPr lang="nl-NL" dirty="0" err="1" smtClean="0"/>
              <a:t>problem</a:t>
            </a:r>
            <a:r>
              <a:rPr lang="nl-NL" dirty="0" smtClean="0"/>
              <a:t> </a:t>
            </a:r>
            <a:r>
              <a:rPr lang="nl-NL" dirty="0" err="1" smtClean="0"/>
              <a:t>solving</a:t>
            </a:r>
            <a:endParaRPr lang="nl-NL" dirty="0" smtClean="0"/>
          </a:p>
          <a:p>
            <a:pPr>
              <a:lnSpc>
                <a:spcPct val="80000"/>
              </a:lnSpc>
              <a:spcBef>
                <a:spcPts val="2200"/>
              </a:spcBef>
            </a:pPr>
            <a:r>
              <a:rPr lang="en-US" dirty="0" smtClean="0"/>
              <a:t>Changed </a:t>
            </a:r>
            <a:r>
              <a:rPr lang="en-US" dirty="0"/>
              <a:t>reference to “doctors” and “scientists” —&gt;  trusted </a:t>
            </a:r>
            <a:r>
              <a:rPr lang="en-US" dirty="0" err="1"/>
              <a:t>neighbours</a:t>
            </a:r>
            <a:r>
              <a:rPr lang="en-US" dirty="0"/>
              <a:t> and lived experiences instead </a:t>
            </a:r>
            <a:endParaRPr lang="nl-NL" dirty="0" smtClean="0"/>
          </a:p>
          <a:p>
            <a:pPr>
              <a:lnSpc>
                <a:spcPct val="80000"/>
              </a:lnSpc>
              <a:spcBef>
                <a:spcPts val="2200"/>
              </a:spcBef>
            </a:pPr>
            <a:r>
              <a:rPr lang="nl-NL" dirty="0" err="1" smtClean="0"/>
              <a:t>Quality</a:t>
            </a:r>
            <a:r>
              <a:rPr lang="nl-NL" dirty="0" smtClean="0"/>
              <a:t> time </a:t>
            </a:r>
            <a:r>
              <a:rPr lang="nl-NL" dirty="0" err="1" smtClean="0"/>
              <a:t>needs</a:t>
            </a:r>
            <a:r>
              <a:rPr lang="nl-NL" dirty="0" smtClean="0"/>
              <a:t> </a:t>
            </a:r>
            <a:r>
              <a:rPr lang="nl-NL" dirty="0" err="1" smtClean="0"/>
              <a:t>to</a:t>
            </a:r>
            <a:r>
              <a:rPr lang="nl-NL" dirty="0" smtClean="0"/>
              <a:t> </a:t>
            </a:r>
            <a:r>
              <a:rPr lang="nl-NL" dirty="0" err="1" smtClean="0"/>
              <a:t>consider</a:t>
            </a:r>
            <a:r>
              <a:rPr lang="nl-NL" dirty="0" smtClean="0"/>
              <a:t> large families, </a:t>
            </a:r>
            <a:r>
              <a:rPr lang="nl-NL" dirty="0" err="1" smtClean="0"/>
              <a:t>limited</a:t>
            </a:r>
            <a:r>
              <a:rPr lang="nl-NL" dirty="0" smtClean="0"/>
              <a:t> </a:t>
            </a:r>
            <a:r>
              <a:rPr lang="nl-NL" dirty="0" err="1" smtClean="0"/>
              <a:t>space</a:t>
            </a:r>
            <a:r>
              <a:rPr lang="nl-NL" dirty="0" smtClean="0"/>
              <a:t>, </a:t>
            </a:r>
            <a:r>
              <a:rPr lang="nl-NL" dirty="0" err="1" smtClean="0"/>
              <a:t>and</a:t>
            </a:r>
            <a:r>
              <a:rPr lang="nl-NL" dirty="0" smtClean="0"/>
              <a:t> </a:t>
            </a:r>
            <a:r>
              <a:rPr lang="nl-NL" dirty="0" err="1" smtClean="0"/>
              <a:t>limited</a:t>
            </a:r>
            <a:r>
              <a:rPr lang="nl-NL" dirty="0" smtClean="0"/>
              <a:t> time</a:t>
            </a:r>
          </a:p>
          <a:p>
            <a:pPr marL="0" indent="0">
              <a:buNone/>
            </a:pPr>
            <a:endParaRPr lang="nl-NL" dirty="0" smtClean="0"/>
          </a:p>
          <a:p>
            <a:pPr marL="0" indent="0">
              <a:buNone/>
            </a:pPr>
            <a:endParaRPr lang="nl-NL" dirty="0" smtClean="0"/>
          </a:p>
        </p:txBody>
      </p:sp>
      <p:sp>
        <p:nvSpPr>
          <p:cNvPr id="8" name="Title 3"/>
          <p:cNvSpPr>
            <a:spLocks noGrp="1"/>
          </p:cNvSpPr>
          <p:nvPr>
            <p:ph type="title"/>
          </p:nvPr>
        </p:nvSpPr>
        <p:spPr>
          <a:xfrm>
            <a:off x="2627784" y="188640"/>
            <a:ext cx="8291232" cy="1057275"/>
          </a:xfrm>
        </p:spPr>
        <p:txBody>
          <a:bodyPr>
            <a:normAutofit/>
          </a:bodyPr>
          <a:lstStyle/>
          <a:p>
            <a:r>
              <a:rPr lang="nl-NL" dirty="0" err="1" smtClean="0">
                <a:latin typeface="+mn-lt"/>
              </a:rPr>
              <a:t>Adaptations</a:t>
            </a:r>
            <a:r>
              <a:rPr lang="nl-NL" dirty="0" smtClean="0">
                <a:latin typeface="+mn-lt"/>
              </a:rPr>
              <a:t> </a:t>
            </a:r>
            <a:r>
              <a:rPr lang="nl-NL" dirty="0" err="1" smtClean="0">
                <a:latin typeface="+mn-lt"/>
              </a:rPr>
              <a:t>for</a:t>
            </a:r>
            <a:r>
              <a:rPr lang="nl-NL" dirty="0" smtClean="0">
                <a:latin typeface="+mn-lt"/>
              </a:rPr>
              <a:t> Lebanon – Pre-</a:t>
            </a:r>
            <a:r>
              <a:rPr lang="nl-NL" dirty="0" err="1">
                <a:latin typeface="+mn-lt"/>
              </a:rPr>
              <a:t>P</a:t>
            </a:r>
            <a:r>
              <a:rPr lang="nl-NL" dirty="0" err="1" smtClean="0">
                <a:latin typeface="+mn-lt"/>
              </a:rPr>
              <a:t>iloting</a:t>
            </a:r>
            <a:endParaRPr lang="nl-NL" dirty="0">
              <a:latin typeface="+mn-lt"/>
            </a:endParaRPr>
          </a:p>
        </p:txBody>
      </p:sp>
      <p:pic>
        <p:nvPicPr>
          <p:cNvPr id="4" name="Picture 3" descr="IMG_0074.jpg"/>
          <p:cNvPicPr>
            <a:picLocks noChangeAspect="1"/>
          </p:cNvPicPr>
          <p:nvPr/>
        </p:nvPicPr>
        <p:blipFill rotWithShape="1">
          <a:blip r:embed="rId2" cstate="hqprint">
            <a:extLst>
              <a:ext uri="{28A0092B-C50C-407E-A947-70E740481C1C}">
                <a14:useLocalDpi xmlns:a14="http://schemas.microsoft.com/office/drawing/2010/main" val="0"/>
              </a:ext>
            </a:extLst>
          </a:blip>
          <a:srcRect t="27984"/>
          <a:stretch/>
        </p:blipFill>
        <p:spPr>
          <a:xfrm>
            <a:off x="6826246" y="836712"/>
            <a:ext cx="2296582" cy="2204864"/>
          </a:xfrm>
          <a:prstGeom prst="rect">
            <a:avLst/>
          </a:prstGeom>
        </p:spPr>
      </p:pic>
    </p:spTree>
    <p:extLst>
      <p:ext uri="{BB962C8B-B14F-4D97-AF65-F5344CB8AC3E}">
        <p14:creationId xmlns:p14="http://schemas.microsoft.com/office/powerpoint/2010/main" val="1391215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endParaRPr lang="en-US" dirty="0"/>
          </a:p>
          <a:p>
            <a:endParaRPr lang="nl-NL" dirty="0"/>
          </a:p>
        </p:txBody>
      </p:sp>
      <p:sp>
        <p:nvSpPr>
          <p:cNvPr id="5" name="Slide Number Placeholder 4"/>
          <p:cNvSpPr>
            <a:spLocks noGrp="1"/>
          </p:cNvSpPr>
          <p:nvPr>
            <p:ph type="sldNum" sz="quarter" idx="12"/>
          </p:nvPr>
        </p:nvSpPr>
        <p:spPr/>
        <p:txBody>
          <a:bodyPr/>
          <a:lstStyle/>
          <a:p>
            <a:fld id="{AEE12407-35E7-4E87-8757-FD495B64908C}" type="slidenum">
              <a:rPr lang="en-US" smtClean="0">
                <a:solidFill>
                  <a:prstClr val="black">
                    <a:tint val="75000"/>
                  </a:prstClr>
                </a:solidFill>
              </a:rPr>
              <a:pPr/>
              <a:t>36</a:t>
            </a:fld>
            <a:endParaRPr lang="en-US">
              <a:solidFill>
                <a:prstClr val="black">
                  <a:tint val="75000"/>
                </a:prstClr>
              </a:solidFill>
            </a:endParaRPr>
          </a:p>
        </p:txBody>
      </p:sp>
      <p:sp>
        <p:nvSpPr>
          <p:cNvPr id="3" name="Content Placeholder 2"/>
          <p:cNvSpPr>
            <a:spLocks noGrp="1"/>
          </p:cNvSpPr>
          <p:nvPr>
            <p:ph sz="half" idx="2"/>
          </p:nvPr>
        </p:nvSpPr>
        <p:spPr>
          <a:xfrm>
            <a:off x="-21373" y="1484784"/>
            <a:ext cx="9144000" cy="4980581"/>
          </a:xfrm>
        </p:spPr>
        <p:txBody>
          <a:bodyPr>
            <a:normAutofit/>
          </a:bodyPr>
          <a:lstStyle/>
          <a:p>
            <a:pPr>
              <a:lnSpc>
                <a:spcPct val="80000"/>
              </a:lnSpc>
              <a:spcBef>
                <a:spcPts val="2200"/>
              </a:spcBef>
            </a:pPr>
            <a:r>
              <a:rPr lang="en-AU" dirty="0" smtClean="0"/>
              <a:t>More interaction was incorporated into sessions</a:t>
            </a:r>
          </a:p>
          <a:p>
            <a:pPr>
              <a:lnSpc>
                <a:spcPct val="80000"/>
              </a:lnSpc>
              <a:spcBef>
                <a:spcPts val="2200"/>
              </a:spcBef>
            </a:pPr>
            <a:r>
              <a:rPr lang="en-AU" dirty="0" smtClean="0"/>
              <a:t>Storybook was re-written by a creative writer to increase engagement and interest</a:t>
            </a:r>
          </a:p>
          <a:p>
            <a:pPr>
              <a:lnSpc>
                <a:spcPct val="80000"/>
              </a:lnSpc>
              <a:spcBef>
                <a:spcPts val="2200"/>
              </a:spcBef>
            </a:pPr>
            <a:r>
              <a:rPr lang="en-AU" dirty="0" smtClean="0"/>
              <a:t>Caregiver sessions shortened due to low literacy and need for slower pace </a:t>
            </a:r>
          </a:p>
          <a:p>
            <a:pPr marL="0" indent="0">
              <a:buNone/>
            </a:pPr>
            <a:endParaRPr lang="nl-NL" dirty="0" smtClean="0"/>
          </a:p>
          <a:p>
            <a:pPr marL="0" indent="0">
              <a:buNone/>
            </a:pPr>
            <a:endParaRPr lang="nl-NL" dirty="0" smtClean="0"/>
          </a:p>
        </p:txBody>
      </p:sp>
      <p:sp>
        <p:nvSpPr>
          <p:cNvPr id="8" name="Title 3"/>
          <p:cNvSpPr>
            <a:spLocks noGrp="1"/>
          </p:cNvSpPr>
          <p:nvPr>
            <p:ph type="title"/>
          </p:nvPr>
        </p:nvSpPr>
        <p:spPr>
          <a:xfrm>
            <a:off x="2555776" y="332656"/>
            <a:ext cx="8576235" cy="1057275"/>
          </a:xfrm>
        </p:spPr>
        <p:txBody>
          <a:bodyPr>
            <a:normAutofit/>
          </a:bodyPr>
          <a:lstStyle/>
          <a:p>
            <a:r>
              <a:rPr lang="nl-NL" dirty="0" err="1" smtClean="0">
                <a:latin typeface="+mn-lt"/>
              </a:rPr>
              <a:t>Adaptations</a:t>
            </a:r>
            <a:r>
              <a:rPr lang="nl-NL" dirty="0" smtClean="0">
                <a:latin typeface="+mn-lt"/>
              </a:rPr>
              <a:t>– post-</a:t>
            </a:r>
            <a:r>
              <a:rPr lang="nl-NL" dirty="0" err="1" smtClean="0">
                <a:latin typeface="+mn-lt"/>
              </a:rPr>
              <a:t>piloting</a:t>
            </a:r>
            <a:endParaRPr lang="nl-NL" dirty="0">
              <a:latin typeface="+mn-lt"/>
            </a:endParaRPr>
          </a:p>
        </p:txBody>
      </p:sp>
      <p:pic>
        <p:nvPicPr>
          <p:cNvPr id="9" name="Picture 8"/>
          <p:cNvPicPr>
            <a:picLocks noChangeAspect="1"/>
          </p:cNvPicPr>
          <p:nvPr/>
        </p:nvPicPr>
        <p:blipFill>
          <a:blip r:embed="rId2"/>
          <a:stretch>
            <a:fillRect/>
          </a:stretch>
        </p:blipFill>
        <p:spPr>
          <a:xfrm>
            <a:off x="755576" y="3429000"/>
            <a:ext cx="3456384" cy="3073427"/>
          </a:xfrm>
          <a:prstGeom prst="rect">
            <a:avLst/>
          </a:prstGeom>
        </p:spPr>
      </p:pic>
      <p:pic>
        <p:nvPicPr>
          <p:cNvPr id="4" name="Picture 3"/>
          <p:cNvPicPr>
            <a:picLocks noChangeAspect="1"/>
          </p:cNvPicPr>
          <p:nvPr/>
        </p:nvPicPr>
        <p:blipFill>
          <a:blip r:embed="rId3"/>
          <a:stretch>
            <a:fillRect/>
          </a:stretch>
        </p:blipFill>
        <p:spPr>
          <a:xfrm>
            <a:off x="5004048" y="3069448"/>
            <a:ext cx="3958828" cy="3601371"/>
          </a:xfrm>
          <a:prstGeom prst="rect">
            <a:avLst/>
          </a:prstGeom>
        </p:spPr>
      </p:pic>
    </p:spTree>
    <p:extLst>
      <p:ext uri="{BB962C8B-B14F-4D97-AF65-F5344CB8AC3E}">
        <p14:creationId xmlns:p14="http://schemas.microsoft.com/office/powerpoint/2010/main" val="953266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8229600" cy="722923"/>
          </a:xfrm>
        </p:spPr>
        <p:txBody>
          <a:bodyPr>
            <a:normAutofit/>
          </a:bodyPr>
          <a:lstStyle/>
          <a:p>
            <a:r>
              <a:rPr lang="en-US" dirty="0" smtClean="0"/>
              <a:t>Example – Tired Cycle </a:t>
            </a:r>
            <a:r>
              <a:rPr lang="en-US" dirty="0" smtClean="0">
                <a:sym typeface="Wingdings"/>
              </a:rPr>
              <a:t> Vicious Cycle</a:t>
            </a:r>
            <a:endParaRPr lang="en-US" dirty="0"/>
          </a:p>
        </p:txBody>
      </p:sp>
      <p:pic>
        <p:nvPicPr>
          <p:cNvPr id="5" name="Picture 4"/>
          <p:cNvPicPr>
            <a:picLocks noChangeAspect="1"/>
          </p:cNvPicPr>
          <p:nvPr/>
        </p:nvPicPr>
        <p:blipFill>
          <a:blip r:embed="rId2"/>
          <a:stretch>
            <a:fillRect/>
          </a:stretch>
        </p:blipFill>
        <p:spPr>
          <a:xfrm>
            <a:off x="4697047" y="801076"/>
            <a:ext cx="4454300" cy="5900616"/>
          </a:xfrm>
          <a:prstGeom prst="rect">
            <a:avLst/>
          </a:prstGeom>
        </p:spPr>
      </p:pic>
      <p:pic>
        <p:nvPicPr>
          <p:cNvPr id="7" name="Content Placeholder 6"/>
          <p:cNvPicPr>
            <a:picLocks noGrp="1" noChangeAspect="1"/>
          </p:cNvPicPr>
          <p:nvPr>
            <p:ph idx="1"/>
          </p:nvPr>
        </p:nvPicPr>
        <p:blipFill>
          <a:blip r:embed="rId3"/>
          <a:srcRect l="-67426" r="-67426"/>
          <a:stretch>
            <a:fillRect/>
          </a:stretch>
        </p:blipFill>
        <p:spPr>
          <a:xfrm>
            <a:off x="-2063262" y="1561129"/>
            <a:ext cx="8229600" cy="4525963"/>
          </a:xfrm>
        </p:spPr>
      </p:pic>
      <p:cxnSp>
        <p:nvCxnSpPr>
          <p:cNvPr id="9" name="Straight Arrow Connector 8"/>
          <p:cNvCxnSpPr/>
          <p:nvPr/>
        </p:nvCxnSpPr>
        <p:spPr>
          <a:xfrm>
            <a:off x="3868615" y="3087077"/>
            <a:ext cx="644770" cy="0"/>
          </a:xfrm>
          <a:prstGeom prst="straightConnector1">
            <a:avLst/>
          </a:prstGeom>
          <a:ln w="698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692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88640"/>
            <a:ext cx="8229600" cy="1143000"/>
          </a:xfrm>
        </p:spPr>
        <p:txBody>
          <a:bodyPr>
            <a:normAutofit/>
          </a:bodyPr>
          <a:lstStyle/>
          <a:p>
            <a:r>
              <a:rPr lang="en-US" dirty="0" smtClean="0"/>
              <a:t>Next steps</a:t>
            </a:r>
            <a:r>
              <a:rPr lang="is-IS" dirty="0" smtClean="0"/>
              <a: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259542"/>
              </p:ext>
            </p:extLst>
          </p:nvPr>
        </p:nvGraphicFramePr>
        <p:xfrm>
          <a:off x="458592" y="1524007"/>
          <a:ext cx="8291512" cy="4892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813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876" y="4002918"/>
            <a:ext cx="7458596" cy="400061"/>
          </a:xfrm>
          <a:prstGeom prst="rect">
            <a:avLst/>
          </a:prstGeom>
          <a:solidFill>
            <a:schemeClr val="bg1"/>
          </a:solidFill>
        </p:spPr>
        <p:txBody>
          <a:bodyPr wrap="square" lIns="91392" tIns="45696" rIns="91392" bIns="45696" rtlCol="0">
            <a:spAutoFit/>
          </a:bodyPr>
          <a:lstStyle/>
          <a:p>
            <a:endParaRPr lang="en-GB" sz="2000" dirty="0">
              <a:solidFill>
                <a:schemeClr val="tx2">
                  <a:lumMod val="95000"/>
                  <a:lumOff val="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79512" y="5517232"/>
            <a:ext cx="8553268" cy="1143000"/>
          </a:xfrm>
        </p:spPr>
        <p:txBody>
          <a:bodyPr>
            <a:normAutofit/>
          </a:bodyPr>
          <a:lstStyle/>
          <a:p>
            <a:r>
              <a:rPr lang="en-US" dirty="0" smtClean="0"/>
              <a:t/>
            </a:r>
            <a:br>
              <a:rPr lang="en-US" dirty="0" smtClean="0"/>
            </a:br>
            <a:r>
              <a:rPr lang="en-US" dirty="0" smtClean="0"/>
              <a:t>It’s been a huge, fun, team effort!</a:t>
            </a:r>
            <a:endParaRPr lang="en-US" dirty="0"/>
          </a:p>
        </p:txBody>
      </p:sp>
      <p:sp>
        <p:nvSpPr>
          <p:cNvPr id="6" name="Content Placeholder 5"/>
          <p:cNvSpPr>
            <a:spLocks noGrp="1"/>
          </p:cNvSpPr>
          <p:nvPr>
            <p:ph idx="1"/>
          </p:nvPr>
        </p:nvSpPr>
        <p:spPr>
          <a:xfrm>
            <a:off x="7" y="1827702"/>
            <a:ext cx="8819573" cy="5256584"/>
          </a:xfrm>
        </p:spPr>
        <p:txBody>
          <a:bodyPr>
            <a:normAutofit/>
          </a:bodyPr>
          <a:lstStyle/>
          <a:p>
            <a:pPr marL="0" indent="0">
              <a:buNone/>
            </a:pPr>
            <a:endParaRPr lang="en-AU" sz="2100" dirty="0"/>
          </a:p>
          <a:p>
            <a:pPr marL="0" indent="0">
              <a:buNone/>
            </a:pPr>
            <a:endParaRPr lang="en-AU" sz="2100" dirty="0"/>
          </a:p>
          <a:p>
            <a:pPr marL="0" indent="0">
              <a:buNone/>
            </a:pPr>
            <a:endParaRPr lang="en-US" sz="2100" dirty="0"/>
          </a:p>
          <a:p>
            <a:pPr marL="0" indent="0">
              <a:buNone/>
            </a:pPr>
            <a:endParaRPr lang="en-CA" dirty="0" smtClean="0"/>
          </a:p>
          <a:p>
            <a:pPr marL="0" indent="0">
              <a:buNone/>
            </a:pPr>
            <a:endParaRPr lang="en-CA" dirty="0" smtClean="0"/>
          </a:p>
        </p:txBody>
      </p:sp>
      <p:pic>
        <p:nvPicPr>
          <p:cNvPr id="3" name="Picture 2" descr="IMG_0104.jp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04" y="1340768"/>
            <a:ext cx="2520280" cy="1890210"/>
          </a:xfrm>
          <a:prstGeom prst="rect">
            <a:avLst/>
          </a:prstGeom>
        </p:spPr>
      </p:pic>
      <p:pic>
        <p:nvPicPr>
          <p:cNvPr id="10" name="Picture 9" descr="IMG_1703.jpe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4" y="3284984"/>
            <a:ext cx="2592288" cy="1944216"/>
          </a:xfrm>
          <a:prstGeom prst="rect">
            <a:avLst/>
          </a:prstGeom>
        </p:spPr>
      </p:pic>
      <p:pic>
        <p:nvPicPr>
          <p:cNvPr id="11" name="Picture 10" descr="IMG_0114.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03848" y="476672"/>
            <a:ext cx="2400267" cy="1800200"/>
          </a:xfrm>
          <a:prstGeom prst="rect">
            <a:avLst/>
          </a:prstGeom>
        </p:spPr>
      </p:pic>
      <p:pic>
        <p:nvPicPr>
          <p:cNvPr id="12" name="Picture 11" descr="IMG_0120.jpg"/>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31840" y="2708920"/>
            <a:ext cx="2808265" cy="2106541"/>
          </a:xfrm>
          <a:prstGeom prst="rect">
            <a:avLst/>
          </a:prstGeom>
        </p:spPr>
      </p:pic>
      <p:pic>
        <p:nvPicPr>
          <p:cNvPr id="13" name="Picture 12" descr="IMG_0113.jpg"/>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56176" y="260648"/>
            <a:ext cx="2736304" cy="2052228"/>
          </a:xfrm>
          <a:prstGeom prst="rect">
            <a:avLst/>
          </a:prstGeom>
        </p:spPr>
      </p:pic>
      <p:pic>
        <p:nvPicPr>
          <p:cNvPr id="14" name="Picture 13" descr="IMG_0108.jp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156176" y="2636912"/>
            <a:ext cx="2555267" cy="1916762"/>
          </a:xfrm>
          <a:prstGeom prst="rect">
            <a:avLst/>
          </a:prstGeom>
        </p:spPr>
      </p:pic>
      <p:pic>
        <p:nvPicPr>
          <p:cNvPr id="15" name="Picture 14" descr="IMG_0115.jp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012160" y="5085184"/>
            <a:ext cx="2987824" cy="1620515"/>
          </a:xfrm>
          <a:prstGeom prst="rect">
            <a:avLst/>
          </a:prstGeom>
        </p:spPr>
      </p:pic>
    </p:spTree>
    <p:extLst>
      <p:ext uri="{BB962C8B-B14F-4D97-AF65-F5344CB8AC3E}">
        <p14:creationId xmlns:p14="http://schemas.microsoft.com/office/powerpoint/2010/main" val="235120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AEE12407-35E7-4E87-8757-FD495B64908C}"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6" name="TextBox 5"/>
          <p:cNvSpPr txBox="1"/>
          <p:nvPr/>
        </p:nvSpPr>
        <p:spPr>
          <a:xfrm>
            <a:off x="7729151" y="3211916"/>
            <a:ext cx="1414851" cy="1569660"/>
          </a:xfrm>
          <a:prstGeom prst="rect">
            <a:avLst/>
          </a:prstGeom>
          <a:noFill/>
        </p:spPr>
        <p:txBody>
          <a:bodyPr wrap="square" rtlCol="0">
            <a:spAutoFit/>
          </a:bodyPr>
          <a:lstStyle/>
          <a:p>
            <a:r>
              <a:rPr lang="en-US" sz="2400" dirty="0" smtClean="0">
                <a:solidFill>
                  <a:prstClr val="black"/>
                </a:solidFill>
                <a:latin typeface="Calibri"/>
              </a:rPr>
              <a:t>Lebanon</a:t>
            </a:r>
          </a:p>
          <a:p>
            <a:r>
              <a:rPr lang="en-US" sz="2400" dirty="0" smtClean="0">
                <a:solidFill>
                  <a:prstClr val="black"/>
                </a:solidFill>
                <a:latin typeface="Calibri"/>
              </a:rPr>
              <a:t>Jordan</a:t>
            </a:r>
          </a:p>
          <a:p>
            <a:r>
              <a:rPr lang="en-US" sz="2400" dirty="0" smtClean="0">
                <a:solidFill>
                  <a:prstClr val="black"/>
                </a:solidFill>
                <a:latin typeface="Calibri"/>
              </a:rPr>
              <a:t>Tanzania</a:t>
            </a:r>
          </a:p>
          <a:p>
            <a:r>
              <a:rPr lang="en-US" sz="2400" dirty="0" smtClean="0">
                <a:solidFill>
                  <a:prstClr val="black"/>
                </a:solidFill>
                <a:latin typeface="Calibri"/>
              </a:rPr>
              <a:t>Pakistan</a:t>
            </a:r>
            <a:endParaRPr lang="en-US" sz="2400" dirty="0">
              <a:solidFill>
                <a:prstClr val="black"/>
              </a:solidFill>
              <a:latin typeface="Calibri"/>
            </a:endParaRPr>
          </a:p>
        </p:txBody>
      </p:sp>
      <p:pic>
        <p:nvPicPr>
          <p:cNvPr id="8" name="Content Placeholder 7" descr="unknown-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971" r="3428"/>
          <a:stretch/>
        </p:blipFill>
        <p:spPr>
          <a:xfrm>
            <a:off x="-557586" y="1223963"/>
            <a:ext cx="8286737" cy="4819650"/>
          </a:xfrm>
        </p:spPr>
      </p:pic>
      <p:sp>
        <p:nvSpPr>
          <p:cNvPr id="9" name="Title 1"/>
          <p:cNvSpPr txBox="1">
            <a:spLocks/>
          </p:cNvSpPr>
          <p:nvPr/>
        </p:nvSpPr>
        <p:spPr bwMode="auto">
          <a:xfrm>
            <a:off x="3203848" y="260648"/>
            <a:ext cx="7886700" cy="105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2400" b="1" kern="1200">
                <a:solidFill>
                  <a:srgbClr val="9E1440"/>
                </a:solidFill>
                <a:latin typeface="+mj-lt"/>
                <a:ea typeface="+mj-ea"/>
                <a:cs typeface="+mj-cs"/>
              </a:defRPr>
            </a:lvl1pPr>
            <a:lvl2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2pPr>
            <a:lvl3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3pPr>
            <a:lvl4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4pPr>
            <a:lvl5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9pPr>
          </a:lstStyle>
          <a:p>
            <a:r>
              <a:rPr lang="en-GB" sz="3000" dirty="0" smtClean="0">
                <a:latin typeface="+mn-lt"/>
              </a:rPr>
              <a:t>Planned Trials</a:t>
            </a:r>
            <a:endParaRPr lang="en-GB" sz="3000" dirty="0">
              <a:solidFill>
                <a:srgbClr val="FF0000"/>
              </a:solidFill>
              <a:latin typeface="+mn-lt"/>
            </a:endParaRPr>
          </a:p>
        </p:txBody>
      </p:sp>
    </p:spTree>
    <p:extLst>
      <p:ext uri="{BB962C8B-B14F-4D97-AF65-F5344CB8AC3E}">
        <p14:creationId xmlns:p14="http://schemas.microsoft.com/office/powerpoint/2010/main" val="1885722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876" y="4002918"/>
            <a:ext cx="7458596" cy="400061"/>
          </a:xfrm>
          <a:prstGeom prst="rect">
            <a:avLst/>
          </a:prstGeom>
          <a:solidFill>
            <a:schemeClr val="bg1"/>
          </a:solidFill>
        </p:spPr>
        <p:txBody>
          <a:bodyPr wrap="square" lIns="91392" tIns="45696" rIns="91392" bIns="45696" rtlCol="0">
            <a:spAutoFit/>
          </a:bodyPr>
          <a:lstStyle/>
          <a:p>
            <a:endParaRPr lang="en-GB" sz="2000" dirty="0">
              <a:solidFill>
                <a:schemeClr val="tx2">
                  <a:lumMod val="95000"/>
                  <a:lumOff val="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203848" y="188640"/>
            <a:ext cx="8553268" cy="1143000"/>
          </a:xfrm>
        </p:spPr>
        <p:txBody>
          <a:bodyPr>
            <a:normAutofit/>
          </a:bodyPr>
          <a:lstStyle/>
          <a:p>
            <a:r>
              <a:rPr lang="en-US" dirty="0" smtClean="0"/>
              <a:t/>
            </a:r>
            <a:br>
              <a:rPr lang="en-US" dirty="0" smtClean="0"/>
            </a:br>
            <a:r>
              <a:rPr lang="en-US" dirty="0" err="1" smtClean="0"/>
              <a:t>Thankyou</a:t>
            </a:r>
            <a:r>
              <a:rPr lang="en-US" dirty="0" smtClean="0"/>
              <a:t>!</a:t>
            </a:r>
            <a:endParaRPr lang="en-US" dirty="0"/>
          </a:p>
        </p:txBody>
      </p:sp>
      <p:sp>
        <p:nvSpPr>
          <p:cNvPr id="6" name="Content Placeholder 5"/>
          <p:cNvSpPr>
            <a:spLocks noGrp="1"/>
          </p:cNvSpPr>
          <p:nvPr>
            <p:ph idx="1"/>
          </p:nvPr>
        </p:nvSpPr>
        <p:spPr>
          <a:xfrm>
            <a:off x="7" y="1827702"/>
            <a:ext cx="8819573" cy="5256584"/>
          </a:xfrm>
        </p:spPr>
        <p:txBody>
          <a:bodyPr>
            <a:normAutofit/>
          </a:bodyPr>
          <a:lstStyle/>
          <a:p>
            <a:pPr marL="0" indent="0">
              <a:buNone/>
            </a:pPr>
            <a:endParaRPr lang="en-AU" sz="2100" dirty="0"/>
          </a:p>
          <a:p>
            <a:pPr marL="0" indent="0">
              <a:buNone/>
            </a:pPr>
            <a:endParaRPr lang="en-AU" sz="2100" dirty="0"/>
          </a:p>
          <a:p>
            <a:pPr marL="0" indent="0">
              <a:buNone/>
            </a:pPr>
            <a:endParaRPr lang="en-US" sz="2100" dirty="0"/>
          </a:p>
          <a:p>
            <a:pPr marL="0" indent="0">
              <a:buNone/>
            </a:pPr>
            <a:endParaRPr lang="en-CA" dirty="0" smtClean="0"/>
          </a:p>
          <a:p>
            <a:pPr marL="0" indent="0">
              <a:buNone/>
            </a:pPr>
            <a:endParaRPr lang="en-CA" dirty="0" smtClean="0"/>
          </a:p>
        </p:txBody>
      </p:sp>
      <p:pic>
        <p:nvPicPr>
          <p:cNvPr id="8" name="Picture 7" descr="Boys-in-a-refugee-camp-in-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112" y="2887107"/>
            <a:ext cx="5930647" cy="3558389"/>
          </a:xfrm>
          <a:prstGeom prst="rect">
            <a:avLst/>
          </a:prstGeom>
        </p:spPr>
      </p:pic>
      <p:sp>
        <p:nvSpPr>
          <p:cNvPr id="9" name="Content Placeholder 1"/>
          <p:cNvSpPr txBox="1">
            <a:spLocks/>
          </p:cNvSpPr>
          <p:nvPr/>
        </p:nvSpPr>
        <p:spPr>
          <a:xfrm>
            <a:off x="2372857" y="987048"/>
            <a:ext cx="5181600" cy="4995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dirty="0" smtClean="0"/>
          </a:p>
          <a:p>
            <a:pPr marL="0" indent="0">
              <a:buFont typeface="Arial"/>
              <a:buNone/>
            </a:pPr>
            <a:r>
              <a:rPr lang="nl-NL" dirty="0" smtClean="0">
                <a:hlinkClick r:id="rId4"/>
              </a:rPr>
              <a:t>felicity.brown@warchild.nl</a:t>
            </a:r>
            <a:endParaRPr lang="nl-NL" dirty="0" smtClean="0"/>
          </a:p>
          <a:p>
            <a:pPr marL="0" indent="0">
              <a:buFont typeface="Arial"/>
              <a:buNone/>
            </a:pPr>
            <a:r>
              <a:rPr lang="nl-NL" dirty="0" smtClean="0"/>
              <a:t> </a:t>
            </a:r>
          </a:p>
          <a:p>
            <a:pPr marL="0" indent="0">
              <a:buFont typeface="Arial"/>
              <a:buNone/>
            </a:pPr>
            <a:endParaRPr lang="nl-NL" dirty="0" smtClean="0"/>
          </a:p>
          <a:p>
            <a:pPr marL="0" indent="0">
              <a:buFont typeface="Arial"/>
              <a:buNone/>
            </a:pPr>
            <a:endParaRPr lang="nl-NL" dirty="0"/>
          </a:p>
        </p:txBody>
      </p:sp>
      <p:pic>
        <p:nvPicPr>
          <p:cNvPr id="7" name="Picture 6" descr="WarChildLogo_WE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4972" y="329745"/>
            <a:ext cx="1314608" cy="1314606"/>
          </a:xfrm>
          <a:prstGeom prst="rect">
            <a:avLst/>
          </a:prstGeom>
        </p:spPr>
      </p:pic>
    </p:spTree>
    <p:extLst>
      <p:ext uri="{BB962C8B-B14F-4D97-AF65-F5344CB8AC3E}">
        <p14:creationId xmlns:p14="http://schemas.microsoft.com/office/powerpoint/2010/main" val="427735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1412776"/>
            <a:ext cx="5328592" cy="4979122"/>
          </a:xfrm>
        </p:spPr>
        <p:txBody>
          <a:bodyPr>
            <a:normAutofit fontScale="92500" lnSpcReduction="20000"/>
          </a:bodyPr>
          <a:lstStyle/>
          <a:p>
            <a:r>
              <a:rPr lang="en-AU" sz="2400" dirty="0" smtClean="0"/>
              <a:t>Lebanon </a:t>
            </a:r>
          </a:p>
          <a:p>
            <a:pPr lvl="1"/>
            <a:r>
              <a:rPr lang="en-AU" dirty="0" smtClean="0"/>
              <a:t>Middle Income Country </a:t>
            </a:r>
          </a:p>
          <a:p>
            <a:pPr lvl="1"/>
            <a:r>
              <a:rPr lang="en-AU" dirty="0" smtClean="0"/>
              <a:t>Population 6m</a:t>
            </a:r>
          </a:p>
          <a:p>
            <a:pPr lvl="2"/>
            <a:r>
              <a:rPr lang="en-AU" dirty="0" smtClean="0"/>
              <a:t>1.5m Syrian refugees</a:t>
            </a:r>
          </a:p>
          <a:p>
            <a:pPr lvl="2"/>
            <a:r>
              <a:rPr lang="en-AU" dirty="0" smtClean="0"/>
              <a:t> &gt;200,000 Palestinian refugees</a:t>
            </a:r>
          </a:p>
          <a:p>
            <a:pPr lvl="2"/>
            <a:r>
              <a:rPr lang="en-AU" dirty="0" smtClean="0"/>
              <a:t>Many vulnerable Lebanese children</a:t>
            </a:r>
          </a:p>
          <a:p>
            <a:pPr lvl="1"/>
            <a:endParaRPr lang="en-AU" dirty="0"/>
          </a:p>
          <a:p>
            <a:r>
              <a:rPr lang="en-US" sz="2400" dirty="0"/>
              <a:t>Syrian, Lebanese, Palestinian children </a:t>
            </a:r>
          </a:p>
          <a:p>
            <a:r>
              <a:rPr lang="en-US" sz="2400" dirty="0"/>
              <a:t>Conducted through </a:t>
            </a:r>
            <a:r>
              <a:rPr lang="en-AU" sz="2400" dirty="0"/>
              <a:t>War Child </a:t>
            </a:r>
            <a:r>
              <a:rPr lang="en-AU" sz="2400" dirty="0" smtClean="0"/>
              <a:t>Holland</a:t>
            </a:r>
            <a:endParaRPr lang="en-US" sz="2400" dirty="0" smtClean="0"/>
          </a:p>
          <a:p>
            <a:r>
              <a:rPr lang="en-US" sz="2400" dirty="0" smtClean="0"/>
              <a:t>Locations</a:t>
            </a:r>
            <a:r>
              <a:rPr lang="en-US" sz="2400" dirty="0"/>
              <a:t>- </a:t>
            </a:r>
          </a:p>
          <a:p>
            <a:pPr lvl="1"/>
            <a:r>
              <a:rPr lang="en-US" sz="2400" dirty="0" smtClean="0"/>
              <a:t>Vulnerable regions</a:t>
            </a:r>
            <a:r>
              <a:rPr lang="en-US" sz="2400" dirty="0"/>
              <a:t> </a:t>
            </a:r>
            <a:r>
              <a:rPr lang="en-US" sz="2400" dirty="0" smtClean="0"/>
              <a:t>in North and </a:t>
            </a:r>
            <a:r>
              <a:rPr lang="en-US" sz="2400" dirty="0" err="1" smtClean="0"/>
              <a:t>Akkar</a:t>
            </a:r>
            <a:r>
              <a:rPr lang="en-US" sz="2400" dirty="0" smtClean="0"/>
              <a:t> </a:t>
            </a:r>
          </a:p>
          <a:p>
            <a:pPr lvl="1"/>
            <a:r>
              <a:rPr lang="en-US" sz="2400" dirty="0" smtClean="0"/>
              <a:t>Very few publicly available MH services, especially for children</a:t>
            </a:r>
          </a:p>
          <a:p>
            <a:r>
              <a:rPr lang="en-US" sz="2400" dirty="0" smtClean="0"/>
              <a:t>Facilitators- </a:t>
            </a:r>
          </a:p>
          <a:p>
            <a:pPr lvl="1"/>
            <a:r>
              <a:rPr lang="en-US" sz="2400" dirty="0" smtClean="0"/>
              <a:t>Experienced, non-specialist psychosocial support providers</a:t>
            </a:r>
          </a:p>
          <a:p>
            <a:pPr marL="0" indent="0">
              <a:buNone/>
            </a:pPr>
            <a:endParaRPr lang="en-US" sz="2400" dirty="0" smtClean="0"/>
          </a:p>
          <a:p>
            <a:endParaRPr lang="en-US" sz="2400" dirty="0" smtClean="0"/>
          </a:p>
          <a:p>
            <a:pPr marL="457200" lvl="1" indent="0">
              <a:buNone/>
            </a:pPr>
            <a:endParaRPr lang="en-AU" sz="2400" dirty="0"/>
          </a:p>
          <a:p>
            <a:pPr marL="0" indent="0">
              <a:buNone/>
            </a:pPr>
            <a:endParaRPr lang="en-AU" sz="2400" dirty="0"/>
          </a:p>
        </p:txBody>
      </p:sp>
      <p:sp>
        <p:nvSpPr>
          <p:cNvPr id="4" name="Slide Number Placeholder 3"/>
          <p:cNvSpPr>
            <a:spLocks noGrp="1"/>
          </p:cNvSpPr>
          <p:nvPr>
            <p:ph type="sldNum" sz="quarter" idx="12"/>
          </p:nvPr>
        </p:nvSpPr>
        <p:spPr/>
        <p:txBody>
          <a:bodyPr/>
          <a:lstStyle/>
          <a:p>
            <a:fld id="{AEE12407-35E7-4E87-8757-FD495B64908C}" type="slidenum">
              <a:rPr lang="en-US" smtClean="0"/>
              <a:t>5</a:t>
            </a:fld>
            <a:endParaRPr lang="en-US"/>
          </a:p>
        </p:txBody>
      </p:sp>
      <p:sp>
        <p:nvSpPr>
          <p:cNvPr id="5" name="Rectangle 4"/>
          <p:cNvSpPr/>
          <p:nvPr/>
        </p:nvSpPr>
        <p:spPr>
          <a:xfrm>
            <a:off x="8270938" y="5658408"/>
            <a:ext cx="873062" cy="11995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2987824" y="188640"/>
            <a:ext cx="7886700" cy="105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2400" b="1" kern="1200">
                <a:solidFill>
                  <a:srgbClr val="9E1440"/>
                </a:solidFill>
                <a:latin typeface="+mj-lt"/>
                <a:ea typeface="+mj-ea"/>
                <a:cs typeface="+mj-cs"/>
              </a:defRPr>
            </a:lvl1pPr>
            <a:lvl2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2pPr>
            <a:lvl3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3pPr>
            <a:lvl4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4pPr>
            <a:lvl5pPr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9pPr>
          </a:lstStyle>
          <a:p>
            <a:r>
              <a:rPr lang="en-GB" sz="3000" dirty="0" smtClean="0">
                <a:latin typeface="+mn-lt"/>
              </a:rPr>
              <a:t>EASE in Lebanon</a:t>
            </a:r>
            <a:endParaRPr lang="en-GB" sz="3000" dirty="0">
              <a:solidFill>
                <a:srgbClr val="FF0000"/>
              </a:solidFill>
              <a:latin typeface="+mn-lt"/>
            </a:endParaRPr>
          </a:p>
        </p:txBody>
      </p:sp>
      <p:sp>
        <p:nvSpPr>
          <p:cNvPr id="7" name="Title 6"/>
          <p:cNvSpPr>
            <a:spLocks noGrp="1"/>
          </p:cNvSpPr>
          <p:nvPr>
            <p:ph type="title"/>
          </p:nvPr>
        </p:nvSpPr>
        <p:spPr/>
        <p:txBody>
          <a:bodyPr/>
          <a:lstStyle/>
          <a:p>
            <a:r>
              <a:rPr lang="en-US" dirty="0" smtClean="0"/>
              <a:t> </a:t>
            </a:r>
            <a:endParaRPr lang="en-US" dirty="0"/>
          </a:p>
        </p:txBody>
      </p:sp>
      <p:pic>
        <p:nvPicPr>
          <p:cNvPr id="8" name="Picture 7" descr="521px-Lebanon_governorates_english.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484784"/>
            <a:ext cx="3102568" cy="3573016"/>
          </a:xfrm>
          <a:prstGeom prst="rect">
            <a:avLst/>
          </a:prstGeom>
        </p:spPr>
      </p:pic>
    </p:spTree>
    <p:extLst>
      <p:ext uri="{BB962C8B-B14F-4D97-AF65-F5344CB8AC3E}">
        <p14:creationId xmlns:p14="http://schemas.microsoft.com/office/powerpoint/2010/main" val="2121057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32656"/>
            <a:ext cx="8229600" cy="1143000"/>
          </a:xfrm>
        </p:spPr>
        <p:txBody>
          <a:bodyPr>
            <a:normAutofit/>
          </a:bodyPr>
          <a:lstStyle/>
          <a:p>
            <a:r>
              <a:rPr lang="en-US" dirty="0" smtClean="0"/>
              <a:t>WHO’s 5 </a:t>
            </a:r>
            <a:r>
              <a:rPr lang="en-US" dirty="0"/>
              <a:t>P</a:t>
            </a:r>
            <a:r>
              <a:rPr lang="en-US" dirty="0" smtClean="0"/>
              <a:t>hase </a:t>
            </a:r>
            <a:r>
              <a:rPr lang="en-US" dirty="0"/>
              <a:t>E</a:t>
            </a:r>
            <a:r>
              <a:rPr lang="en-US" dirty="0" smtClean="0"/>
              <a:t>valuation </a:t>
            </a:r>
            <a:r>
              <a:rPr lang="en-US" dirty="0"/>
              <a:t>M</a:t>
            </a:r>
            <a:r>
              <a:rPr lang="en-US" dirty="0" smtClean="0"/>
              <a:t>odel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628803"/>
              </p:ext>
            </p:extLst>
          </p:nvPr>
        </p:nvGraphicFramePr>
        <p:xfrm>
          <a:off x="458592" y="1524007"/>
          <a:ext cx="8291512" cy="4892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0" y="1905000"/>
            <a:ext cx="457200" cy="4127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876" y="4002908"/>
            <a:ext cx="7458596" cy="400061"/>
          </a:xfrm>
          <a:prstGeom prst="rect">
            <a:avLst/>
          </a:prstGeom>
          <a:solidFill>
            <a:schemeClr val="bg1"/>
          </a:solidFill>
        </p:spPr>
        <p:txBody>
          <a:bodyPr wrap="square" lIns="91392" tIns="45696" rIns="91392" bIns="45696" rtlCol="0">
            <a:spAutoFit/>
          </a:bodyPr>
          <a:lstStyle/>
          <a:p>
            <a:endParaRPr lang="en-GB" sz="2000" dirty="0">
              <a:solidFill>
                <a:schemeClr val="tx2">
                  <a:lumMod val="95000"/>
                  <a:lumOff val="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699792" y="260648"/>
            <a:ext cx="8553268" cy="1143000"/>
          </a:xfrm>
        </p:spPr>
        <p:txBody>
          <a:bodyPr/>
          <a:lstStyle/>
          <a:p>
            <a:pPr algn="l"/>
            <a:r>
              <a:rPr lang="en-US" dirty="0" smtClean="0"/>
              <a:t>Introduction to Adaptation</a:t>
            </a:r>
            <a:endParaRPr lang="en-US" dirty="0"/>
          </a:p>
        </p:txBody>
      </p:sp>
      <p:sp>
        <p:nvSpPr>
          <p:cNvPr id="6" name="Content Placeholder 5"/>
          <p:cNvSpPr>
            <a:spLocks noGrp="1"/>
          </p:cNvSpPr>
          <p:nvPr>
            <p:ph idx="1"/>
          </p:nvPr>
        </p:nvSpPr>
        <p:spPr>
          <a:xfrm>
            <a:off x="323528" y="1484784"/>
            <a:ext cx="8536617" cy="4831754"/>
          </a:xfrm>
        </p:spPr>
        <p:txBody>
          <a:bodyPr>
            <a:normAutofit fontScale="92500" lnSpcReduction="10000"/>
          </a:bodyPr>
          <a:lstStyle/>
          <a:p>
            <a:r>
              <a:rPr lang="en-US" sz="2700" dirty="0" smtClean="0"/>
              <a:t>Changing </a:t>
            </a:r>
            <a:r>
              <a:rPr lang="en-US" sz="2700" dirty="0" err="1" smtClean="0"/>
              <a:t>programme</a:t>
            </a:r>
            <a:r>
              <a:rPr lang="en-US" sz="2700" dirty="0" smtClean="0"/>
              <a:t> </a:t>
            </a:r>
            <a:r>
              <a:rPr lang="en-US" sz="2700" dirty="0"/>
              <a:t>and training materials to fit a particular set of circumstances</a:t>
            </a:r>
            <a:endParaRPr lang="en-AU" sz="2700" dirty="0"/>
          </a:p>
          <a:p>
            <a:r>
              <a:rPr lang="en-CA" sz="2700" dirty="0"/>
              <a:t>Balance between maintaining fidelity versus cultural and contextual ‘fit’</a:t>
            </a:r>
          </a:p>
          <a:p>
            <a:r>
              <a:rPr lang="en-CA" sz="2700" dirty="0"/>
              <a:t>Recommended that core components maintained, while minor changes can be made to improve: acceptability, comprehensibility, relevance, and accessibility/feasibility</a:t>
            </a:r>
          </a:p>
          <a:p>
            <a:r>
              <a:rPr lang="en-CA" sz="2700" dirty="0"/>
              <a:t>Examples of minor changes:</a:t>
            </a:r>
          </a:p>
          <a:p>
            <a:pPr lvl="1"/>
            <a:r>
              <a:rPr lang="en-CA" sz="2300" dirty="0"/>
              <a:t>Illustrations</a:t>
            </a:r>
          </a:p>
          <a:p>
            <a:pPr lvl="1"/>
            <a:r>
              <a:rPr lang="en-CA" sz="2300" dirty="0"/>
              <a:t>Examples</a:t>
            </a:r>
          </a:p>
          <a:p>
            <a:pPr lvl="1"/>
            <a:r>
              <a:rPr lang="en-CA" sz="2300" dirty="0"/>
              <a:t>Stories</a:t>
            </a:r>
          </a:p>
          <a:p>
            <a:pPr lvl="1"/>
            <a:r>
              <a:rPr lang="en-CA" sz="2300" dirty="0"/>
              <a:t>Terminology/ inclusion of local idioms</a:t>
            </a:r>
          </a:p>
        </p:txBody>
      </p:sp>
    </p:spTree>
    <p:extLst>
      <p:ext uri="{BB962C8B-B14F-4D97-AF65-F5344CB8AC3E}">
        <p14:creationId xmlns:p14="http://schemas.microsoft.com/office/powerpoint/2010/main" val="2285215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876" y="4002908"/>
            <a:ext cx="7458596" cy="400061"/>
          </a:xfrm>
          <a:prstGeom prst="rect">
            <a:avLst/>
          </a:prstGeom>
          <a:solidFill>
            <a:schemeClr val="bg1"/>
          </a:solidFill>
        </p:spPr>
        <p:txBody>
          <a:bodyPr wrap="square" lIns="91392" tIns="45696" rIns="91392" bIns="45696" rtlCol="0">
            <a:spAutoFit/>
          </a:bodyPr>
          <a:lstStyle/>
          <a:p>
            <a:endParaRPr lang="en-GB" sz="2000" dirty="0">
              <a:solidFill>
                <a:schemeClr val="tx2">
                  <a:lumMod val="95000"/>
                  <a:lumOff val="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555776" y="332656"/>
            <a:ext cx="8553269" cy="1143000"/>
          </a:xfrm>
        </p:spPr>
        <p:txBody>
          <a:bodyPr/>
          <a:lstStyle/>
          <a:p>
            <a:pPr algn="l"/>
            <a:r>
              <a:rPr lang="en-US" dirty="0" smtClean="0"/>
              <a:t>Why adapt?</a:t>
            </a:r>
            <a:endParaRPr lang="en-US" dirty="0"/>
          </a:p>
        </p:txBody>
      </p:sp>
      <p:sp>
        <p:nvSpPr>
          <p:cNvPr id="6" name="Content Placeholder 5"/>
          <p:cNvSpPr>
            <a:spLocks noGrp="1"/>
          </p:cNvSpPr>
          <p:nvPr>
            <p:ph idx="1"/>
          </p:nvPr>
        </p:nvSpPr>
        <p:spPr>
          <a:xfrm>
            <a:off x="287393" y="1936249"/>
            <a:ext cx="8291501" cy="4693853"/>
          </a:xfrm>
        </p:spPr>
        <p:txBody>
          <a:bodyPr>
            <a:normAutofit/>
          </a:bodyPr>
          <a:lstStyle/>
          <a:p>
            <a:r>
              <a:rPr lang="en-GB" sz="2400" dirty="0"/>
              <a:t>Evidence that culturally-adapted interventions more effective (</a:t>
            </a:r>
            <a:r>
              <a:rPr lang="en-US" sz="2400" dirty="0"/>
              <a:t>SMD= 0.72; </a:t>
            </a:r>
            <a:r>
              <a:rPr lang="en-US" sz="2400" dirty="0" err="1"/>
              <a:t>Chowdary</a:t>
            </a:r>
            <a:r>
              <a:rPr lang="en-US" sz="2400" dirty="0"/>
              <a:t> et al 2014</a:t>
            </a:r>
            <a:r>
              <a:rPr lang="en-US" sz="2400" dirty="0" smtClean="0"/>
              <a:t>)</a:t>
            </a:r>
          </a:p>
          <a:p>
            <a:r>
              <a:rPr lang="en-US" sz="2400" dirty="0"/>
              <a:t>Treatment effects increase with increased number of </a:t>
            </a:r>
            <a:r>
              <a:rPr lang="en-US" sz="2400" dirty="0" smtClean="0"/>
              <a:t>adaptations made </a:t>
            </a:r>
            <a:r>
              <a:rPr lang="en-US" sz="2400" dirty="0"/>
              <a:t>(Harper </a:t>
            </a:r>
            <a:r>
              <a:rPr lang="en-US" sz="2400" dirty="0" err="1"/>
              <a:t>Shehadeh</a:t>
            </a:r>
            <a:r>
              <a:rPr lang="en-US" sz="2400" dirty="0"/>
              <a:t> et al., 2016</a:t>
            </a:r>
            <a:r>
              <a:rPr lang="en-US" sz="2400" dirty="0" smtClean="0"/>
              <a:t>)</a:t>
            </a:r>
            <a:endParaRPr lang="en-GB" sz="2400" dirty="0"/>
          </a:p>
          <a:p>
            <a:r>
              <a:rPr lang="en-US" sz="2400" dirty="0"/>
              <a:t>But often adaptations not done systematically, or not documented.</a:t>
            </a:r>
          </a:p>
          <a:p>
            <a:r>
              <a:rPr lang="en-US" sz="2400" dirty="0"/>
              <a:t>No clear consensus on </a:t>
            </a:r>
            <a:r>
              <a:rPr lang="en-US" sz="2400" i="1" dirty="0"/>
              <a:t>HOW</a:t>
            </a:r>
            <a:r>
              <a:rPr lang="en-US" sz="2400" dirty="0"/>
              <a:t> to do this</a:t>
            </a:r>
          </a:p>
          <a:p>
            <a:r>
              <a:rPr lang="en-US" sz="2400" dirty="0" smtClean="0"/>
              <a:t>WCH is </a:t>
            </a:r>
            <a:r>
              <a:rPr lang="en-US" sz="2400" dirty="0"/>
              <a:t>currently field-testing a systematic way to implement adaptations and document them</a:t>
            </a:r>
            <a:r>
              <a:rPr lang="en-AU" sz="2400" dirty="0"/>
              <a:t> </a:t>
            </a:r>
            <a:endParaRPr lang="en-US" sz="2400" dirty="0"/>
          </a:p>
        </p:txBody>
      </p:sp>
      <p:sp>
        <p:nvSpPr>
          <p:cNvPr id="7" name="Rectangle 6"/>
          <p:cNvSpPr/>
          <p:nvPr/>
        </p:nvSpPr>
        <p:spPr>
          <a:xfrm>
            <a:off x="1042876" y="2968341"/>
            <a:ext cx="240202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35953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915816" y="3607048"/>
            <a:ext cx="3456384" cy="86409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2" name="Down Arrow 1"/>
          <p:cNvSpPr/>
          <p:nvPr/>
        </p:nvSpPr>
        <p:spPr>
          <a:xfrm>
            <a:off x="4211960" y="2780928"/>
            <a:ext cx="576064" cy="64807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3" name="Title 2"/>
          <p:cNvSpPr>
            <a:spLocks noGrp="1"/>
          </p:cNvSpPr>
          <p:nvPr>
            <p:ph type="title"/>
          </p:nvPr>
        </p:nvSpPr>
        <p:spPr>
          <a:xfrm>
            <a:off x="2915816" y="188640"/>
            <a:ext cx="7886700" cy="922657"/>
          </a:xfrm>
        </p:spPr>
        <p:txBody>
          <a:bodyPr/>
          <a:lstStyle/>
          <a:p>
            <a:r>
              <a:rPr lang="nl-NL" dirty="0" smtClean="0"/>
              <a:t> </a:t>
            </a:r>
            <a:r>
              <a:rPr lang="nl-NL" b="1" dirty="0" smtClean="0"/>
              <a:t>Adaptation </a:t>
            </a:r>
            <a:r>
              <a:rPr lang="nl-NL" b="1" dirty="0" err="1" smtClean="0"/>
              <a:t>Process</a:t>
            </a:r>
            <a:endParaRPr lang="nl-NL" b="1" dirty="0"/>
          </a:p>
        </p:txBody>
      </p:sp>
      <p:sp>
        <p:nvSpPr>
          <p:cNvPr id="9" name="TextBox 8">
            <a:extLst>
              <a:ext uri="{FF2B5EF4-FFF2-40B4-BE49-F238E27FC236}">
                <a16:creationId xmlns:a16="http://schemas.microsoft.com/office/drawing/2014/main" id="{A6031E98-38C4-4751-98C4-558CCCFB893D}"/>
              </a:ext>
            </a:extLst>
          </p:cNvPr>
          <p:cNvSpPr txBox="1"/>
          <p:nvPr/>
        </p:nvSpPr>
        <p:spPr>
          <a:xfrm>
            <a:off x="2987824" y="3823072"/>
            <a:ext cx="3240360" cy="430887"/>
          </a:xfrm>
          <a:prstGeom prst="rect">
            <a:avLst/>
          </a:prstGeom>
          <a:noFill/>
        </p:spPr>
        <p:txBody>
          <a:bodyPr wrap="square" rtlCol="0">
            <a:spAutoFit/>
          </a:bodyPr>
          <a:lstStyle/>
          <a:p>
            <a:r>
              <a:rPr lang="en-US" sz="2200" b="1" dirty="0" smtClean="0">
                <a:solidFill>
                  <a:prstClr val="black"/>
                </a:solidFill>
                <a:latin typeface="Calibri"/>
              </a:rPr>
              <a:t>Adaptation Workshop</a:t>
            </a:r>
          </a:p>
        </p:txBody>
      </p:sp>
      <p:sp>
        <p:nvSpPr>
          <p:cNvPr id="11" name="Rectangle 10"/>
          <p:cNvSpPr/>
          <p:nvPr/>
        </p:nvSpPr>
        <p:spPr>
          <a:xfrm>
            <a:off x="1653443" y="1317299"/>
            <a:ext cx="2138899" cy="787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bwMode="auto">
          <a:xfrm>
            <a:off x="467544"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Desk</a:t>
            </a:r>
            <a:r>
              <a:rPr kumimoji="0" lang="en-US" sz="1800" b="0" i="0" u="none" strike="noStrike" cap="none" normalizeH="0" dirty="0" smtClean="0">
                <a:ln>
                  <a:noFill/>
                </a:ln>
                <a:solidFill>
                  <a:schemeClr val="tx1"/>
                </a:solidFill>
                <a:effectLst/>
                <a:latin typeface="+mn-lt"/>
                <a:ea typeface="ＭＳ Ｐゴシック" panose="020B0600070205080204" pitchFamily="34" charset="-128"/>
              </a:rPr>
              <a:t> Review</a:t>
            </a:r>
            <a:endPar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endParaRPr>
          </a:p>
        </p:txBody>
      </p:sp>
      <p:sp>
        <p:nvSpPr>
          <p:cNvPr id="13" name="Rectangle 12"/>
          <p:cNvSpPr/>
          <p:nvPr/>
        </p:nvSpPr>
        <p:spPr bwMode="auto">
          <a:xfrm>
            <a:off x="2195736"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Rapid Qualitative Assessment</a:t>
            </a:r>
          </a:p>
        </p:txBody>
      </p:sp>
      <p:sp>
        <p:nvSpPr>
          <p:cNvPr id="14" name="Rectangle 13"/>
          <p:cNvSpPr/>
          <p:nvPr/>
        </p:nvSpPr>
        <p:spPr bwMode="auto">
          <a:xfrm>
            <a:off x="3851920"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Cognitive Interviewing</a:t>
            </a:r>
          </a:p>
        </p:txBody>
      </p:sp>
      <p:sp>
        <p:nvSpPr>
          <p:cNvPr id="15" name="Rectangle 14"/>
          <p:cNvSpPr/>
          <p:nvPr/>
        </p:nvSpPr>
        <p:spPr bwMode="auto">
          <a:xfrm>
            <a:off x="5580112"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Psychologist Read Through</a:t>
            </a:r>
          </a:p>
        </p:txBody>
      </p:sp>
      <p:sp>
        <p:nvSpPr>
          <p:cNvPr id="16" name="Rectangle 15"/>
          <p:cNvSpPr/>
          <p:nvPr/>
        </p:nvSpPr>
        <p:spPr bwMode="auto">
          <a:xfrm>
            <a:off x="7361229" y="1628800"/>
            <a:ext cx="1440160" cy="100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anose="020B0600070205080204" pitchFamily="34" charset="-128"/>
              </a:rPr>
              <a:t>Mock Sessions</a:t>
            </a:r>
          </a:p>
        </p:txBody>
      </p:sp>
      <p:sp>
        <p:nvSpPr>
          <p:cNvPr id="18" name="Rectangle 17"/>
          <p:cNvSpPr/>
          <p:nvPr/>
        </p:nvSpPr>
        <p:spPr bwMode="auto">
          <a:xfrm>
            <a:off x="2915816" y="5301208"/>
            <a:ext cx="3456384" cy="86409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9" name="TextBox 18">
            <a:extLst>
              <a:ext uri="{FF2B5EF4-FFF2-40B4-BE49-F238E27FC236}">
                <a16:creationId xmlns:a16="http://schemas.microsoft.com/office/drawing/2014/main" id="{A6031E98-38C4-4751-98C4-558CCCFB893D}"/>
              </a:ext>
            </a:extLst>
          </p:cNvPr>
          <p:cNvSpPr txBox="1"/>
          <p:nvPr/>
        </p:nvSpPr>
        <p:spPr>
          <a:xfrm>
            <a:off x="2987824" y="5517232"/>
            <a:ext cx="3240360" cy="430887"/>
          </a:xfrm>
          <a:prstGeom prst="rect">
            <a:avLst/>
          </a:prstGeom>
          <a:noFill/>
        </p:spPr>
        <p:txBody>
          <a:bodyPr wrap="square" rtlCol="0">
            <a:spAutoFit/>
          </a:bodyPr>
          <a:lstStyle/>
          <a:p>
            <a:r>
              <a:rPr lang="en-US" sz="2200" b="1" dirty="0" smtClean="0">
                <a:solidFill>
                  <a:prstClr val="black"/>
                </a:solidFill>
                <a:latin typeface="Calibri"/>
              </a:rPr>
              <a:t>Revision of Materials</a:t>
            </a:r>
          </a:p>
        </p:txBody>
      </p:sp>
      <p:sp>
        <p:nvSpPr>
          <p:cNvPr id="20" name="Down Arrow 19"/>
          <p:cNvSpPr/>
          <p:nvPr/>
        </p:nvSpPr>
        <p:spPr>
          <a:xfrm>
            <a:off x="4283968" y="4581128"/>
            <a:ext cx="576064" cy="64807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Tree>
    <p:extLst>
      <p:ext uri="{BB962C8B-B14F-4D97-AF65-F5344CB8AC3E}">
        <p14:creationId xmlns:p14="http://schemas.microsoft.com/office/powerpoint/2010/main" val="236884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539FAAFF58B0B44886A9839C8E7B1CE" ma:contentTypeVersion="8" ma:contentTypeDescription="Een nieuw document maken." ma:contentTypeScope="" ma:versionID="dc827481dc2e8429b625fa129548bab1">
  <xsd:schema xmlns:xsd="http://www.w3.org/2001/XMLSchema" xmlns:xs="http://www.w3.org/2001/XMLSchema" xmlns:p="http://schemas.microsoft.com/office/2006/metadata/properties" xmlns:ns2="2cf8aa20-c557-4a96-ba13-2cfde45781e7" xmlns:ns3="1b930ac0-16dd-49ff-bfa2-7f44f8b7314a" targetNamespace="http://schemas.microsoft.com/office/2006/metadata/properties" ma:root="true" ma:fieldsID="40890420ce2e7bccc722601c3072895a" ns2:_="" ns3:_="">
    <xsd:import namespace="2cf8aa20-c557-4a96-ba13-2cfde45781e7"/>
    <xsd:import namespace="1b930ac0-16dd-49ff-bfa2-7f44f8b731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8aa20-c557-4a96-ba13-2cfde4578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30ac0-16dd-49ff-bfa2-7f44f8b7314a"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58106-AC94-431B-8EA1-E434CDC2DC07}">
  <ds:schemaRefs>
    <ds:schemaRef ds:uri="http://schemas.microsoft.com/office/2006/metadata/longProperties"/>
  </ds:schemaRefs>
</ds:datastoreItem>
</file>

<file path=customXml/itemProps2.xml><?xml version="1.0" encoding="utf-8"?>
<ds:datastoreItem xmlns:ds="http://schemas.openxmlformats.org/officeDocument/2006/customXml" ds:itemID="{EA502AF3-05F0-44C1-A647-417BB7E771D0}">
  <ds:schemaRefs>
    <ds:schemaRef ds:uri="http://schemas.openxmlformats.org/package/2006/metadata/core-properties"/>
    <ds:schemaRef ds:uri="http://purl.org/dc/dcmitype/"/>
    <ds:schemaRef ds:uri="http://schemas.microsoft.com/office/2006/documentManagement/types"/>
    <ds:schemaRef ds:uri="http://purl.org/dc/elements/1.1/"/>
    <ds:schemaRef ds:uri="2cf8aa20-c557-4a96-ba13-2cfde45781e7"/>
    <ds:schemaRef ds:uri="http://schemas.microsoft.com/office/2006/metadata/properties"/>
    <ds:schemaRef ds:uri="http://schemas.microsoft.com/office/infopath/2007/PartnerControls"/>
    <ds:schemaRef ds:uri="1b930ac0-16dd-49ff-bfa2-7f44f8b7314a"/>
    <ds:schemaRef ds:uri="http://www.w3.org/XML/1998/namespace"/>
    <ds:schemaRef ds:uri="http://purl.org/dc/terms/"/>
  </ds:schemaRefs>
</ds:datastoreItem>
</file>

<file path=customXml/itemProps3.xml><?xml version="1.0" encoding="utf-8"?>
<ds:datastoreItem xmlns:ds="http://schemas.openxmlformats.org/officeDocument/2006/customXml" ds:itemID="{BEE5FB9A-DAD6-40A3-BC6C-89D82DF73EC8}">
  <ds:schemaRefs>
    <ds:schemaRef ds:uri="http://schemas.microsoft.com/sharepoint/v3/contenttype/forms"/>
  </ds:schemaRefs>
</ds:datastoreItem>
</file>

<file path=customXml/itemProps4.xml><?xml version="1.0" encoding="utf-8"?>
<ds:datastoreItem xmlns:ds="http://schemas.openxmlformats.org/officeDocument/2006/customXml" ds:itemID="{A11D690E-A5C0-4073-A146-982026A26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f8aa20-c557-4a96-ba13-2cfde45781e7"/>
    <ds:schemaRef ds:uri="1b930ac0-16dd-49ff-bfa2-7f44f8b73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1469</TotalTime>
  <Words>2512</Words>
  <Application>Microsoft Office PowerPoint</Application>
  <PresentationFormat>On-screen Show (4:3)</PresentationFormat>
  <Paragraphs>400</Paragraphs>
  <Slides>40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Century Gothic</vt:lpstr>
      <vt:lpstr>Courier New</vt:lpstr>
      <vt:lpstr>Times</vt:lpstr>
      <vt:lpstr>Times New Roman</vt:lpstr>
      <vt:lpstr>Wingdings</vt:lpstr>
      <vt:lpstr>1_Blank Presentation</vt:lpstr>
      <vt:lpstr>IPIDUS SEQUAS ESTEREM QUA</vt:lpstr>
      <vt:lpstr>Early Adolescent Skills for Emotions (EASE)</vt:lpstr>
      <vt:lpstr>Development of EASE</vt:lpstr>
      <vt:lpstr> </vt:lpstr>
      <vt:lpstr> </vt:lpstr>
      <vt:lpstr>WHO’s 5 Phase Evaluation Model</vt:lpstr>
      <vt:lpstr>Introduction to Adaptation</vt:lpstr>
      <vt:lpstr>Why adapt?</vt:lpstr>
      <vt:lpstr> Adaptation Process</vt:lpstr>
      <vt:lpstr> </vt:lpstr>
      <vt:lpstr>     Aims</vt:lpstr>
      <vt:lpstr>Methodology</vt:lpstr>
      <vt:lpstr>Results- Free Listing</vt:lpstr>
      <vt:lpstr>Results-  Framework Analysis </vt:lpstr>
      <vt:lpstr>1: Emotional Abuse, Bullying and  Physical Violence  </vt:lpstr>
      <vt:lpstr>PowerPoint Presentation</vt:lpstr>
      <vt:lpstr>PowerPoint Presentation</vt:lpstr>
      <vt:lpstr>PowerPoint Presentation</vt:lpstr>
      <vt:lpstr> </vt:lpstr>
      <vt:lpstr> </vt:lpstr>
      <vt:lpstr>7. Input on Intervention</vt:lpstr>
      <vt:lpstr> </vt:lpstr>
      <vt:lpstr> </vt:lpstr>
      <vt:lpstr>Main Findings  </vt:lpstr>
      <vt:lpstr> </vt:lpstr>
      <vt:lpstr> </vt:lpstr>
      <vt:lpstr>Main findings  </vt:lpstr>
      <vt:lpstr> </vt:lpstr>
      <vt:lpstr>Methods</vt:lpstr>
      <vt:lpstr>Several suggestions were made on: </vt:lpstr>
      <vt:lpstr> Adaptation Process</vt:lpstr>
      <vt:lpstr> </vt:lpstr>
      <vt:lpstr> </vt:lpstr>
      <vt:lpstr>Example – Maze activity added</vt:lpstr>
      <vt:lpstr>Adaptations for Lebanon – Pre-Piloting</vt:lpstr>
      <vt:lpstr>Adaptations– post-piloting</vt:lpstr>
      <vt:lpstr>Example – Tired Cycle  Vicious Cycle</vt:lpstr>
      <vt:lpstr>Next steps…..</vt:lpstr>
      <vt:lpstr> It’s been a huge, fun, team effort!</vt:lpstr>
      <vt:lpstr> Thankyou!</vt:lpstr>
    </vt:vector>
  </TitlesOfParts>
  <Company>UK Coalition of People Living with HIV and AIDS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 User</dc:creator>
  <cp:lastModifiedBy>Aldabous, D.</cp:lastModifiedBy>
  <cp:revision>194</cp:revision>
  <dcterms:created xsi:type="dcterms:W3CDTF">2017-01-13T11:22:13Z</dcterms:created>
  <dcterms:modified xsi:type="dcterms:W3CDTF">2019-06-28T08:55:21Z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Any User</vt:lpwstr>
  </property>
  <property fmtid="{D5CDD505-2E9C-101B-9397-08002B2CF9AE}" pid="3" name="Order">
    <vt:lpwstr>100.000000000000</vt:lpwstr>
  </property>
  <property fmtid="{D5CDD505-2E9C-101B-9397-08002B2CF9AE}" pid="4" name="display_urn:schemas-microsoft-com:office:office#Author">
    <vt:lpwstr>Any User</vt:lpwstr>
  </property>
  <property fmtid="{D5CDD505-2E9C-101B-9397-08002B2CF9AE}" pid="5" name="ContentTypeId">
    <vt:lpwstr>0x0101003539FAAFF58B0B44886A9839C8E7B1CE</vt:lpwstr>
  </property>
</Properties>
</file>