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7" r:id="rId2"/>
    <p:sldId id="289" r:id="rId3"/>
    <p:sldId id="292" r:id="rId4"/>
    <p:sldId id="293" r:id="rId5"/>
    <p:sldId id="267" r:id="rId6"/>
    <p:sldId id="279" r:id="rId7"/>
    <p:sldId id="270" r:id="rId8"/>
    <p:sldId id="287" r:id="rId9"/>
    <p:sldId id="271" r:id="rId10"/>
    <p:sldId id="294" r:id="rId11"/>
    <p:sldId id="296" r:id="rId12"/>
    <p:sldId id="297" r:id="rId13"/>
    <p:sldId id="298" r:id="rId14"/>
    <p:sldId id="290" r:id="rId15"/>
    <p:sldId id="285" r:id="rId16"/>
    <p:sldId id="299" r:id="rId17"/>
    <p:sldId id="300" r:id="rId18"/>
  </p:sldIdLst>
  <p:sldSz cx="18361025" cy="104425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57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103"/>
    <a:srgbClr val="7A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2730"/>
  </p:normalViewPr>
  <p:slideViewPr>
    <p:cSldViewPr>
      <p:cViewPr varScale="1">
        <p:scale>
          <a:sx n="69" d="100"/>
          <a:sy n="69" d="100"/>
        </p:scale>
        <p:origin x="264" y="464"/>
      </p:cViewPr>
      <p:guideLst>
        <p:guide orient="horz" pos="3289"/>
        <p:guide pos="5783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baseline="0" dirty="0"/>
              <a:t>number of dissemination 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75605905444615E-2"/>
          <c:y val="7.1942004111445843E-2"/>
          <c:w val="0.95975203074912074"/>
          <c:h val="0.77123240783804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dissemination events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WP1.    (VUA, Joop)</c:v>
                </c:pt>
                <c:pt idx="1">
                  <c:v>WP2      (LSHTM)</c:v>
                </c:pt>
                <c:pt idx="2">
                  <c:v>WP3      (DRC)</c:v>
                </c:pt>
                <c:pt idx="3">
                  <c:v>WP4.    (WCH, IMC, UNSW)</c:v>
                </c:pt>
                <c:pt idx="4">
                  <c:v>WP 5      (Zurich, Sehir, Rasasa, ipsi)</c:v>
                </c:pt>
                <c:pt idx="5">
                  <c:v>WPP6    (Berlin)</c:v>
                </c:pt>
                <c:pt idx="6">
                  <c:v>WP8       (UNHCR, WTF)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10</c:v>
                </c:pt>
                <c:pt idx="2">
                  <c:v>6</c:v>
                </c:pt>
                <c:pt idx="3">
                  <c:v>21</c:v>
                </c:pt>
                <c:pt idx="4">
                  <c:v>42</c:v>
                </c:pt>
                <c:pt idx="5">
                  <c:v>17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F-0840-A9DD-E4133AA76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8123136"/>
        <c:axId val="1818124816"/>
      </c:barChart>
      <c:catAx>
        <c:axId val="18181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5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24816"/>
        <c:crosses val="autoZero"/>
        <c:auto val="1"/>
        <c:lblAlgn val="ctr"/>
        <c:lblOffset val="100"/>
        <c:noMultiLvlLbl val="0"/>
      </c:catAx>
      <c:valAx>
        <c:axId val="18181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837D19-2396-B74C-87C6-1BFBA9385C8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F8D9B23-B63F-4C41-ABB9-8E4544417B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EF16CBA-497A-8344-A052-9A45839C4D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685800"/>
            <a:ext cx="6026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9112B93-D6EE-8D40-80F8-C09DC09D8F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1E9891C-C3AF-834B-871C-8BE065F01D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053E3F58-12AA-394C-A176-065C7CF21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02BCB5-9E00-C942-8D8E-1CE3494FC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5AB6A8D-0462-FA46-973A-34FD3AA6B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C93192-46DA-604A-A5CE-5E27B5A9C2AB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17A1B8-6499-3C4B-937C-BE8D90AEE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8DDAE66-88D3-204A-A93C-32B927C67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AFF50E1-5B5A-0645-8F4F-8498B88AE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6C08B8A-8996-604B-92DB-2BA18382EE61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AC5A45B-E834-2044-A933-A462F34E1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8F5D6EA-F6D4-BD42-8EAC-BE3A8A20F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4B7179F-7B9E-504C-97C6-55F78E640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1182EB1-1EBD-F447-8405-AFB7BC9D3F75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4F12CE8-E5D9-FB4E-8608-A21A8F002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F51F857-CC04-7A40-B2D8-83A2CF19A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2BCB5-9E00-C942-8D8E-1CE3494FC52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4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6BBBEB4B-771A-8C4E-AC8F-498C35DC60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775" y="579438"/>
            <a:ext cx="9674225" cy="1325562"/>
          </a:xfrm>
          <a:prstGeom prst="rect">
            <a:avLst/>
          </a:prstGeom>
          <a:solidFill>
            <a:srgbClr val="BDB000"/>
          </a:solidFill>
          <a:ln>
            <a:noFill/>
          </a:ln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98265BAB-9333-D34E-A6FC-0A0B45C7AF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39400" y="3713163"/>
            <a:ext cx="7308850" cy="3306762"/>
          </a:xfrm>
          <a:prstGeom prst="rect">
            <a:avLst/>
          </a:prstGeom>
          <a:solidFill>
            <a:srgbClr val="9E1440"/>
          </a:solidFill>
          <a:ln>
            <a:noFill/>
          </a:ln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D74BD4C-071E-4D4F-B967-AC4D51A125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000" y="9829800"/>
            <a:ext cx="17257713" cy="409575"/>
          </a:xfrm>
          <a:prstGeom prst="rect">
            <a:avLst/>
          </a:prstGeom>
          <a:noFill/>
          <a:ln>
            <a:noFill/>
          </a:ln>
          <a:extLst/>
        </p:spPr>
        <p:txBody>
          <a:bodyPr lIns="164592" tIns="82296" rIns="164592" bIns="82296">
            <a:spAutoFit/>
          </a:bodyPr>
          <a:lstStyle>
            <a:lvl1pPr defTabSz="16462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22325" defTabSz="16462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646238" defTabSz="16462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468563" defTabSz="16462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292475" defTabSz="16462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7496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068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640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21275" defTabSz="1646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en-US" sz="1600">
                <a:solidFill>
                  <a:srgbClr val="9E1440"/>
                </a:solidFill>
                <a:latin typeface="Calibri" charset="0"/>
              </a:rPr>
              <a:t>This project has received funding from the European Union's Horizon 2020 Research and Innovation programme Societal Challenges under Grant Agreement No 733337.</a:t>
            </a:r>
            <a:endParaRPr lang="en-US" altLang="en-US" sz="1600">
              <a:solidFill>
                <a:srgbClr val="9E1440"/>
              </a:solidFill>
              <a:latin typeface="Calibri" charset="0"/>
            </a:endParaRPr>
          </a:p>
        </p:txBody>
      </p:sp>
      <p:pic>
        <p:nvPicPr>
          <p:cNvPr id="7" name="Picture 33" descr="STRENGTHS_Logo_Strapline">
            <a:extLst>
              <a:ext uri="{FF2B5EF4-FFF2-40B4-BE49-F238E27FC236}">
                <a16:creationId xmlns:a16="http://schemas.microsoft.com/office/drawing/2014/main" id="{BB3E1EEB-1005-8B43-9278-0E510BB2BE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45438"/>
            <a:ext cx="41148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EU">
            <a:extLst>
              <a:ext uri="{FF2B5EF4-FFF2-40B4-BE49-F238E27FC236}">
                <a16:creationId xmlns:a16="http://schemas.microsoft.com/office/drawing/2014/main" id="{702B303D-9719-6F41-8FAB-350A50DBB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81534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 descr="UNHCR Counselling Jordan1_PPT">
            <a:extLst>
              <a:ext uri="{FF2B5EF4-FFF2-40B4-BE49-F238E27FC236}">
                <a16:creationId xmlns:a16="http://schemas.microsoft.com/office/drawing/2014/main" id="{542C93A1-BA1F-884C-A467-8E52335AE0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065338"/>
            <a:ext cx="966628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 descr="26">
            <a:extLst>
              <a:ext uri="{FF2B5EF4-FFF2-40B4-BE49-F238E27FC236}">
                <a16:creationId xmlns:a16="http://schemas.microsoft.com/office/drawing/2014/main" id="{555C25AA-EA8A-9646-BC60-B11A5E7E8D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5150"/>
            <a:ext cx="728186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7363" y="4060825"/>
            <a:ext cx="6578600" cy="12763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en-US" noProof="0"/>
              <a:t>Klik om de stijl te bewerken</a:t>
            </a:r>
            <a:endParaRPr lang="en-US" altLang="en-US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47363" y="5337175"/>
            <a:ext cx="4895850" cy="1392238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en-US" noProof="0"/>
              <a:t>Klik om de ondertitelstijl van het model te bewerken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84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D0F67F-91B6-F34A-876E-349FCC4A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BB422-043B-8040-8C01-9233709E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BB733E-A9E8-224E-8152-D989979E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97EC-AC5C-2A4C-9142-88B10138480A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4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4076363" y="579438"/>
            <a:ext cx="3213100" cy="84709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437063" y="579438"/>
            <a:ext cx="9486900" cy="8470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204DEE-1159-8843-884C-2A1666F4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57E00-8907-5B4B-9867-CBD64D69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5BB53-5F6B-D844-B1B4-357A1D12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0DEE-CC98-C64E-84EA-B10AD0F37314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9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7063" y="579438"/>
            <a:ext cx="12852400" cy="150971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370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39463" y="2552700"/>
            <a:ext cx="6350000" cy="64976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4C9CAC-6E12-A94B-A66D-E8D4D291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8D11ED-9F4A-1844-BB39-17EFF169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A360C0-79A1-894A-8406-55DF8B5D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80E5-0C33-EF4C-86F3-8FCE9F145B02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437063" y="579438"/>
            <a:ext cx="12852400" cy="8470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2C3B38-1992-414D-9734-F38C1AB8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BCAA8A-CB62-4541-A09E-D0899C71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5AE341-533A-8240-A052-CD5E3776E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E2AA-9254-F247-90B2-7C1911406078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0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7538" marR="0" indent="-617538" algn="l" defTabSz="1646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E1440"/>
              </a:buClr>
              <a:buSzTx/>
              <a:buFontTx/>
              <a:buChar char="•"/>
              <a:tabLst/>
              <a:defRPr baseline="0"/>
            </a:lvl1pPr>
            <a:lvl2pPr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0E6809-803D-4146-8D6A-CBAC86F5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25</a:t>
            </a:r>
            <a:r>
              <a:rPr lang="en-US" altLang="en-US" baseline="30000"/>
              <a:t>th</a:t>
            </a:r>
            <a:r>
              <a:rPr lang="en-US" altLang="en-US"/>
              <a:t>, 2018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612C6C-2D7E-924F-8650-346C33CA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F2F24D-39D8-C34B-8E61-C34F272D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4E53-B633-614D-AA52-04E87883AA5C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0975" y="6710363"/>
            <a:ext cx="15606713" cy="20732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0975" y="4425950"/>
            <a:ext cx="15606713" cy="22844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638664-FB9B-2F40-85DB-FCB67E0D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17C2D-A4F3-9E4B-B954-9829C6F9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89BE5-B2DD-174C-997F-13DE44C0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714F-9A8E-D447-BD86-DD866D1AEA0C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437063" y="2552700"/>
            <a:ext cx="6350000" cy="6497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939463" y="2552700"/>
            <a:ext cx="6350000" cy="6497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4A980C-2587-AE4C-AB5D-4CCBC05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073071-3906-8F45-9EAE-ECE5263F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68014D-A1D7-EE45-A698-664012DF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F9CA-9863-3B4D-9EAD-BC931CC383C2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17513"/>
            <a:ext cx="16525875" cy="17414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7575" y="2336800"/>
            <a:ext cx="8113713" cy="97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917575" y="3311525"/>
            <a:ext cx="8113713" cy="601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9326563" y="2336800"/>
            <a:ext cx="8116887" cy="97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9326563" y="3311525"/>
            <a:ext cx="8116887" cy="601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93EA05-5308-8940-AD9C-D18CCEC5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0E37467-A1B7-9944-B342-D81D32B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E983A5-CF88-9E45-B413-67A903A6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DF07-5CEC-3D40-97C3-DAE999470E45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04C85D-E586-EB46-8CE1-777210E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B55259-29F1-D94C-BAC4-1C32EE23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E79FC8-E7F0-BA4C-9DBD-DE009454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16E9-D456-904A-877F-F50820FA0E97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E4C494-17F0-BE48-A481-A58CA22C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89B93E-35CF-BF40-AF21-2133CD7B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D544B3-B90A-2341-8AE7-0F16A507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5B85-8F11-864D-8464-4A108F0CBAA7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15925"/>
            <a:ext cx="6040438" cy="177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78675" y="415925"/>
            <a:ext cx="10264775" cy="8912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17575" y="2185988"/>
            <a:ext cx="6040438" cy="71421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F574DD-5A0D-9C46-9675-B3988CD6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62DA0B-2CAA-3C4B-A4B0-C307DE6B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4BFA6A-198B-FD43-9DBC-66944FD7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BDE3-D5D1-2845-92FF-0DBEE579747C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8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863" y="7310438"/>
            <a:ext cx="11017250" cy="862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598863" y="933450"/>
            <a:ext cx="11017250" cy="6265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598863" y="8172450"/>
            <a:ext cx="11017250" cy="1225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C4ACEF-BD67-624F-A685-58F25D5F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A421F7-4A5F-CD41-9F1B-E3419687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1FD22-BECC-9C40-BB51-BE116D6D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F6AF-BEC0-634E-8DE6-5E0D5D183AC3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FE31C7-0100-004C-893E-ABD9CF45C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37063" y="579438"/>
            <a:ext cx="128524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COMMUNICATION AND KNOWLEDGE DISSEMINATION PLAN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60D44E-FFD6-E048-8CCF-5F9BCC1704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37063" y="9625013"/>
            <a:ext cx="3825875" cy="6969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defTabSz="1646238">
              <a:defRPr sz="25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25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5D5A9C-D564-324A-8F06-27A3A5244B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78838" y="9625013"/>
            <a:ext cx="5661025" cy="6969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algn="ctr" defTabSz="1646238">
              <a:defRPr sz="18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4A0E5A-F7CD-B442-8DF9-AF14CDB845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382750" y="9625013"/>
            <a:ext cx="2906713" cy="6969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>
            <a:lvl1pPr algn="r" defTabSz="1646238">
              <a:defRPr sz="1600">
                <a:solidFill>
                  <a:srgbClr val="9E144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10A024-83DC-044B-BB43-C2A33260D5AB}" type="slidenum">
              <a:rPr lang="en-US" altLang="en-US"/>
              <a:pPr>
                <a:defRPr/>
              </a:pPr>
              <a:t>‹#›</a:t>
            </a:fld>
            <a:endParaRPr lang="en-US" altLang="en-US" sz="25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5CEAD5D-C42C-3040-9226-80101F4D3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37063" y="2552700"/>
            <a:ext cx="128524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4592" tIns="82296" rIns="164592" bIns="82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31" name="Group 17">
            <a:extLst>
              <a:ext uri="{FF2B5EF4-FFF2-40B4-BE49-F238E27FC236}">
                <a16:creationId xmlns:a16="http://schemas.microsoft.com/office/drawing/2014/main" id="{F6F6BAAD-D4EF-4142-BC7D-BDCADE4269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37063" y="9540875"/>
            <a:ext cx="12852400" cy="68263"/>
            <a:chOff x="1392" y="3912"/>
            <a:chExt cx="4032" cy="28"/>
          </a:xfrm>
        </p:grpSpPr>
        <p:sp>
          <p:nvSpPr>
            <p:cNvPr id="1033" name="Line 13">
              <a:extLst>
                <a:ext uri="{FF2B5EF4-FFF2-40B4-BE49-F238E27FC236}">
                  <a16:creationId xmlns:a16="http://schemas.microsoft.com/office/drawing/2014/main" id="{D633E0F3-F106-0E4F-8DD5-6BAA1B132B7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92" y="3912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15">
              <a:extLst>
                <a:ext uri="{FF2B5EF4-FFF2-40B4-BE49-F238E27FC236}">
                  <a16:creationId xmlns:a16="http://schemas.microsoft.com/office/drawing/2014/main" id="{A927A2C2-5303-1C42-8890-4C7C0E34AF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92" y="3940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2" name="Picture 18" descr="STRENGTHS_Logo_Strapline">
            <a:extLst>
              <a:ext uri="{FF2B5EF4-FFF2-40B4-BE49-F238E27FC236}">
                <a16:creationId xmlns:a16="http://schemas.microsoft.com/office/drawing/2014/main" id="{8398B7A1-29E0-084F-A656-5F53F7DF8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8013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</p:sldLayoutIdLst>
  <p:txStyles>
    <p:titleStyle>
      <a:lvl1pPr algn="l" defTabSz="1646238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+mj-lt"/>
          <a:ea typeface="MS PGothic" pitchFamily="34" charset="-128"/>
          <a:cs typeface="MS PGothic" charset="0"/>
        </a:defRPr>
      </a:lvl1pPr>
      <a:lvl2pPr algn="l" defTabSz="1646238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MS PGothic" pitchFamily="34" charset="-128"/>
          <a:cs typeface="MS PGothic" charset="0"/>
        </a:defRPr>
      </a:lvl2pPr>
      <a:lvl3pPr algn="l" defTabSz="1646238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MS PGothic" pitchFamily="34" charset="-128"/>
          <a:cs typeface="MS PGothic" charset="0"/>
        </a:defRPr>
      </a:lvl3pPr>
      <a:lvl4pPr algn="l" defTabSz="1646238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MS PGothic" pitchFamily="34" charset="-128"/>
          <a:cs typeface="MS PGothic" charset="0"/>
        </a:defRPr>
      </a:lvl4pPr>
      <a:lvl5pPr algn="l" defTabSz="1646238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MS PGothic" pitchFamily="34" charset="-128"/>
          <a:cs typeface="MS PGothic" charset="0"/>
        </a:defRPr>
      </a:lvl5pPr>
      <a:lvl6pPr marL="4572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ＭＳ Ｐゴシック" charset="-128"/>
        </a:defRPr>
      </a:lvl6pPr>
      <a:lvl7pPr marL="9144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ＭＳ Ｐゴシック" charset="-128"/>
        </a:defRPr>
      </a:lvl7pPr>
      <a:lvl8pPr marL="13716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ＭＳ Ｐゴシック" charset="-128"/>
        </a:defRPr>
      </a:lvl8pPr>
      <a:lvl9pPr marL="1828800" algn="l" defTabSz="1646238" rtl="0" fontAlgn="base">
        <a:spcBef>
          <a:spcPct val="0"/>
        </a:spcBef>
        <a:spcAft>
          <a:spcPct val="0"/>
        </a:spcAft>
        <a:defRPr sz="4300" b="1">
          <a:solidFill>
            <a:srgbClr val="9E1440"/>
          </a:solidFill>
          <a:latin typeface="Century Gothic" charset="0"/>
          <a:ea typeface="ＭＳ Ｐゴシック" charset="-128"/>
        </a:defRPr>
      </a:lvl9pPr>
    </p:titleStyle>
    <p:bodyStyle>
      <a:lvl1pPr marL="617538" indent="-617538" algn="l" defTabSz="1646238" rtl="0" eaLnBrk="0" fontAlgn="base" hangingPunct="0">
        <a:spcBef>
          <a:spcPct val="20000"/>
        </a:spcBef>
        <a:spcAft>
          <a:spcPct val="0"/>
        </a:spcAft>
        <a:buClr>
          <a:srgbClr val="9E1440"/>
        </a:buClr>
        <a:buChar char="•"/>
        <a:defRPr sz="3600">
          <a:solidFill>
            <a:srgbClr val="3C2415"/>
          </a:solidFill>
          <a:latin typeface="+mn-lt"/>
          <a:ea typeface="MS PGothic" pitchFamily="34" charset="-128"/>
          <a:cs typeface="MS PGothic" charset="0"/>
        </a:defRPr>
      </a:lvl1pPr>
      <a:lvl2pPr marL="1336675" indent="-514350" algn="l" defTabSz="1646238" rtl="0" eaLnBrk="0" fontAlgn="base" hangingPunct="0">
        <a:spcBef>
          <a:spcPct val="20000"/>
        </a:spcBef>
        <a:spcAft>
          <a:spcPct val="0"/>
        </a:spcAft>
        <a:buClr>
          <a:srgbClr val="BDB000"/>
        </a:buClr>
        <a:buFont typeface="Times" pitchFamily="2" charset="0"/>
        <a:buChar char="•"/>
        <a:defRPr sz="3200">
          <a:solidFill>
            <a:srgbClr val="3C2415"/>
          </a:solidFill>
          <a:latin typeface="+mn-lt"/>
          <a:ea typeface="MS PGothic" pitchFamily="34" charset="-128"/>
          <a:cs typeface="MS PGothic" charset="0"/>
        </a:defRPr>
      </a:lvl2pPr>
      <a:lvl3pPr marL="2057400" indent="-411163" algn="l" defTabSz="1646238" rtl="0" eaLnBrk="0" fontAlgn="base" hangingPunct="0">
        <a:spcBef>
          <a:spcPct val="20000"/>
        </a:spcBef>
        <a:spcAft>
          <a:spcPct val="0"/>
        </a:spcAft>
        <a:buClr>
          <a:srgbClr val="BDB000"/>
        </a:buClr>
        <a:buChar char="•"/>
        <a:defRPr sz="2900">
          <a:solidFill>
            <a:srgbClr val="3C2415"/>
          </a:solidFill>
          <a:latin typeface="+mn-lt"/>
          <a:ea typeface="MS PGothic" pitchFamily="34" charset="-128"/>
          <a:cs typeface="MS PGothic" charset="0"/>
        </a:defRPr>
      </a:lvl3pPr>
      <a:lvl4pPr marL="2879725" indent="-411163" algn="l" defTabSz="1646238" rtl="0" eaLnBrk="0" fontAlgn="base" hangingPunct="0">
        <a:spcBef>
          <a:spcPct val="20000"/>
        </a:spcBef>
        <a:spcAft>
          <a:spcPct val="0"/>
        </a:spcAft>
        <a:buClr>
          <a:srgbClr val="3C2415"/>
        </a:buClr>
        <a:buFont typeface="Times" pitchFamily="2" charset="0"/>
        <a:buChar char="•"/>
        <a:defRPr sz="2500">
          <a:solidFill>
            <a:srgbClr val="3C2415"/>
          </a:solidFill>
          <a:latin typeface="+mn-lt"/>
          <a:ea typeface="MS PGothic" pitchFamily="34" charset="-128"/>
          <a:cs typeface="MS PGothic" charset="0"/>
        </a:defRPr>
      </a:lvl4pPr>
      <a:lvl5pPr marL="3703638" indent="-411163" algn="l" defTabSz="1646238" rtl="0" eaLnBrk="0" fontAlgn="base" hangingPunct="0">
        <a:spcBef>
          <a:spcPct val="20000"/>
        </a:spcBef>
        <a:spcAft>
          <a:spcPct val="0"/>
        </a:spcAft>
        <a:buClr>
          <a:srgbClr val="3C2415"/>
        </a:buClr>
        <a:buFont typeface="Times" pitchFamily="2" charset="0"/>
        <a:buChar char="•"/>
        <a:defRPr sz="2200">
          <a:solidFill>
            <a:srgbClr val="3C2415"/>
          </a:solidFill>
          <a:latin typeface="+mn-lt"/>
          <a:ea typeface="MS PGothic" pitchFamily="34" charset="-128"/>
          <a:cs typeface="MS PGothic" charset="0"/>
        </a:defRPr>
      </a:lvl5pPr>
      <a:lvl6pPr marL="4160838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2200">
          <a:solidFill>
            <a:srgbClr val="3C2415"/>
          </a:solidFill>
          <a:latin typeface="+mn-lt"/>
          <a:ea typeface="+mn-ea"/>
        </a:defRPr>
      </a:lvl6pPr>
      <a:lvl7pPr marL="4618038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2200">
          <a:solidFill>
            <a:srgbClr val="3C2415"/>
          </a:solidFill>
          <a:latin typeface="+mn-lt"/>
          <a:ea typeface="+mn-ea"/>
        </a:defRPr>
      </a:lvl7pPr>
      <a:lvl8pPr marL="5075238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2200">
          <a:solidFill>
            <a:srgbClr val="3C2415"/>
          </a:solidFill>
          <a:latin typeface="+mn-lt"/>
          <a:ea typeface="+mn-ea"/>
        </a:defRPr>
      </a:lvl8pPr>
      <a:lvl9pPr marL="5532438" indent="-411163" algn="l" defTabSz="1646238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2200">
          <a:solidFill>
            <a:srgbClr val="3C241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rengths-project.eu/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RENGTHSproject/" TargetMode="External"/><Relationship Id="rId2" Type="http://schemas.openxmlformats.org/officeDocument/2006/relationships/hyperlink" Target="https://twitter.com/STRENGTHS_pro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dropbox.com/home/STRENGTHS%20Project/WP8/Documents?preview=20180126+STRENGTHS_Dissemination_log.xls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1FF073-EF24-F34A-95BD-0FA6586AAB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cap="all" dirty="0">
                <a:ea typeface="+mj-ea"/>
                <a:cs typeface="+mj-cs"/>
              </a:rPr>
              <a:t>Consortium </a:t>
            </a:r>
            <a:br>
              <a:rPr lang="en-GB" sz="4000" cap="all" dirty="0">
                <a:ea typeface="+mj-ea"/>
                <a:cs typeface="+mj-cs"/>
              </a:rPr>
            </a:br>
            <a:r>
              <a:rPr lang="en-GB" sz="4000" cap="all" dirty="0">
                <a:ea typeface="+mj-ea"/>
                <a:cs typeface="+mj-cs"/>
              </a:rPr>
              <a:t>annual meeting 2019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FD3864D-8263-9441-8EC2-53BB64ABF5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47363" y="5337175"/>
            <a:ext cx="6381750" cy="1392238"/>
          </a:xfrm>
        </p:spPr>
        <p:txBody>
          <a:bodyPr/>
          <a:lstStyle/>
          <a:p>
            <a:pPr eaLnBrk="1" hangingPunct="1"/>
            <a:r>
              <a:rPr lang="en-US" altLang="en-US" sz="4400" b="1" dirty="0"/>
              <a:t>WP8 Dissemination and 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3EDB0-2F8C-F340-8255-2C36B4A491ED}"/>
              </a:ext>
            </a:extLst>
          </p:cNvPr>
          <p:cNvSpPr txBox="1"/>
          <p:nvPr/>
        </p:nvSpPr>
        <p:spPr>
          <a:xfrm>
            <a:off x="6425470" y="7597551"/>
            <a:ext cx="844378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A00103"/>
                </a:solidFill>
                <a:latin typeface="+mn-lt"/>
              </a:rPr>
              <a:t>Peter </a:t>
            </a:r>
            <a:r>
              <a:rPr lang="en-US" sz="4400" b="1" dirty="0" err="1">
                <a:solidFill>
                  <a:srgbClr val="A00103"/>
                </a:solidFill>
                <a:latin typeface="+mn-lt"/>
              </a:rPr>
              <a:t>Ventevogel</a:t>
            </a:r>
            <a:r>
              <a:rPr lang="en-US" sz="4400" b="1" dirty="0">
                <a:solidFill>
                  <a:srgbClr val="A00103"/>
                </a:solidFill>
                <a:latin typeface="+mn-lt"/>
              </a:rPr>
              <a:t> (UNHCR)</a:t>
            </a:r>
          </a:p>
          <a:p>
            <a:r>
              <a:rPr lang="en-US" sz="4400" b="1" dirty="0">
                <a:solidFill>
                  <a:srgbClr val="A00103"/>
                </a:solidFill>
                <a:latin typeface="+mn-lt"/>
              </a:rPr>
              <a:t>Sadaf </a:t>
            </a:r>
            <a:r>
              <a:rPr lang="en-US" sz="4400" b="1" dirty="0" err="1">
                <a:solidFill>
                  <a:srgbClr val="A00103"/>
                </a:solidFill>
                <a:latin typeface="+mn-lt"/>
              </a:rPr>
              <a:t>Kaykha</a:t>
            </a:r>
            <a:r>
              <a:rPr lang="en-US" sz="4400" b="1" dirty="0">
                <a:solidFill>
                  <a:srgbClr val="A00103"/>
                </a:solidFill>
                <a:latin typeface="+mn-lt"/>
              </a:rPr>
              <a:t>, Trudy </a:t>
            </a:r>
            <a:r>
              <a:rPr lang="en-US" sz="4400" b="1" dirty="0" err="1">
                <a:solidFill>
                  <a:srgbClr val="A00103"/>
                </a:solidFill>
                <a:latin typeface="+mn-lt"/>
              </a:rPr>
              <a:t>Mooren</a:t>
            </a:r>
            <a:r>
              <a:rPr lang="en-US" sz="4400" b="1" dirty="0">
                <a:solidFill>
                  <a:srgbClr val="A00103"/>
                </a:solidFill>
                <a:latin typeface="+mn-lt"/>
              </a:rPr>
              <a:t> (WTF)</a:t>
            </a:r>
          </a:p>
          <a:p>
            <a:r>
              <a:rPr lang="en-US" sz="4400" b="1" dirty="0">
                <a:solidFill>
                  <a:srgbClr val="A00103"/>
                </a:solidFill>
                <a:latin typeface="+mn-lt"/>
              </a:rPr>
              <a:t>Louise Hansen (DRC)</a:t>
            </a:r>
          </a:p>
          <a:p>
            <a:endParaRPr lang="en-US" sz="4400" b="1" dirty="0">
              <a:solidFill>
                <a:srgbClr val="C00000"/>
              </a:solidFill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5774A5D-26DC-3F48-893F-CDD02AA5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dirty="0" err="1"/>
              <a:t>Realisations</a:t>
            </a:r>
            <a:r>
              <a:rPr lang="en-US" altLang="en-US" sz="5400" dirty="0"/>
              <a:t> 2018</a:t>
            </a:r>
            <a:endParaRPr lang="en-GB" altLang="en-US" sz="5400" dirty="0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D338338-8993-7E45-BD9D-187E6EAF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552700"/>
            <a:ext cx="16389350" cy="6497638"/>
          </a:xfrm>
        </p:spPr>
        <p:txBody>
          <a:bodyPr/>
          <a:lstStyle/>
          <a:p>
            <a:r>
              <a:rPr lang="en-GB" altLang="en-US" sz="4800" dirty="0"/>
              <a:t>2 Newsletters per year</a:t>
            </a:r>
          </a:p>
          <a:p>
            <a:r>
              <a:rPr lang="en-GB" altLang="en-US" sz="4800" dirty="0"/>
              <a:t>Website login section with content now operational </a:t>
            </a:r>
            <a:r>
              <a:rPr lang="en-GB" altLang="en-US" sz="4800" b="1" dirty="0"/>
              <a:t>(!!!)</a:t>
            </a:r>
          </a:p>
          <a:p>
            <a:r>
              <a:rPr lang="en-GB" altLang="en-US" sz="4800" dirty="0"/>
              <a:t>Updated dissemination log including needs of WP7</a:t>
            </a:r>
          </a:p>
          <a:p>
            <a:r>
              <a:rPr lang="en-GB" altLang="en-US" sz="4800" dirty="0"/>
              <a:t>Individual video and written interviews </a:t>
            </a:r>
          </a:p>
          <a:p>
            <a:r>
              <a:rPr lang="en-US" altLang="en-US" sz="4800" dirty="0"/>
              <a:t>Two stakeholder engagement events (Istanbul and Amman)</a:t>
            </a:r>
          </a:p>
          <a:p>
            <a:r>
              <a:rPr lang="en-US" altLang="en-US" sz="4800" dirty="0"/>
              <a:t>Articles in newspapers and journals</a:t>
            </a:r>
            <a:endParaRPr lang="en-GB" altLang="en-US" sz="4800" dirty="0"/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4887-7348-F14A-B187-C6F7FBE4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83BD40-3865-1E41-AD9A-2D33E6289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535" y="218456"/>
            <a:ext cx="13105455" cy="100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0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0F8E-CE6C-9648-BFB9-E0266F76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F383-7F39-7F45-843C-B2BB9C66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72" y="2101097"/>
            <a:ext cx="16184491" cy="6565355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en-US" dirty="0"/>
              <a:t>38 recipients , 66% open rate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149 recipients, 53% open rate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221 recipients, 54% open rate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AA97D-44D3-2A46-935F-3E7F3FBB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4801793"/>
            <a:ext cx="3885772" cy="4785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C942D-C155-6F4C-B2A3-8A244A43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734" y="4801793"/>
            <a:ext cx="3671246" cy="5143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D2F78-ADAA-2E4F-9261-0322C8BC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390" y="4801793"/>
            <a:ext cx="3612329" cy="5061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5D71F-E263-0A4D-95AC-A1CBECB2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3723" y="4801793"/>
            <a:ext cx="3612330" cy="5061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7CA96-B645-7941-A1B1-BFA60337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4801793"/>
            <a:ext cx="3885772" cy="50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AB24-5F19-C345-A63D-B13F5969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B12FE6-304B-FE4D-8BFD-A8614FD53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864731"/>
              </p:ext>
            </p:extLst>
          </p:nvPr>
        </p:nvGraphicFramePr>
        <p:xfrm>
          <a:off x="3924449" y="0"/>
          <a:ext cx="14436576" cy="1119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34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4D59BE5-1A81-014D-AF62-AC92A07EC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7063" y="612775"/>
            <a:ext cx="12852400" cy="1509713"/>
          </a:xfrm>
        </p:spPr>
        <p:txBody>
          <a:bodyPr/>
          <a:lstStyle/>
          <a:p>
            <a:r>
              <a:rPr lang="en-US" altLang="en-US" sz="6600" dirty="0"/>
              <a:t>Actions for 2019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B80C281-2AFE-C044-B8B3-05651A852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552700"/>
            <a:ext cx="16605250" cy="6497638"/>
          </a:xfrm>
        </p:spPr>
        <p:txBody>
          <a:bodyPr/>
          <a:lstStyle/>
          <a:p>
            <a:r>
              <a:rPr lang="en-US" altLang="en-US" sz="4800" dirty="0"/>
              <a:t>Updated dissemination plan (June 2019)</a:t>
            </a:r>
          </a:p>
          <a:p>
            <a:r>
              <a:rPr lang="en-US" altLang="en-US" sz="4800" dirty="0"/>
              <a:t>Animation movie for promotional purposes</a:t>
            </a:r>
          </a:p>
          <a:p>
            <a:r>
              <a:rPr lang="en-US" altLang="en-US" sz="4800" dirty="0"/>
              <a:t>Newsletters </a:t>
            </a:r>
          </a:p>
          <a:p>
            <a:r>
              <a:rPr lang="en-US" altLang="en-US" sz="4800" dirty="0"/>
              <a:t>Start working on Advocacy package and implementation support package</a:t>
            </a:r>
          </a:p>
          <a:p>
            <a:r>
              <a:rPr lang="en-US" altLang="en-US" sz="4800" dirty="0"/>
              <a:t>Stakeholder engagement meetings</a:t>
            </a:r>
          </a:p>
          <a:p>
            <a:r>
              <a:rPr lang="en-US" altLang="en-US" sz="4800" dirty="0"/>
              <a:t>Set up of training network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C2BAF-810D-2442-ACD9-94C1CE6C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 dirty="0"/>
              <a:t>Tools for d</a:t>
            </a:r>
            <a:r>
              <a:rPr lang="en-GB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issemination to be created</a:t>
            </a:r>
          </a:p>
        </p:txBody>
      </p:sp>
      <p:sp>
        <p:nvSpPr>
          <p:cNvPr id="26627" name="Tijdelijke aanduiding voor inhoud 2">
            <a:extLst>
              <a:ext uri="{FF2B5EF4-FFF2-40B4-BE49-F238E27FC236}">
                <a16:creationId xmlns:a16="http://schemas.microsoft.com/office/drawing/2014/main" id="{B9ABBEEA-E461-CD49-9ABD-DA2182D8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552700"/>
            <a:ext cx="16101839" cy="6497638"/>
          </a:xfrm>
        </p:spPr>
        <p:txBody>
          <a:bodyPr/>
          <a:lstStyle/>
          <a:p>
            <a:pPr>
              <a:defRPr/>
            </a:pPr>
            <a:r>
              <a:rPr lang="nl-NL" sz="4800" dirty="0">
                <a:ea typeface="MS PGothic" charset="0"/>
              </a:rPr>
              <a:t>Communication &amp; </a:t>
            </a:r>
            <a:r>
              <a:rPr lang="nl-NL" sz="4800" dirty="0" err="1">
                <a:ea typeface="MS PGothic" charset="0"/>
              </a:rPr>
              <a:t>Dissemination</a:t>
            </a:r>
            <a:r>
              <a:rPr lang="nl-NL" sz="4800" dirty="0">
                <a:ea typeface="MS PGothic" charset="0"/>
              </a:rPr>
              <a:t> package</a:t>
            </a:r>
            <a:endParaRPr lang="en-GB" sz="4800" dirty="0">
              <a:ea typeface="MS PGothic" charset="0"/>
            </a:endParaRPr>
          </a:p>
          <a:p>
            <a:pPr lvl="1" eaLnBrk="1" hangingPunct="1">
              <a:buFont typeface="Times" charset="0"/>
              <a:buChar char="•"/>
              <a:defRPr/>
            </a:pPr>
            <a:r>
              <a:rPr lang="en-GB" sz="4400" dirty="0">
                <a:ea typeface="MS PGothic" charset="0"/>
              </a:rPr>
              <a:t>Standard PowerPoint presentation</a:t>
            </a:r>
          </a:p>
          <a:p>
            <a:pPr lvl="1" eaLnBrk="1" hangingPunct="1">
              <a:buFont typeface="Times" charset="0"/>
              <a:buChar char="•"/>
              <a:defRPr/>
            </a:pPr>
            <a:r>
              <a:rPr lang="en-GB" sz="4400" dirty="0">
                <a:ea typeface="MS PGothic" charset="0"/>
              </a:rPr>
              <a:t>Flyers/ brochures, factsheets </a:t>
            </a:r>
          </a:p>
          <a:p>
            <a:pPr lvl="1" eaLnBrk="1" hangingPunct="1">
              <a:buFont typeface="Times" charset="0"/>
              <a:buChar char="•"/>
              <a:defRPr/>
            </a:pPr>
            <a:r>
              <a:rPr lang="en-GB" sz="4400" dirty="0">
                <a:ea typeface="MS PGothic" charset="0"/>
              </a:rPr>
              <a:t>Press pack </a:t>
            </a:r>
            <a:endParaRPr lang="en-GB" altLang="en-US" sz="4800" dirty="0">
              <a:cs typeface="ＭＳ Ｐゴシック" charset="0"/>
            </a:endParaRPr>
          </a:p>
          <a:p>
            <a:pPr>
              <a:defRPr/>
            </a:pPr>
            <a:r>
              <a:rPr lang="en-GB" altLang="en-US" sz="4800" dirty="0">
                <a:cs typeface="ＭＳ Ｐゴシック" charset="0"/>
              </a:rPr>
              <a:t>Implementation support package</a:t>
            </a:r>
            <a:endParaRPr lang="en-GB" altLang="en-US" sz="4800" b="1" dirty="0">
              <a:cs typeface="ＭＳ Ｐゴシック" charset="0"/>
            </a:endParaRPr>
          </a:p>
          <a:p>
            <a:pPr>
              <a:defRPr/>
            </a:pPr>
            <a:r>
              <a:rPr lang="en-GB" altLang="en-US" sz="4800" dirty="0">
                <a:cs typeface="ＭＳ Ｐゴシック" charset="0"/>
              </a:rPr>
              <a:t>Advocacy package for policy makers</a:t>
            </a:r>
            <a:endParaRPr lang="nl-NL" altLang="en-US" sz="4800" dirty="0"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nl-NL" altLang="en-US" sz="4400" b="1" dirty="0">
              <a:solidFill>
                <a:srgbClr val="9E1440"/>
              </a:solidFill>
              <a:cs typeface="ＭＳ Ｐゴシック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381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C912-295F-DA44-AC0D-4FF8CBFE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points: </a:t>
            </a:r>
            <a:br>
              <a:rPr lang="en-US" dirty="0"/>
            </a:br>
            <a:r>
              <a:rPr lang="en-US" dirty="0"/>
              <a:t>What are your ideas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BC96-27B0-E047-A33C-F193BF6A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552700"/>
            <a:ext cx="15957823" cy="64976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Stakeholder engagement: joint meetings for TOC around scaling up?</a:t>
            </a:r>
          </a:p>
          <a:p>
            <a:pPr marL="1462087" lvl="1" indent="-742950"/>
            <a:r>
              <a:rPr lang="en-US" sz="3600" dirty="0"/>
              <a:t>Where? When How?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Training network</a:t>
            </a:r>
          </a:p>
          <a:p>
            <a:pPr marL="1462087" lvl="1" indent="-742950"/>
            <a:r>
              <a:rPr lang="en-US" sz="3600" dirty="0"/>
              <a:t>Platform for people in/out STRENGTHS to share experiences/ resources</a:t>
            </a:r>
          </a:p>
          <a:p>
            <a:pPr marL="1462087" lvl="1" indent="-742950"/>
            <a:r>
              <a:rPr lang="en-US" sz="3600" dirty="0"/>
              <a:t>Demonstration videos (how to train? How to supervise?)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Stakeholderlist</a:t>
            </a:r>
            <a:r>
              <a:rPr lang="en-US" sz="4000" dirty="0"/>
              <a:t> (?)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Dissemination and implementation logs</a:t>
            </a:r>
          </a:p>
          <a:p>
            <a:pPr marL="1462087" lvl="1" indent="-742950"/>
            <a:r>
              <a:rPr lang="en-US" sz="3600" dirty="0"/>
              <a:t>How can we assist in completing?</a:t>
            </a:r>
          </a:p>
          <a:p>
            <a:pPr marL="1462087" lvl="1" indent="-742950"/>
            <a:r>
              <a:rPr lang="en-US" sz="3600" dirty="0"/>
              <a:t>Regular calls (WP7/8)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Factsheets to be developed?</a:t>
            </a:r>
          </a:p>
          <a:p>
            <a:pPr marL="1462087" lvl="1" indent="-742950"/>
            <a:r>
              <a:rPr lang="en-US" sz="3600" dirty="0"/>
              <a:t>Adaption?</a:t>
            </a:r>
          </a:p>
          <a:p>
            <a:pPr marL="1462087" lvl="1" indent="-742950"/>
            <a:endParaRPr lang="en-US" sz="3600" dirty="0"/>
          </a:p>
          <a:p>
            <a:pPr marL="1462087" lvl="1" indent="-742950"/>
            <a:endParaRPr lang="en-US" sz="3600" dirty="0"/>
          </a:p>
          <a:p>
            <a:pPr marL="1462087" lvl="1" indent="-7429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4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6768-29DF-4F43-9A4A-0C0E968E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A2C28D-BD19-9448-954C-26D8FB55D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517" y="0"/>
            <a:ext cx="17915508" cy="126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2429CDB-2D1D-4942-879D-068259AE5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Aims of work package 8?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2E5A009-5909-8C4D-9ADB-B378251B9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552700"/>
            <a:ext cx="9431685" cy="64976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5400" dirty="0">
                <a:ea typeface="+mn-ea"/>
                <a:cs typeface="+mn-cs"/>
              </a:rPr>
              <a:t>Identify and engage new organisations and individuals to support scaling up </a:t>
            </a:r>
          </a:p>
          <a:p>
            <a:pPr>
              <a:defRPr/>
            </a:pPr>
            <a:r>
              <a:rPr lang="en-GB" sz="5400" dirty="0">
                <a:ea typeface="+mn-ea"/>
                <a:cs typeface="+mn-cs"/>
              </a:rPr>
              <a:t>Assess needs and requirements for successful scale up</a:t>
            </a:r>
          </a:p>
          <a:p>
            <a:pPr>
              <a:defRPr/>
            </a:pPr>
            <a:r>
              <a:rPr lang="en-GB" sz="5400" dirty="0">
                <a:ea typeface="+mn-ea"/>
                <a:cs typeface="+mn-cs"/>
              </a:rPr>
              <a:t>Dissemination of research results</a:t>
            </a:r>
          </a:p>
          <a:p>
            <a:pPr>
              <a:defRPr/>
            </a:pPr>
            <a:r>
              <a:rPr lang="en-GB" sz="5400" dirty="0">
                <a:ea typeface="+mn-ea"/>
                <a:cs typeface="+mn-cs"/>
              </a:rPr>
              <a:t>promote buy-in of framework for larger scale implementation</a:t>
            </a: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2F026D-95CA-0040-8FDE-F5A6F0901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3061047"/>
            <a:ext cx="9431685" cy="545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8227A7F-56CC-F544-A681-5C6E16EC2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Who is in work package 8?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4C947E2-61C7-854E-AC88-60CB6E16D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552700"/>
            <a:ext cx="16246475" cy="64976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sz="4400" dirty="0">
                <a:ea typeface="+mn-ea"/>
                <a:cs typeface="+mn-cs"/>
              </a:rPr>
              <a:t>UNHCR</a:t>
            </a:r>
          </a:p>
          <a:p>
            <a:pPr marL="0" indent="0">
              <a:buFontTx/>
              <a:buNone/>
              <a:defRPr/>
            </a:pPr>
            <a:r>
              <a:rPr lang="en-GB" sz="4400" dirty="0">
                <a:ea typeface="+mn-ea"/>
                <a:cs typeface="+mn-cs"/>
              </a:rPr>
              <a:t>War Trauma Foundation</a:t>
            </a:r>
          </a:p>
          <a:p>
            <a:pPr marL="0" indent="0">
              <a:buFontTx/>
              <a:buNone/>
              <a:defRPr/>
            </a:pPr>
            <a:r>
              <a:rPr lang="en-GB" sz="4400" dirty="0">
                <a:ea typeface="+mn-ea"/>
                <a:cs typeface="+mn-cs"/>
              </a:rPr>
              <a:t>DRC</a:t>
            </a:r>
          </a:p>
          <a:p>
            <a:pPr marL="0" indent="0">
              <a:buFontTx/>
              <a:buNone/>
              <a:defRPr/>
            </a:pPr>
            <a:endParaRPr lang="en-GB" sz="4400" dirty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GB" sz="4400" dirty="0"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GB" sz="4400" dirty="0">
                <a:ea typeface="+mn-ea"/>
                <a:cs typeface="+mn-cs"/>
              </a:rPr>
              <a:t>With: IMC, MOH Lebanon, VUA</a:t>
            </a: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  <a:p>
            <a:pPr>
              <a:defRPr/>
            </a:pPr>
            <a:endParaRPr lang="en-GB" sz="44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9F23790-16FD-6644-BA95-BBE250EB6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7885" y="958177"/>
            <a:ext cx="9919187" cy="1958416"/>
          </a:xfrm>
        </p:spPr>
        <p:txBody>
          <a:bodyPr anchor="b">
            <a:normAutofit/>
          </a:bodyPr>
          <a:lstStyle/>
          <a:p>
            <a:r>
              <a:rPr lang="en-US" altLang="en-US"/>
              <a:t>Milestones and deliverables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F849A-B05B-864B-811A-D4FF05DE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6" r="201" b="-2"/>
          <a:stretch/>
        </p:blipFill>
        <p:spPr>
          <a:xfrm>
            <a:off x="20" y="10"/>
            <a:ext cx="6981131" cy="10442565"/>
          </a:xfrm>
          <a:prstGeom prst="rect">
            <a:avLst/>
          </a:prstGeom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51833" y="3220657"/>
            <a:ext cx="9501831" cy="0"/>
          </a:xfrm>
          <a:prstGeom prst="line">
            <a:avLst/>
          </a:prstGeom>
          <a:ln w="19050">
            <a:solidFill>
              <a:srgbClr val="FF9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FEEB-2373-CC4D-86E1-D94C11E8D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886" y="3220657"/>
            <a:ext cx="10415593" cy="6537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Deliverables</a:t>
            </a:r>
          </a:p>
          <a:p>
            <a:pPr lvl="1">
              <a:defRPr/>
            </a:pPr>
            <a:r>
              <a:rPr lang="en-US" sz="4400" dirty="0"/>
              <a:t>Website (</a:t>
            </a:r>
            <a:r>
              <a:rPr lang="en-US" sz="4400" dirty="0">
                <a:hlinkClick r:id="rId3"/>
              </a:rPr>
              <a:t>http://strengths-project.eu</a:t>
            </a:r>
            <a:r>
              <a:rPr lang="en-US" sz="4400" dirty="0"/>
              <a:t>)</a:t>
            </a:r>
          </a:p>
          <a:p>
            <a:pPr lvl="1">
              <a:defRPr/>
            </a:pPr>
            <a:r>
              <a:rPr lang="en-US" sz="4400" dirty="0"/>
              <a:t>Dis com plan</a:t>
            </a:r>
          </a:p>
          <a:p>
            <a:pPr marL="822325" lvl="1" indent="0">
              <a:buFont typeface="Times" pitchFamily="2" charset="0"/>
              <a:buNone/>
              <a:defRPr/>
            </a:pPr>
            <a:endParaRPr lang="en-US" sz="4400" dirty="0"/>
          </a:p>
          <a:p>
            <a:pPr>
              <a:defRPr/>
            </a:pPr>
            <a:r>
              <a:rPr lang="en-US" sz="4400" dirty="0"/>
              <a:t>Milestones</a:t>
            </a:r>
          </a:p>
          <a:p>
            <a:pPr lvl="1">
              <a:defRPr/>
            </a:pPr>
            <a:r>
              <a:rPr lang="en-US" sz="4400" dirty="0"/>
              <a:t>Training network (take over from WP3)</a:t>
            </a:r>
          </a:p>
          <a:p>
            <a:pPr lvl="1">
              <a:defRPr/>
            </a:pPr>
            <a:r>
              <a:rPr lang="en-US" sz="4400" dirty="0"/>
              <a:t>Identification of new stakeholders</a:t>
            </a:r>
          </a:p>
          <a:p>
            <a:pPr>
              <a:defRPr/>
            </a:pPr>
            <a:endParaRPr lang="en-US" sz="3000" dirty="0"/>
          </a:p>
          <a:p>
            <a:pPr lvl="1">
              <a:defRPr/>
            </a:pPr>
            <a:endParaRPr lang="en-US" sz="3000" dirty="0"/>
          </a:p>
          <a:p>
            <a:pPr lvl="1">
              <a:defRPr/>
            </a:pPr>
            <a:endParaRPr lang="en-US" sz="3000" dirty="0"/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A58CC-F8FB-3A46-89FB-875512C6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3" y="579438"/>
            <a:ext cx="13923962" cy="1509712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Purpose of communication and dissemination</a:t>
            </a:r>
          </a:p>
        </p:txBody>
      </p:sp>
      <p:sp>
        <p:nvSpPr>
          <p:cNvPr id="23555" name="Tijdelijke aanduiding voor inhoud 2">
            <a:extLst>
              <a:ext uri="{FF2B5EF4-FFF2-40B4-BE49-F238E27FC236}">
                <a16:creationId xmlns:a16="http://schemas.microsoft.com/office/drawing/2014/main" id="{85BB7D9C-8846-B54B-878C-26A1C53CF1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2552700"/>
            <a:ext cx="16389871" cy="6916738"/>
          </a:xfrm>
        </p:spPr>
        <p:txBody>
          <a:bodyPr/>
          <a:lstStyle/>
          <a:p>
            <a:r>
              <a:rPr lang="en-GB" altLang="en-US" sz="5400" dirty="0"/>
              <a:t>Specific objectives:</a:t>
            </a:r>
          </a:p>
          <a:p>
            <a:pPr lvl="1" eaLnBrk="1" hangingPunct="1"/>
            <a:r>
              <a:rPr lang="en-GB" altLang="en-US" sz="4800" dirty="0"/>
              <a:t>inform various stakeholders about STRENGTHS and engage them,</a:t>
            </a:r>
          </a:p>
          <a:p>
            <a:pPr lvl="1" eaLnBrk="1" hangingPunct="1"/>
            <a:r>
              <a:rPr lang="en-GB" altLang="en-US" sz="4800" dirty="0"/>
              <a:t>promote use of the developed methods and tools,</a:t>
            </a:r>
          </a:p>
          <a:p>
            <a:pPr lvl="1" eaLnBrk="1" hangingPunct="1"/>
            <a:r>
              <a:rPr lang="en-GB" altLang="en-US" sz="4800" dirty="0"/>
              <a:t>facilitate early adoption of PM+ programmes by new users,</a:t>
            </a:r>
          </a:p>
          <a:p>
            <a:pPr lvl="1" eaLnBrk="1" hangingPunct="1"/>
            <a:r>
              <a:rPr lang="en-GB" altLang="en-US" sz="4800" dirty="0"/>
              <a:t>facilitate a sustainable STRENGTHS training network beyond the duration of the project.</a:t>
            </a:r>
            <a:endParaRPr lang="en-GB" alt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532DA-BACE-064E-A067-BEABA2AA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Dissemination target group</a:t>
            </a: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8E57AA11-56EA-9943-B8AC-38EE7BA199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7063" y="2552700"/>
            <a:ext cx="12852400" cy="6916738"/>
          </a:xfrm>
        </p:spPr>
        <p:txBody>
          <a:bodyPr/>
          <a:lstStyle/>
          <a:p>
            <a:r>
              <a:rPr lang="en-GB" altLang="en-US" sz="4400"/>
              <a:t>The ‘internal’ audience:</a:t>
            </a:r>
          </a:p>
          <a:p>
            <a:pPr lvl="1" eaLnBrk="1" hangingPunct="1"/>
            <a:r>
              <a:rPr lang="en-GB" altLang="en-US" sz="4000"/>
              <a:t>The 15 partners in STRENGTHS,</a:t>
            </a:r>
          </a:p>
          <a:p>
            <a:pPr lvl="1" eaLnBrk="1" hangingPunct="1"/>
            <a:r>
              <a:rPr lang="en-GB" altLang="en-US" sz="4000"/>
              <a:t>Related third parties (such as WHO),</a:t>
            </a:r>
          </a:p>
          <a:p>
            <a:pPr lvl="1" eaLnBrk="1" hangingPunct="1"/>
            <a:r>
              <a:rPr lang="en-GB" altLang="en-US" sz="4000"/>
              <a:t>The Project Advisory Board and the Safety Board.</a:t>
            </a:r>
            <a:endParaRPr lang="en-GB" altLang="en-US" sz="4400"/>
          </a:p>
          <a:p>
            <a:r>
              <a:rPr lang="en-GB" altLang="en-US" sz="4400"/>
              <a:t>The ‘external’ audience:</a:t>
            </a:r>
          </a:p>
          <a:p>
            <a:pPr lvl="1" eaLnBrk="1" hangingPunct="1"/>
            <a:r>
              <a:rPr lang="en-GB" altLang="en-US" sz="4000"/>
              <a:t>Policy makers and programme designers</a:t>
            </a:r>
          </a:p>
          <a:p>
            <a:pPr lvl="1" eaLnBrk="1" hangingPunct="1"/>
            <a:r>
              <a:rPr lang="en-GB" altLang="en-US" sz="4000"/>
              <a:t>Researchers</a:t>
            </a:r>
          </a:p>
          <a:p>
            <a:pPr lvl="1" eaLnBrk="1" hangingPunct="1"/>
            <a:r>
              <a:rPr lang="en-GB" altLang="en-US" sz="4000"/>
              <a:t>MHPSS professionals / PM+ deliverers</a:t>
            </a:r>
          </a:p>
          <a:p>
            <a:pPr lvl="1" eaLnBrk="1" hangingPunct="1"/>
            <a:r>
              <a:rPr lang="en-GB" altLang="en-US" sz="4000"/>
              <a:t>Syrian refugees</a:t>
            </a:r>
          </a:p>
          <a:p>
            <a:pPr>
              <a:buFontTx/>
              <a:buNone/>
            </a:pPr>
            <a:endParaRPr lang="en-GB" altLang="en-US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2FDD9-0D3C-BF42-A8BB-25765D08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579438"/>
            <a:ext cx="14293081" cy="1509712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 dirty="0">
                <a:cs typeface="ＭＳ Ｐゴシック" charset="0"/>
              </a:rPr>
              <a:t>  Internal communication and dissemination</a:t>
            </a:r>
            <a:br>
              <a:rPr lang="en-GB" altLang="en-US" sz="4800" dirty="0">
                <a:cs typeface="ＭＳ Ｐゴシック" charset="0"/>
              </a:rPr>
            </a:br>
            <a:endParaRPr lang="en-GB" altLang="en-US" sz="4800" dirty="0">
              <a:effectLst>
                <a:outerShdw blurRad="38100" dist="38100" dir="2700000" algn="tl">
                  <a:srgbClr val="C0C0C0"/>
                </a:outerShdw>
              </a:effectLst>
              <a:cs typeface="ＭＳ Ｐゴシック" charset="0"/>
            </a:endParaRP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7DD1E1EA-6524-3648-8B86-86F68E40A4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2552700"/>
            <a:ext cx="16605895" cy="6497638"/>
          </a:xfrm>
        </p:spPr>
        <p:txBody>
          <a:bodyPr/>
          <a:lstStyle/>
          <a:p>
            <a:r>
              <a:rPr lang="en-GB" altLang="en-US" sz="4400" dirty="0"/>
              <a:t>Group mails </a:t>
            </a:r>
            <a:r>
              <a:rPr lang="en-GB" altLang="en-US" sz="4400" dirty="0">
                <a:sym typeface="Wingdings" pitchFamily="2" charset="2"/>
              </a:rPr>
              <a:t> Every first Thursday of the month / FGB STRENGTHS</a:t>
            </a:r>
          </a:p>
          <a:p>
            <a:r>
              <a:rPr lang="en-GB" altLang="en-US" sz="4400" dirty="0">
                <a:sym typeface="Wingdings" pitchFamily="2" charset="2"/>
              </a:rPr>
              <a:t>Website login section (finalised material)</a:t>
            </a:r>
            <a:endParaRPr lang="en-GB" altLang="en-US" sz="4400" dirty="0"/>
          </a:p>
          <a:p>
            <a:r>
              <a:rPr lang="en-GB" altLang="en-US" sz="4400" dirty="0"/>
              <a:t>Periodic Meetings</a:t>
            </a:r>
          </a:p>
          <a:p>
            <a:r>
              <a:rPr lang="en-GB" altLang="en-US" sz="4400" dirty="0"/>
              <a:t>Reports</a:t>
            </a:r>
          </a:p>
          <a:p>
            <a:r>
              <a:rPr lang="en-GB" altLang="en-US" sz="4400" dirty="0"/>
              <a:t>Communication toolbox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D046-3704-624F-A990-1CEAD73F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3" y="579438"/>
            <a:ext cx="13673137" cy="1509712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 dirty="0">
                <a:cs typeface="ＭＳ Ｐゴシック" charset="0"/>
              </a:rPr>
              <a:t>External communication and dissemination</a:t>
            </a:r>
            <a:br>
              <a:rPr lang="en-GB" altLang="en-US" sz="4800" dirty="0">
                <a:cs typeface="ＭＳ Ｐゴシック" charset="0"/>
              </a:rPr>
            </a:br>
            <a:endParaRPr lang="en-GB" altLang="en-US" sz="4800" dirty="0">
              <a:effectLst>
                <a:outerShdw blurRad="38100" dist="38100" dir="2700000" algn="tl">
                  <a:srgbClr val="C0C0C0"/>
                </a:outerShdw>
              </a:effectLst>
              <a:cs typeface="ＭＳ Ｐゴシック" charset="0"/>
            </a:endParaRP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1D0E77D3-AE8B-2C4F-B641-F3C6F3A25A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4000" dirty="0"/>
              <a:t>Social media</a:t>
            </a:r>
          </a:p>
          <a:p>
            <a:pPr lvl="1"/>
            <a:r>
              <a:rPr lang="en-GB" altLang="en-US" sz="3600" dirty="0"/>
              <a:t>Twitter: </a:t>
            </a:r>
            <a:r>
              <a:rPr lang="en-GB" altLang="en-US" sz="3600" dirty="0">
                <a:hlinkClick r:id="rId2"/>
              </a:rPr>
              <a:t>@STRENGTHS_proj</a:t>
            </a:r>
            <a:endParaRPr lang="en-GB" altLang="en-US" sz="3600" dirty="0"/>
          </a:p>
          <a:p>
            <a:pPr lvl="1"/>
            <a:r>
              <a:rPr lang="en-GB" altLang="en-US" sz="3600" dirty="0"/>
              <a:t>Facebook: </a:t>
            </a:r>
            <a:r>
              <a:rPr lang="en-GB" altLang="en-US" sz="3600" dirty="0">
                <a:hlinkClick r:id="rId3"/>
              </a:rPr>
              <a:t>STRENGTHSproject</a:t>
            </a:r>
            <a:endParaRPr lang="en-GB" altLang="en-US" sz="3600" dirty="0"/>
          </a:p>
          <a:p>
            <a:r>
              <a:rPr lang="en-GB" altLang="en-US" sz="4000" dirty="0"/>
              <a:t>Newsletter/ website</a:t>
            </a:r>
          </a:p>
          <a:p>
            <a:r>
              <a:rPr lang="en-GB" altLang="en-US" sz="4000" dirty="0"/>
              <a:t>Presentations at academic conferences, training seminars, courses, workshops, webinars  </a:t>
            </a:r>
          </a:p>
          <a:p>
            <a:r>
              <a:rPr lang="en-GB" altLang="en-US" sz="4000" dirty="0"/>
              <a:t>Publication in scientific journals</a:t>
            </a:r>
          </a:p>
          <a:p>
            <a:r>
              <a:rPr lang="en-GB" altLang="en-US" sz="4000" dirty="0"/>
              <a:t>Blogs and podcasts </a:t>
            </a:r>
          </a:p>
          <a:p>
            <a:r>
              <a:rPr lang="en-GB" altLang="en-US" sz="4000" dirty="0"/>
              <a:t>Publications in general press / radio /tv interview</a:t>
            </a:r>
            <a:endParaRPr lang="nl-NL" altLang="en-US" dirty="0"/>
          </a:p>
          <a:p>
            <a:pPr>
              <a:lnSpc>
                <a:spcPct val="150000"/>
              </a:lnSpc>
              <a:buNone/>
            </a:pPr>
            <a:r>
              <a:rPr lang="nl-NL" altLang="en-US" sz="4000" b="1" dirty="0">
                <a:solidFill>
                  <a:srgbClr val="9E1440"/>
                </a:solidFill>
                <a:sym typeface="Wingdings" pitchFamily="2" charset="2"/>
                <a:hlinkClick r:id="rId4"/>
              </a:rPr>
              <a:t> DISSEMINATION LOG</a:t>
            </a:r>
            <a:endParaRPr lang="en-GB" altLang="en-US" sz="4000" b="1" dirty="0">
              <a:solidFill>
                <a:srgbClr val="9E1440"/>
              </a:solidFill>
            </a:endParaRPr>
          </a:p>
          <a:p>
            <a:endParaRPr lang="en-GB" altLang="en-US" sz="4000" dirty="0"/>
          </a:p>
          <a:p>
            <a:endParaRPr lang="en-GB" altLang="en-US" sz="3200" dirty="0"/>
          </a:p>
        </p:txBody>
      </p:sp>
      <p:pic>
        <p:nvPicPr>
          <p:cNvPr id="27652" name="Afbeelding 3">
            <a:extLst>
              <a:ext uri="{FF2B5EF4-FFF2-40B4-BE49-F238E27FC236}">
                <a16:creationId xmlns:a16="http://schemas.microsoft.com/office/drawing/2014/main" id="{1C33489A-FE58-4F4E-90C4-99E996FB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5" y="2845023"/>
            <a:ext cx="4032448" cy="26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image001.png">
            <a:extLst>
              <a:ext uri="{FF2B5EF4-FFF2-40B4-BE49-F238E27FC236}">
                <a16:creationId xmlns:a16="http://schemas.microsoft.com/office/drawing/2014/main" id="{5968639D-18FB-7643-B06A-1258789DC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6" y="5610910"/>
            <a:ext cx="4032448" cy="38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09B8B-8330-7045-B112-40FA5DC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GB" altLang="en-US" sz="4800" dirty="0"/>
              <a:t>  Toolbox for d</a:t>
            </a:r>
            <a:r>
              <a:rPr lang="en-GB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issemination available on d</a:t>
            </a:r>
            <a:r>
              <a:rPr lang="en-GB" altLang="en-US" sz="4800" dirty="0">
                <a:sym typeface="Wingdings" pitchFamily="2" charset="2"/>
              </a:rPr>
              <a:t>ashboard of website</a:t>
            </a:r>
            <a:br>
              <a:rPr lang="en-GB" altLang="en-US" sz="4800" dirty="0"/>
            </a:br>
            <a:endParaRPr lang="en-GB" altLang="en-U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Tijdelijke aanduiding voor inhoud 2">
            <a:extLst>
              <a:ext uri="{FF2B5EF4-FFF2-40B4-BE49-F238E27FC236}">
                <a16:creationId xmlns:a16="http://schemas.microsoft.com/office/drawing/2014/main" id="{1F694F9F-961F-594A-8F5B-E03A6769E5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2552700"/>
            <a:ext cx="17461433" cy="6916738"/>
          </a:xfrm>
        </p:spPr>
        <p:txBody>
          <a:bodyPr/>
          <a:lstStyle/>
          <a:p>
            <a:pPr lvl="1" eaLnBrk="1" hangingPunct="1"/>
            <a:r>
              <a:rPr lang="en-GB" altLang="en-US" sz="5400" dirty="0"/>
              <a:t>Logo  </a:t>
            </a:r>
            <a:endParaRPr lang="en-GB" altLang="en-US" sz="5400" dirty="0">
              <a:sym typeface="Wingdings" pitchFamily="2" charset="2"/>
            </a:endParaRPr>
          </a:p>
          <a:p>
            <a:pPr lvl="1" eaLnBrk="1" hangingPunct="1"/>
            <a:r>
              <a:rPr lang="en-GB" altLang="en-US" sz="5400" dirty="0"/>
              <a:t>Branding guidelines</a:t>
            </a:r>
          </a:p>
          <a:p>
            <a:pPr lvl="1"/>
            <a:r>
              <a:rPr lang="en-GB" altLang="en-US" sz="5400" dirty="0"/>
              <a:t>Portfolio of pictures (more needed)</a:t>
            </a:r>
            <a:endParaRPr lang="en-GB" altLang="en-US" sz="4800" dirty="0"/>
          </a:p>
          <a:p>
            <a:pPr lvl="1"/>
            <a:r>
              <a:rPr lang="en-GB" altLang="en-US" sz="5400" dirty="0"/>
              <a:t>Templates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509</Words>
  <Application>Microsoft Macintosh PowerPoint</Application>
  <PresentationFormat>Custom</PresentationFormat>
  <Paragraphs>112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</vt:lpstr>
      <vt:lpstr>Times New Roman</vt:lpstr>
      <vt:lpstr>Blank Presentation</vt:lpstr>
      <vt:lpstr>Consortium  annual meeting 2019</vt:lpstr>
      <vt:lpstr>Aims of work package 8?</vt:lpstr>
      <vt:lpstr>Who is in work package 8?</vt:lpstr>
      <vt:lpstr>Milestones and deliverables</vt:lpstr>
      <vt:lpstr>Purpose of communication and dissemination</vt:lpstr>
      <vt:lpstr>Dissemination target group</vt:lpstr>
      <vt:lpstr>  Internal communication and dissemination </vt:lpstr>
      <vt:lpstr>External communication and dissemination </vt:lpstr>
      <vt:lpstr>  Toolbox for dissemination available on dashboard of website </vt:lpstr>
      <vt:lpstr>Realisations 2018</vt:lpstr>
      <vt:lpstr>PowerPoint Presentation</vt:lpstr>
      <vt:lpstr>Newsletter</vt:lpstr>
      <vt:lpstr>PowerPoint Presentation</vt:lpstr>
      <vt:lpstr>Actions for 2019</vt:lpstr>
      <vt:lpstr>Tools for dissemination to be created</vt:lpstr>
      <vt:lpstr>Discussion points:  What are your ideas about: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 annual meeting 2019</dc:title>
  <dc:creator>peterventevogel@gmail.com</dc:creator>
  <cp:lastModifiedBy>peterventevogel@gmail.com</cp:lastModifiedBy>
  <cp:revision>21</cp:revision>
  <dcterms:created xsi:type="dcterms:W3CDTF">2019-01-23T16:42:34Z</dcterms:created>
  <dcterms:modified xsi:type="dcterms:W3CDTF">2019-01-24T11:56:46Z</dcterms:modified>
</cp:coreProperties>
</file>