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notesSlides/notesSlide13.xml" ContentType="application/vnd.openxmlformats-officedocument.presentationml.notesSlide+xml"/>
  <Override PartName="/ppt/charts/chartEx2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348" r:id="rId2"/>
    <p:sldId id="354" r:id="rId3"/>
    <p:sldId id="326" r:id="rId4"/>
    <p:sldId id="364" r:id="rId5"/>
    <p:sldId id="367" r:id="rId6"/>
    <p:sldId id="369" r:id="rId7"/>
    <p:sldId id="371" r:id="rId8"/>
    <p:sldId id="359" r:id="rId9"/>
    <p:sldId id="370" r:id="rId10"/>
    <p:sldId id="357" r:id="rId11"/>
    <p:sldId id="374" r:id="rId12"/>
    <p:sldId id="375" r:id="rId13"/>
    <p:sldId id="376" r:id="rId14"/>
    <p:sldId id="358" r:id="rId15"/>
    <p:sldId id="373" r:id="rId16"/>
    <p:sldId id="352" r:id="rId17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1044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21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Aemal\Documents\STRENGTHS\RCT\Pilot\STRENGTH_Screening_WHODAS%20K10_17JAN2019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C:\Users\Aemal\Documents\STRENGTHS\RCT\Pilot\STRENGTH_Screening_WHODAS%20K10_17JAN2019.xlsx" TargetMode="Externa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Sheet1!$A$2:$A$122</cx:f>
        <cx:lvl ptCount="121" formatCode="General">
          <cx:pt idx="0">25</cx:pt>
          <cx:pt idx="1">1</cx:pt>
          <cx:pt idx="2">7</cx:pt>
          <cx:pt idx="3">0</cx:pt>
          <cx:pt idx="4">15</cx:pt>
          <cx:pt idx="5">8</cx:pt>
          <cx:pt idx="6">12</cx:pt>
          <cx:pt idx="7">2</cx:pt>
          <cx:pt idx="8">15</cx:pt>
          <cx:pt idx="9">14</cx:pt>
          <cx:pt idx="10">4</cx:pt>
          <cx:pt idx="11">2</cx:pt>
          <cx:pt idx="12">7</cx:pt>
          <cx:pt idx="13">24</cx:pt>
          <cx:pt idx="14">17</cx:pt>
          <cx:pt idx="15">34</cx:pt>
          <cx:pt idx="16">23</cx:pt>
          <cx:pt idx="17">17</cx:pt>
          <cx:pt idx="18">22</cx:pt>
          <cx:pt idx="19">19</cx:pt>
          <cx:pt idx="20">25</cx:pt>
          <cx:pt idx="21">17</cx:pt>
          <cx:pt idx="22">20</cx:pt>
          <cx:pt idx="23">27</cx:pt>
          <cx:pt idx="24">22</cx:pt>
          <cx:pt idx="25">17</cx:pt>
          <cx:pt idx="26">17</cx:pt>
          <cx:pt idx="27">21</cx:pt>
          <cx:pt idx="28">23</cx:pt>
          <cx:pt idx="29">17</cx:pt>
          <cx:pt idx="30">18</cx:pt>
          <cx:pt idx="31">19</cx:pt>
          <cx:pt idx="32">20</cx:pt>
          <cx:pt idx="33">23</cx:pt>
          <cx:pt idx="34">18</cx:pt>
          <cx:pt idx="35">17</cx:pt>
          <cx:pt idx="36">17</cx:pt>
          <cx:pt idx="37">29</cx:pt>
          <cx:pt idx="38">35</cx:pt>
          <cx:pt idx="39">26</cx:pt>
          <cx:pt idx="40">28</cx:pt>
          <cx:pt idx="41">25</cx:pt>
          <cx:pt idx="42">25</cx:pt>
          <cx:pt idx="43">26</cx:pt>
          <cx:pt idx="44">23</cx:pt>
          <cx:pt idx="45">21</cx:pt>
          <cx:pt idx="46">29</cx:pt>
          <cx:pt idx="47">28</cx:pt>
          <cx:pt idx="48">18</cx:pt>
          <cx:pt idx="49">28</cx:pt>
          <cx:pt idx="50">27</cx:pt>
          <cx:pt idx="51">30</cx:pt>
          <cx:pt idx="52">19</cx:pt>
          <cx:pt idx="53">23</cx:pt>
          <cx:pt idx="54">19</cx:pt>
          <cx:pt idx="55">17</cx:pt>
          <cx:pt idx="56">17</cx:pt>
          <cx:pt idx="57">25</cx:pt>
          <cx:pt idx="58">20</cx:pt>
          <cx:pt idx="59">17</cx:pt>
          <cx:pt idx="60">19</cx:pt>
          <cx:pt idx="61">21</cx:pt>
          <cx:pt idx="62">21</cx:pt>
          <cx:pt idx="63">17</cx:pt>
          <cx:pt idx="64">1</cx:pt>
          <cx:pt idx="65">15</cx:pt>
          <cx:pt idx="66">10</cx:pt>
          <cx:pt idx="67">8</cx:pt>
          <cx:pt idx="68">14</cx:pt>
          <cx:pt idx="69">0</cx:pt>
          <cx:pt idx="70">12</cx:pt>
          <cx:pt idx="71">13</cx:pt>
          <cx:pt idx="72">9</cx:pt>
          <cx:pt idx="73">5</cx:pt>
          <cx:pt idx="74">15</cx:pt>
          <cx:pt idx="75">16</cx:pt>
          <cx:pt idx="76">14</cx:pt>
          <cx:pt idx="77">14</cx:pt>
          <cx:pt idx="78">12</cx:pt>
          <cx:pt idx="79">6</cx:pt>
          <cx:pt idx="80">10</cx:pt>
          <cx:pt idx="81">10</cx:pt>
          <cx:pt idx="82">15</cx:pt>
          <cx:pt idx="83">15</cx:pt>
          <cx:pt idx="84">3</cx:pt>
          <cx:pt idx="85">4</cx:pt>
          <cx:pt idx="86">8</cx:pt>
          <cx:pt idx="87">15</cx:pt>
          <cx:pt idx="88">10</cx:pt>
          <cx:pt idx="89">9</cx:pt>
          <cx:pt idx="90">8</cx:pt>
          <cx:pt idx="91">1</cx:pt>
          <cx:pt idx="92">6</cx:pt>
          <cx:pt idx="93">12</cx:pt>
          <cx:pt idx="94">0</cx:pt>
          <cx:pt idx="95">15</cx:pt>
          <cx:pt idx="96">8</cx:pt>
          <cx:pt idx="97">4</cx:pt>
          <cx:pt idx="98">27</cx:pt>
          <cx:pt idx="99">14</cx:pt>
          <cx:pt idx="100">9</cx:pt>
          <cx:pt idx="101">10</cx:pt>
          <cx:pt idx="102">20</cx:pt>
          <cx:pt idx="103">12</cx:pt>
          <cx:pt idx="104">12</cx:pt>
          <cx:pt idx="105">30</cx:pt>
          <cx:pt idx="106">18</cx:pt>
          <cx:pt idx="107">23</cx:pt>
          <cx:pt idx="108">15</cx:pt>
          <cx:pt idx="109">19</cx:pt>
          <cx:pt idx="110">17</cx:pt>
          <cx:pt idx="111">27</cx:pt>
          <cx:pt idx="112">21</cx:pt>
          <cx:pt idx="113">8</cx:pt>
          <cx:pt idx="114">3</cx:pt>
          <cx:pt idx="115">16</cx:pt>
          <cx:pt idx="116">31</cx:pt>
          <cx:pt idx="117">2</cx:pt>
          <cx:pt idx="118">19</cx:pt>
          <cx:pt idx="119">22</cx:pt>
          <cx:pt idx="120">25</cx:pt>
        </cx:lvl>
      </cx:numDim>
    </cx:data>
  </cx:chartData>
  <cx:chart>
    <cx:title pos="t" align="ctr" overlay="0">
      <cx:tx>
        <cx:rich>
          <a:bodyPr spcFirstLastPara="1" vertOverflow="ellipsis" wrap="square" lIns="0" tIns="0" rIns="0" bIns="0" anchor="ctr" anchorCtr="1"/>
          <a:lstStyle/>
          <a:p>
            <a:pPr algn="ctr">
              <a:defRPr/>
            </a:pPr>
            <a:r>
              <a:rPr lang="en-US"/>
              <a:t>WHODAS</a:t>
            </a:r>
          </a:p>
        </cx:rich>
      </cx:tx>
    </cx:title>
    <cx:plotArea>
      <cx:plotAreaRegion>
        <cx:series layoutId="clusteredColumn" uniqueId="{8E520F6B-7E89-49B6-98CC-311185910061}">
          <cx:dataPt idx="16">
            <cx:spPr>
              <a:solidFill>
                <a:schemeClr val="accent2"/>
              </a:solidFill>
            </cx:spPr>
          </cx:dataPt>
          <cx:dataPt idx="17">
            <cx:spPr>
              <a:solidFill>
                <a:schemeClr val="accent2"/>
              </a:solidFill>
            </cx:spPr>
          </cx:dataPt>
          <cx:dataPt idx="18">
            <cx:spPr>
              <a:solidFill>
                <a:schemeClr val="accent2"/>
              </a:solidFill>
            </cx:spPr>
          </cx:dataPt>
          <cx:dataPt idx="19">
            <cx:spPr>
              <a:solidFill>
                <a:schemeClr val="accent2"/>
              </a:solidFill>
            </cx:spPr>
          </cx:dataPt>
          <cx:dataPt idx="20">
            <cx:spPr>
              <a:solidFill>
                <a:schemeClr val="accent2"/>
              </a:solidFill>
            </cx:spPr>
          </cx:dataPt>
          <cx:dataPt idx="21">
            <cx:spPr>
              <a:solidFill>
                <a:schemeClr val="accent2"/>
              </a:solidFill>
            </cx:spPr>
          </cx:dataPt>
          <cx:dataPt idx="22">
            <cx:spPr>
              <a:solidFill>
                <a:schemeClr val="accent2"/>
              </a:solidFill>
            </cx:spPr>
          </cx:dataPt>
          <cx:dataPt idx="23">
            <cx:spPr>
              <a:solidFill>
                <a:schemeClr val="accent2"/>
              </a:solidFill>
            </cx:spPr>
          </cx:dataPt>
          <cx:dataPt idx="24">
            <cx:spPr>
              <a:solidFill>
                <a:schemeClr val="accent2"/>
              </a:solidFill>
            </cx:spPr>
          </cx:dataPt>
          <cx:dataPt idx="25">
            <cx:spPr>
              <a:solidFill>
                <a:schemeClr val="accent2"/>
              </a:solidFill>
            </cx:spPr>
          </cx:dataPt>
          <cx:dataPt idx="26">
            <cx:spPr>
              <a:solidFill>
                <a:schemeClr val="accent2"/>
              </a:solidFill>
            </cx:spPr>
          </cx:dataPt>
          <cx:dataPt idx="27">
            <cx:spPr>
              <a:solidFill>
                <a:schemeClr val="accent2"/>
              </a:solidFill>
            </cx:spPr>
          </cx:dataPt>
          <cx:dataPt idx="28">
            <cx:spPr>
              <a:solidFill>
                <a:schemeClr val="accent2"/>
              </a:solidFill>
            </cx:spPr>
          </cx:dataPt>
          <cx:dataPt idx="29">
            <cx:spPr>
              <a:solidFill>
                <a:schemeClr val="accent2"/>
              </a:solidFill>
            </cx:spPr>
          </cx:dataPt>
          <cx:dataPt idx="30">
            <cx:spPr>
              <a:solidFill>
                <a:schemeClr val="accent2"/>
              </a:solidFill>
            </cx:spPr>
          </cx:dataPt>
          <cx:dataPt idx="33">
            <cx:spPr>
              <a:solidFill>
                <a:schemeClr val="accent2"/>
              </a:solidFill>
            </cx:spPr>
          </cx:dataPt>
          <cx:dataPt idx="34">
            <cx:spPr>
              <a:solidFill>
                <a:schemeClr val="accent2"/>
              </a:solidFill>
            </cx:spPr>
          </cx:dataPt>
          <cx:dataId val="0"/>
          <cx:layoutPr>
            <cx:binning intervalClosed="r">
              <cx:binSize val="1"/>
            </cx:binning>
          </cx:layoutPr>
        </cx:series>
      </cx:plotAreaRegion>
      <cx:axis id="0" hidden="1">
        <cx:catScaling gapWidth="0.100000001"/>
        <cx:tickLabels/>
      </cx:axis>
      <cx:axis id="1">
        <cx:valScaling/>
        <cx:majorGridlines/>
        <cx:tickLabels/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Sheet1!$B$2:$B$122</cx:f>
        <cx:lvl ptCount="121" formatCode="General">
          <cx:pt idx="0">49</cx:pt>
          <cx:pt idx="1">31</cx:pt>
          <cx:pt idx="2">28</cx:pt>
          <cx:pt idx="3">15</cx:pt>
          <cx:pt idx="4">47</cx:pt>
          <cx:pt idx="5">30</cx:pt>
          <cx:pt idx="6">32</cx:pt>
          <cx:pt idx="7">34</cx:pt>
          <cx:pt idx="8">45</cx:pt>
          <cx:pt idx="9">22</cx:pt>
          <cx:pt idx="10">30</cx:pt>
          <cx:pt idx="11">26</cx:pt>
          <cx:pt idx="12">29</cx:pt>
          <cx:pt idx="13">38</cx:pt>
          <cx:pt idx="14">42</cx:pt>
          <cx:pt idx="15">22</cx:pt>
          <cx:pt idx="16">23</cx:pt>
          <cx:pt idx="17">33</cx:pt>
          <cx:pt idx="18">46</cx:pt>
          <cx:pt idx="19">17</cx:pt>
          <cx:pt idx="20">42</cx:pt>
          <cx:pt idx="21">42</cx:pt>
          <cx:pt idx="22">45</cx:pt>
          <cx:pt idx="23">39</cx:pt>
          <cx:pt idx="24">15</cx:pt>
          <cx:pt idx="25">14</cx:pt>
          <cx:pt idx="26">15</cx:pt>
          <cx:pt idx="27">10</cx:pt>
          <cx:pt idx="28">14</cx:pt>
          <cx:pt idx="29">10</cx:pt>
          <cx:pt idx="30">14</cx:pt>
          <cx:pt idx="31">14</cx:pt>
          <cx:pt idx="32">14</cx:pt>
          <cx:pt idx="33">12</cx:pt>
          <cx:pt idx="34">13</cx:pt>
          <cx:pt idx="35">11</cx:pt>
          <cx:pt idx="36">10</cx:pt>
          <cx:pt idx="37">33</cx:pt>
          <cx:pt idx="38">28</cx:pt>
          <cx:pt idx="39">40</cx:pt>
          <cx:pt idx="40">29</cx:pt>
          <cx:pt idx="41">23</cx:pt>
          <cx:pt idx="42">33</cx:pt>
          <cx:pt idx="43">26</cx:pt>
          <cx:pt idx="44">36</cx:pt>
          <cx:pt idx="45">24</cx:pt>
          <cx:pt idx="46">27</cx:pt>
          <cx:pt idx="47">26</cx:pt>
          <cx:pt idx="48">35</cx:pt>
          <cx:pt idx="49">28</cx:pt>
          <cx:pt idx="50">23</cx:pt>
          <cx:pt idx="51">34</cx:pt>
          <cx:pt idx="52">24</cx:pt>
          <cx:pt idx="53">16</cx:pt>
          <cx:pt idx="54">33</cx:pt>
          <cx:pt idx="55">27</cx:pt>
          <cx:pt idx="56">18</cx:pt>
          <cx:pt idx="57">32</cx:pt>
          <cx:pt idx="58">25</cx:pt>
          <cx:pt idx="59">36</cx:pt>
          <cx:pt idx="60">33</cx:pt>
          <cx:pt idx="61">39</cx:pt>
          <cx:pt idx="62">43</cx:pt>
          <cx:pt idx="63">30</cx:pt>
          <cx:pt idx="64">39</cx:pt>
          <cx:pt idx="65">34</cx:pt>
          <cx:pt idx="66">25</cx:pt>
          <cx:pt idx="67">42</cx:pt>
          <cx:pt idx="68">29</cx:pt>
          <cx:pt idx="69">28</cx:pt>
          <cx:pt idx="70">47</cx:pt>
          <cx:pt idx="71">44</cx:pt>
          <cx:pt idx="72">43</cx:pt>
          <cx:pt idx="73">40</cx:pt>
          <cx:pt idx="74">47</cx:pt>
          <cx:pt idx="75">39</cx:pt>
          <cx:pt idx="76">33</cx:pt>
          <cx:pt idx="77">34</cx:pt>
          <cx:pt idx="78">31</cx:pt>
          <cx:pt idx="79">23</cx:pt>
          <cx:pt idx="80">28</cx:pt>
          <cx:pt idx="81">36</cx:pt>
          <cx:pt idx="82">24</cx:pt>
          <cx:pt idx="83">45</cx:pt>
          <cx:pt idx="84">27</cx:pt>
          <cx:pt idx="85">34</cx:pt>
          <cx:pt idx="86">26</cx:pt>
          <cx:pt idx="87">26</cx:pt>
          <cx:pt idx="88">21</cx:pt>
          <cx:pt idx="89">25</cx:pt>
          <cx:pt idx="90">39</cx:pt>
          <cx:pt idx="91">24</cx:pt>
          <cx:pt idx="92">26</cx:pt>
          <cx:pt idx="93">22</cx:pt>
          <cx:pt idx="94">18</cx:pt>
          <cx:pt idx="95">29</cx:pt>
          <cx:pt idx="96">23</cx:pt>
          <cx:pt idx="97">17</cx:pt>
          <cx:pt idx="98">27</cx:pt>
          <cx:pt idx="99">47</cx:pt>
          <cx:pt idx="100">37</cx:pt>
          <cx:pt idx="101">15</cx:pt>
          <cx:pt idx="102">22</cx:pt>
          <cx:pt idx="103">16</cx:pt>
          <cx:pt idx="104">26</cx:pt>
          <cx:pt idx="105">20</cx:pt>
          <cx:pt idx="106">32</cx:pt>
          <cx:pt idx="107">17</cx:pt>
          <cx:pt idx="108">25</cx:pt>
          <cx:pt idx="109">31</cx:pt>
          <cx:pt idx="110">26</cx:pt>
          <cx:pt idx="111">34</cx:pt>
          <cx:pt idx="112">33</cx:pt>
          <cx:pt idx="113">32</cx:pt>
          <cx:pt idx="114">25</cx:pt>
          <cx:pt idx="115">20</cx:pt>
          <cx:pt idx="116">18</cx:pt>
          <cx:pt idx="117">18</cx:pt>
          <cx:pt idx="118">17</cx:pt>
          <cx:pt idx="119">20</cx:pt>
          <cx:pt idx="120">36</cx:pt>
        </cx:lvl>
      </cx:numDim>
    </cx:data>
  </cx:chartData>
  <cx:chart>
    <cx:title pos="t" align="ctr" overlay="0">
      <cx:tx>
        <cx:rich>
          <a:bodyPr spcFirstLastPara="1" vertOverflow="ellipsis" wrap="square" lIns="0" tIns="0" rIns="0" bIns="0" anchor="ctr" anchorCtr="1"/>
          <a:lstStyle/>
          <a:p>
            <a:pPr algn="ctr">
              <a:defRPr/>
            </a:pPr>
            <a:r>
              <a:rPr lang="en-US"/>
              <a:t>K10	</a:t>
            </a:r>
          </a:p>
        </cx:rich>
      </cx:tx>
    </cx:title>
    <cx:plotArea>
      <cx:plotAreaRegion>
        <cx:series layoutId="clusteredColumn" uniqueId="{26D44BEA-C3A0-455C-9692-C93A39B21F64}">
          <cx:dataPt idx="15">
            <cx:spPr>
              <a:solidFill>
                <a:schemeClr val="accent2"/>
              </a:solidFill>
            </cx:spPr>
          </cx:dataPt>
          <cx:dataPt idx="16">
            <cx:spPr>
              <a:solidFill>
                <a:schemeClr val="accent2"/>
              </a:solidFill>
            </cx:spPr>
          </cx:dataPt>
          <cx:dataPt idx="17">
            <cx:spPr>
              <a:solidFill>
                <a:schemeClr val="accent2"/>
              </a:solidFill>
            </cx:spPr>
          </cx:dataPt>
          <cx:dataPt idx="18">
            <cx:spPr>
              <a:solidFill>
                <a:schemeClr val="accent2"/>
              </a:solidFill>
            </cx:spPr>
          </cx:dataPt>
          <cx:dataPt idx="19">
            <cx:spPr>
              <a:solidFill>
                <a:schemeClr val="accent2"/>
              </a:solidFill>
            </cx:spPr>
          </cx:dataPt>
          <cx:dataPt idx="20">
            <cx:spPr>
              <a:solidFill>
                <a:schemeClr val="accent2"/>
              </a:solidFill>
            </cx:spPr>
          </cx:dataPt>
          <cx:dataPt idx="21">
            <cx:spPr>
              <a:solidFill>
                <a:schemeClr val="accent2"/>
              </a:solidFill>
            </cx:spPr>
          </cx:dataPt>
          <cx:dataPt idx="22">
            <cx:spPr>
              <a:solidFill>
                <a:schemeClr val="accent2"/>
              </a:solidFill>
            </cx:spPr>
          </cx:dataPt>
          <cx:dataPt idx="23">
            <cx:spPr>
              <a:solidFill>
                <a:schemeClr val="accent2"/>
              </a:solidFill>
            </cx:spPr>
          </cx:dataPt>
          <cx:dataPt idx="24">
            <cx:spPr>
              <a:solidFill>
                <a:schemeClr val="accent2"/>
              </a:solidFill>
            </cx:spPr>
          </cx:dataPt>
          <cx:dataPt idx="25">
            <cx:spPr>
              <a:solidFill>
                <a:schemeClr val="accent2"/>
              </a:solidFill>
            </cx:spPr>
          </cx:dataPt>
          <cx:dataPt idx="26">
            <cx:spPr>
              <a:solidFill>
                <a:schemeClr val="accent2"/>
              </a:solidFill>
            </cx:spPr>
          </cx:dataPt>
          <cx:dataPt idx="27">
            <cx:spPr>
              <a:solidFill>
                <a:schemeClr val="accent2"/>
              </a:solidFill>
            </cx:spPr>
          </cx:dataPt>
          <cx:dataPt idx="28">
            <cx:spPr>
              <a:solidFill>
                <a:schemeClr val="accent2"/>
              </a:solidFill>
            </cx:spPr>
          </cx:dataPt>
          <cx:dataPt idx="29">
            <cx:spPr>
              <a:solidFill>
                <a:schemeClr val="accent2"/>
              </a:solidFill>
            </cx:spPr>
          </cx:dataPt>
          <cx:dataPt idx="31">
            <cx:spPr>
              <a:solidFill>
                <a:schemeClr val="accent2"/>
              </a:solidFill>
            </cx:spPr>
          </cx:dataPt>
          <cx:dataPt idx="32">
            <cx:spPr>
              <a:solidFill>
                <a:schemeClr val="accent2"/>
              </a:solidFill>
            </cx:spPr>
          </cx:dataPt>
          <cx:dataPt idx="33">
            <cx:spPr>
              <a:solidFill>
                <a:schemeClr val="accent2"/>
              </a:solidFill>
            </cx:spPr>
          </cx:dataPt>
          <cx:dataPt idx="34">
            <cx:spPr>
              <a:solidFill>
                <a:schemeClr val="accent2"/>
              </a:solidFill>
            </cx:spPr>
          </cx:dataPt>
          <cx:dataPt idx="35">
            <cx:spPr>
              <a:solidFill>
                <a:schemeClr val="accent2"/>
              </a:solidFill>
            </cx:spPr>
          </cx:dataPt>
          <cx:dataPt idx="36">
            <cx:spPr>
              <a:solidFill>
                <a:schemeClr val="accent2"/>
              </a:solidFill>
            </cx:spPr>
          </cx:dataPt>
          <cx:dataPt idx="38">
            <cx:spPr>
              <a:solidFill>
                <a:schemeClr val="accent2"/>
              </a:solidFill>
            </cx:spPr>
          </cx:dataPt>
          <cx:dataId val="0"/>
          <cx:layoutPr>
            <cx:binning intervalClosed="r">
              <cx:binSize val="1"/>
            </cx:binning>
          </cx:layoutPr>
        </cx:series>
      </cx:plotAreaRegion>
      <cx:axis id="0" hidden="1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C5C4A-0B1C-BA47-A357-197A63F7D74B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267F6-1186-2840-BED0-2574F910A6C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686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9CC48998-0B04-2047-A9B8-B208E62EFC00}" type="slidenum">
              <a:rPr lang="en-US" sz="1200">
                <a:ea typeface="ＭＳ Ｐゴシック" charset="0"/>
                <a:cs typeface="ＭＳ Ｐゴシック" charset="0"/>
              </a:rPr>
              <a:pPr algn="r" eaLnBrk="1" hangingPunct="1"/>
              <a:t>1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l-NL" sz="900" dirty="0" err="1" smtClean="0">
                <a:latin typeface="Verdana" charset="0"/>
                <a:ea typeface="MS PGothic" charset="0"/>
              </a:rPr>
              <a:t>WP’s</a:t>
            </a:r>
            <a:endParaRPr lang="nl-NL" sz="900" dirty="0">
              <a:latin typeface="Verdana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267F6-1186-2840-BED0-2574F910A6C1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2554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267F6-1186-2840-BED0-2574F910A6C1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6145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267F6-1186-2840-BED0-2574F910A6C1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73611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267F6-1186-2840-BED0-2574F910A6C1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69474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267F6-1186-2840-BED0-2574F910A6C1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2554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267F6-1186-2840-BED0-2574F910A6C1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73355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03ED6E58-A4AD-D049-B0AE-4512DBC91A0F}" type="slidenum">
              <a:rPr lang="en-US" sz="1200">
                <a:ea typeface="ＭＳ Ｐゴシック" charset="0"/>
                <a:cs typeface="ＭＳ Ｐゴシック" charset="0"/>
              </a:rPr>
              <a:pPr algn="r" eaLnBrk="1" hangingPunct="1"/>
              <a:t>16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l-NL" sz="900" dirty="0">
                <a:latin typeface="Verdana" charset="0"/>
                <a:ea typeface="MS PGothic" charset="0"/>
              </a:rPr>
              <a:t>To measure anticipation of the US, we used the acoustic startle reflex as a physiological measure, and online US-expectancy ratings as a cognitive measure.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267F6-1186-2840-BED0-2574F910A6C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255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03ED6E58-A4AD-D049-B0AE-4512DBC91A0F}" type="slidenum">
              <a:rPr lang="en-US" sz="1200">
                <a:ea typeface="ＭＳ Ｐゴシック" charset="0"/>
                <a:cs typeface="ＭＳ Ｐゴシック" charset="0"/>
              </a:rPr>
              <a:pPr algn="r" eaLnBrk="1" hangingPunct="1"/>
              <a:t>3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l-NL" sz="900">
                <a:latin typeface="Verdana" charset="0"/>
                <a:ea typeface="MS PGothic" charset="0"/>
              </a:rPr>
              <a:t>To measure anticipation of the US, we used the acoustic startle reflex as a physiological measure, and online US-expectancy ratings as a cognitive measure.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03ED6E58-A4AD-D049-B0AE-4512DBC91A0F}" type="slidenum">
              <a:rPr lang="en-US" sz="1200">
                <a:ea typeface="ＭＳ Ｐゴシック" charset="0"/>
                <a:cs typeface="ＭＳ Ｐゴシック" charset="0"/>
              </a:rPr>
              <a:pPr algn="r" eaLnBrk="1" hangingPunct="1"/>
              <a:t>4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l-NL" sz="900">
                <a:latin typeface="Verdana" charset="0"/>
                <a:ea typeface="MS PGothic" charset="0"/>
              </a:rPr>
              <a:t>To measure anticipation of the US, we used the acoustic startle reflex as a physiological measure, and online US-expectancy ratings as a cognitive measure.</a:t>
            </a:r>
          </a:p>
        </p:txBody>
      </p:sp>
    </p:spTree>
    <p:extLst>
      <p:ext uri="{BB962C8B-B14F-4D97-AF65-F5344CB8AC3E}">
        <p14:creationId xmlns:p14="http://schemas.microsoft.com/office/powerpoint/2010/main" val="3150677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03ED6E58-A4AD-D049-B0AE-4512DBC91A0F}" type="slidenum">
              <a:rPr lang="en-US" sz="1200">
                <a:ea typeface="ＭＳ Ｐゴシック" charset="0"/>
                <a:cs typeface="ＭＳ Ｐゴシック" charset="0"/>
              </a:rPr>
              <a:pPr algn="r" eaLnBrk="1" hangingPunct="1"/>
              <a:t>5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l-NL" sz="900" dirty="0">
                <a:latin typeface="Verdana" charset="0"/>
                <a:ea typeface="MS PGothic" charset="0"/>
              </a:rPr>
              <a:t>To measure anticipation of the US, we used the acoustic startle reflex as a physiological measure, and online US-expectancy ratings as a cognitive measure.</a:t>
            </a:r>
          </a:p>
        </p:txBody>
      </p:sp>
    </p:spTree>
    <p:extLst>
      <p:ext uri="{BB962C8B-B14F-4D97-AF65-F5344CB8AC3E}">
        <p14:creationId xmlns:p14="http://schemas.microsoft.com/office/powerpoint/2010/main" val="998047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03ED6E58-A4AD-D049-B0AE-4512DBC91A0F}" type="slidenum">
              <a:rPr lang="en-US" sz="1200">
                <a:ea typeface="ＭＳ Ｐゴシック" charset="0"/>
                <a:cs typeface="ＭＳ Ｐゴシック" charset="0"/>
              </a:rPr>
              <a:pPr algn="r" eaLnBrk="1" hangingPunct="1"/>
              <a:t>6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nl-NL" sz="900" dirty="0">
                <a:latin typeface="Verdana" charset="0"/>
                <a:ea typeface="MS PGothic" charset="0"/>
              </a:rPr>
              <a:t>To measure anticipation of the US, we used the acoustic startle reflex as a physiological measure, and online US-expectancy ratings as a cognitive measure.</a:t>
            </a:r>
          </a:p>
        </p:txBody>
      </p:sp>
    </p:spTree>
    <p:extLst>
      <p:ext uri="{BB962C8B-B14F-4D97-AF65-F5344CB8AC3E}">
        <p14:creationId xmlns:p14="http://schemas.microsoft.com/office/powerpoint/2010/main" val="2340631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03ED6E58-A4AD-D049-B0AE-4512DBC91A0F}" type="slidenum">
              <a:rPr lang="en-US" sz="1200">
                <a:ea typeface="ＭＳ Ｐゴシック" charset="0"/>
                <a:cs typeface="ＭＳ Ｐゴシック" charset="0"/>
              </a:rPr>
              <a:pPr algn="r" eaLnBrk="1" hangingPunct="1"/>
              <a:t>7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sz="900" dirty="0">
              <a:latin typeface="Verdana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889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03ED6E58-A4AD-D049-B0AE-4512DBC91A0F}" type="slidenum">
              <a:rPr lang="en-US" sz="1200">
                <a:ea typeface="ＭＳ Ｐゴシック" charset="0"/>
                <a:cs typeface="ＭＳ Ｐゴシック" charset="0"/>
              </a:rPr>
              <a:pPr algn="r" eaLnBrk="1" hangingPunct="1"/>
              <a:t>8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sz="900" dirty="0">
              <a:latin typeface="Verdana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7"/>
          <p:cNvSpPr txBox="1">
            <a:spLocks noGrp="1" noChangeArrowheads="1"/>
          </p:cNvSpPr>
          <p:nvPr/>
        </p:nvSpPr>
        <p:spPr bwMode="auto">
          <a:xfrm>
            <a:off x="3885453" y="8686288"/>
            <a:ext cx="2972547" cy="45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03ED6E58-A4AD-D049-B0AE-4512DBC91A0F}" type="slidenum">
              <a:rPr lang="en-US" sz="1200">
                <a:ea typeface="ＭＳ Ｐゴシック" charset="0"/>
                <a:cs typeface="ＭＳ Ｐゴシック" charset="0"/>
              </a:rPr>
              <a:pPr algn="r" eaLnBrk="1" hangingPunct="1"/>
              <a:t>9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sz="900" dirty="0">
              <a:latin typeface="Verdana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088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990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1883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9997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7298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7010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9438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477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998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3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7476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F7EB-4F59-8545-B6E1-3129DE0DB51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5477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AF7EB-4F59-8545-B6E1-3129DE0DB51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3027F-FB86-9F4C-84F8-D9B7446A678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1454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14/relationships/chartEx" Target="../charts/chartEx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466" y="480545"/>
            <a:ext cx="73667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Work Package 4: Implementation of Low-Intensity Programs in Refugee Settings:</a:t>
            </a:r>
          </a:p>
          <a:p>
            <a:pPr algn="ctr"/>
            <a:r>
              <a:rPr lang="en-US" sz="2800" b="1" dirty="0" smtClean="0"/>
              <a:t>Jordan</a:t>
            </a:r>
            <a:endParaRPr lang="en-US" sz="28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652" y="3149940"/>
            <a:ext cx="5204636" cy="316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98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1551" y="612694"/>
            <a:ext cx="77915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800000"/>
                </a:solidFill>
                <a:latin typeface="Arial"/>
                <a:cs typeface="Arial"/>
              </a:rPr>
              <a:t>Pilot Study</a:t>
            </a:r>
          </a:p>
          <a:p>
            <a:endParaRPr lang="en-GB" sz="2400" b="1" dirty="0" smtClean="0">
              <a:solidFill>
                <a:srgbClr val="800000"/>
              </a:solidFill>
              <a:latin typeface="Arial"/>
              <a:cs typeface="Arial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Screening began on Jan. 9</a:t>
            </a:r>
            <a:r>
              <a:rPr lang="en-GB" sz="2400" baseline="30000" dirty="0" smtClean="0">
                <a:solidFill>
                  <a:srgbClr val="000000"/>
                </a:solidFill>
                <a:latin typeface="Arial"/>
                <a:cs typeface="Arial"/>
              </a:rPr>
              <a:t>th</a:t>
            </a: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, 2018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N = 64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Expect to be completed between March 9-14, 2018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Only conducting baseline and </a:t>
            </a:r>
            <a:r>
              <a:rPr lang="en-GB" sz="2400" dirty="0" err="1" smtClean="0">
                <a:solidFill>
                  <a:srgbClr val="000000"/>
                </a:solidFill>
                <a:latin typeface="Arial"/>
                <a:cs typeface="Arial"/>
              </a:rPr>
              <a:t>posttreatment</a:t>
            </a: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 assessments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Followed by rapid Process Evaluation with assessors, trainers, and participants</a:t>
            </a:r>
            <a:endParaRPr lang="en-GB" sz="24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2400" b="1" dirty="0" smtClean="0">
              <a:solidFill>
                <a:srgbClr val="800000"/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142" y="5955129"/>
            <a:ext cx="1160942" cy="73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34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1551" y="612694"/>
            <a:ext cx="77915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800000"/>
                </a:solidFill>
                <a:latin typeface="Arial"/>
                <a:cs typeface="Arial"/>
              </a:rPr>
              <a:t>Screening Results (as of Jan 14</a:t>
            </a:r>
            <a:r>
              <a:rPr lang="en-GB" sz="2400" b="1" baseline="30000" dirty="0">
                <a:solidFill>
                  <a:srgbClr val="800000"/>
                </a:solidFill>
                <a:latin typeface="Arial"/>
                <a:cs typeface="Arial"/>
              </a:rPr>
              <a:t>th</a:t>
            </a:r>
            <a:r>
              <a:rPr lang="en-GB" sz="2400" b="1" dirty="0">
                <a:solidFill>
                  <a:srgbClr val="800000"/>
                </a:solidFill>
                <a:latin typeface="Arial"/>
                <a:cs typeface="Arial"/>
              </a:rPr>
              <a:t>, 2018)</a:t>
            </a:r>
            <a:endParaRPr lang="en-GB" sz="2400" b="1" dirty="0" smtClean="0">
              <a:solidFill>
                <a:srgbClr val="800000"/>
              </a:solidFill>
              <a:latin typeface="Arial"/>
              <a:cs typeface="Arial"/>
            </a:endParaRPr>
          </a:p>
          <a:p>
            <a:endParaRPr lang="en-GB" sz="2400" b="1" dirty="0" smtClean="0">
              <a:solidFill>
                <a:srgbClr val="800000"/>
              </a:solidFill>
              <a:latin typeface="Arial"/>
              <a:cs typeface="Arial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Screening began on Jan. 9</a:t>
            </a:r>
            <a:r>
              <a:rPr lang="en-GB" sz="2400" baseline="30000" dirty="0" smtClean="0">
                <a:solidFill>
                  <a:srgbClr val="000000"/>
                </a:solidFill>
                <a:latin typeface="Arial"/>
                <a:cs typeface="Arial"/>
              </a:rPr>
              <a:t>th</a:t>
            </a: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, 2018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Screened 121 participants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64 (52.9%) screened positive</a:t>
            </a:r>
          </a:p>
          <a:p>
            <a:endParaRPr lang="en-GB" sz="2400" b="1" dirty="0" smtClean="0">
              <a:solidFill>
                <a:srgbClr val="800000"/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142" y="5955129"/>
            <a:ext cx="1160942" cy="73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36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1551" y="612694"/>
            <a:ext cx="7791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800000"/>
                </a:solidFill>
                <a:latin typeface="Arial"/>
                <a:cs typeface="Arial"/>
              </a:rPr>
              <a:t>WHODAS 2.0</a:t>
            </a:r>
          </a:p>
          <a:p>
            <a:endParaRPr lang="en-GB" sz="2400" b="1" dirty="0" smtClean="0">
              <a:solidFill>
                <a:srgbClr val="800000"/>
              </a:solidFill>
              <a:latin typeface="Arial"/>
              <a:cs typeface="Arial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Mean: 16.17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SD: 8.22</a:t>
            </a:r>
            <a:endParaRPr lang="en-GB" sz="2400" dirty="0" smtClean="0">
              <a:solidFill>
                <a:srgbClr val="800000"/>
              </a:solidFill>
              <a:latin typeface="Arial"/>
              <a:cs typeface="Arial"/>
            </a:endParaRP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6" name="Chart 5"/>
              <p:cNvGraphicFramePr/>
              <p:nvPr>
                <p:extLst>
                  <p:ext uri="{D42A27DB-BD31-4B8C-83A1-F6EECF244321}">
                    <p14:modId xmlns:p14="http://schemas.microsoft.com/office/powerpoint/2010/main" val="1136328063"/>
                  </p:ext>
                </p:extLst>
              </p:nvPr>
            </p:nvGraphicFramePr>
            <p:xfrm>
              <a:off x="444137" y="2057400"/>
              <a:ext cx="8338947" cy="449144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6" name="Chart 5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4137" y="2057400"/>
                <a:ext cx="8338947" cy="449144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8823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1551" y="360145"/>
            <a:ext cx="77915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800000"/>
                </a:solidFill>
                <a:latin typeface="Arial"/>
                <a:cs typeface="Arial"/>
              </a:rPr>
              <a:t>K10</a:t>
            </a:r>
          </a:p>
          <a:p>
            <a:endParaRPr lang="en-GB" sz="2400" b="1" dirty="0" smtClean="0">
              <a:solidFill>
                <a:srgbClr val="800000"/>
              </a:solidFill>
              <a:latin typeface="Arial"/>
              <a:cs typeface="Arial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107/121 screened positive!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Mean: 28.39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SD: 9.85</a:t>
            </a:r>
            <a:endParaRPr lang="en-GB" sz="2400" dirty="0" smtClean="0">
              <a:solidFill>
                <a:srgbClr val="800000"/>
              </a:solidFill>
              <a:latin typeface="Arial"/>
              <a:cs typeface="Arial"/>
            </a:endParaRP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5" name="Chart 4"/>
              <p:cNvGraphicFramePr/>
              <p:nvPr>
                <p:extLst>
                  <p:ext uri="{D42A27DB-BD31-4B8C-83A1-F6EECF244321}">
                    <p14:modId xmlns:p14="http://schemas.microsoft.com/office/powerpoint/2010/main" val="2993760638"/>
                  </p:ext>
                </p:extLst>
              </p:nvPr>
            </p:nvGraphicFramePr>
            <p:xfrm>
              <a:off x="531223" y="2057399"/>
              <a:ext cx="8168640" cy="436081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5" name="Chart 4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1223" y="2057399"/>
                <a:ext cx="8168640" cy="436081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9975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6449" y="320907"/>
            <a:ext cx="7743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rgbClr val="800000"/>
                </a:solidFill>
                <a:latin typeface="Arial"/>
                <a:cs typeface="Arial"/>
              </a:rPr>
              <a:t>Expected Timeline for RCT</a:t>
            </a:r>
            <a:endParaRPr lang="en-US" sz="2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142" y="5955129"/>
            <a:ext cx="1160942" cy="736752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480160"/>
              </p:ext>
            </p:extLst>
          </p:nvPr>
        </p:nvGraphicFramePr>
        <p:xfrm>
          <a:off x="746450" y="818906"/>
          <a:ext cx="6150595" cy="51917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4475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4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Month (2019)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Screening/Baseline</a:t>
                      </a:r>
                      <a:r>
                        <a:rPr lang="en-US" sz="1800" baseline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Assessment: Cycle 1</a:t>
                      </a:r>
                      <a:endParaRPr lang="en-US" sz="180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March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8 groups conducted for Cycle 1</a:t>
                      </a:r>
                      <a:endParaRPr lang="en-US" sz="180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March-April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Post-Assessment for Cycle 1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May (1</a:t>
                      </a:r>
                      <a:r>
                        <a:rPr lang="en-US" baseline="30000" dirty="0" smtClean="0">
                          <a:latin typeface="Arial"/>
                          <a:cs typeface="Arial"/>
                        </a:rPr>
                        <a:t>st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 week)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Ramadan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May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7030A0"/>
                          </a:solidFill>
                          <a:latin typeface="Arial"/>
                          <a:cs typeface="Arial"/>
                        </a:rPr>
                        <a:t>Screening/Baseline</a:t>
                      </a:r>
                      <a:r>
                        <a:rPr lang="en-US" sz="1800" baseline="0" dirty="0" smtClean="0">
                          <a:solidFill>
                            <a:srgbClr val="7030A0"/>
                          </a:solidFill>
                          <a:latin typeface="Arial"/>
                          <a:cs typeface="Arial"/>
                        </a:rPr>
                        <a:t> Assessment: Cycle 2 </a:t>
                      </a:r>
                      <a:endParaRPr lang="en-US" sz="1800" dirty="0" smtClean="0">
                        <a:solidFill>
                          <a:srgbClr val="7030A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  <a:latin typeface="Arial"/>
                          <a:cs typeface="Arial"/>
                        </a:rPr>
                        <a:t>June</a:t>
                      </a:r>
                      <a:endParaRPr lang="en-US" dirty="0">
                        <a:solidFill>
                          <a:srgbClr val="7030A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solidFill>
                            <a:srgbClr val="7030A0"/>
                          </a:solidFill>
                          <a:latin typeface="Arial"/>
                          <a:cs typeface="Arial"/>
                        </a:rPr>
                        <a:t>8-10 groups conducted for Cycle 2</a:t>
                      </a:r>
                      <a:endParaRPr lang="en-US" sz="1800" dirty="0" smtClean="0">
                        <a:solidFill>
                          <a:srgbClr val="7030A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  <a:latin typeface="Arial"/>
                          <a:cs typeface="Arial"/>
                        </a:rPr>
                        <a:t>June-July</a:t>
                      </a:r>
                      <a:endParaRPr lang="en-US" dirty="0">
                        <a:solidFill>
                          <a:srgbClr val="7030A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Screening/Baseline</a:t>
                      </a:r>
                      <a:r>
                        <a:rPr lang="en-US" sz="1800" baseline="0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Assessment: Cycle 3</a:t>
                      </a:r>
                      <a:endParaRPr lang="en-US" sz="1800" dirty="0" smtClean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July</a:t>
                      </a:r>
                      <a:endParaRPr lang="en-US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23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  <a:latin typeface="Arial"/>
                          <a:cs typeface="Arial"/>
                        </a:rPr>
                        <a:t>Post-Assessment for Cycle 2</a:t>
                      </a:r>
                      <a:endParaRPr lang="en-US" dirty="0">
                        <a:solidFill>
                          <a:srgbClr val="7030A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  <a:latin typeface="Arial"/>
                          <a:cs typeface="Arial"/>
                        </a:rPr>
                        <a:t>August</a:t>
                      </a:r>
                      <a:endParaRPr lang="en-US" dirty="0">
                        <a:solidFill>
                          <a:srgbClr val="7030A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883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3-Month</a:t>
                      </a:r>
                      <a:r>
                        <a:rPr lang="en-US" sz="1800" baseline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Assessment: Cycle 1</a:t>
                      </a:r>
                      <a:endParaRPr lang="en-US" sz="180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/>
                          <a:cs typeface="Arial"/>
                        </a:rPr>
                        <a:t>August</a:t>
                      </a:r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374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8-10 groups conducted for Cycle 3</a:t>
                      </a:r>
                      <a:endParaRPr lang="en-US" sz="1800" dirty="0" smtClean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August-Sept.</a:t>
                      </a:r>
                      <a:endParaRPr lang="en-US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25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Post-Assessment for Cycle 3</a:t>
                      </a:r>
                      <a:endParaRPr lang="en-US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September</a:t>
                      </a:r>
                      <a:endParaRPr lang="en-US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829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7030A0"/>
                          </a:solidFill>
                          <a:latin typeface="Arial"/>
                          <a:cs typeface="Arial"/>
                        </a:rPr>
                        <a:t>3-Month</a:t>
                      </a:r>
                      <a:r>
                        <a:rPr lang="en-US" sz="1800" baseline="0" dirty="0" smtClean="0">
                          <a:solidFill>
                            <a:srgbClr val="7030A0"/>
                          </a:solidFill>
                          <a:latin typeface="Arial"/>
                          <a:cs typeface="Arial"/>
                        </a:rPr>
                        <a:t> Assessment: Cycle 2</a:t>
                      </a:r>
                      <a:endParaRPr lang="en-US" sz="1800" dirty="0" smtClean="0">
                        <a:solidFill>
                          <a:srgbClr val="7030A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  <a:latin typeface="Arial"/>
                          <a:cs typeface="Arial"/>
                        </a:rPr>
                        <a:t>November</a:t>
                      </a:r>
                      <a:endParaRPr lang="en-US" dirty="0">
                        <a:solidFill>
                          <a:srgbClr val="7030A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57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3-Month Assessment: Cycle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December</a:t>
                      </a:r>
                      <a:endParaRPr lang="en-US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482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87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1551" y="612694"/>
            <a:ext cx="779153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800000"/>
                </a:solidFill>
                <a:latin typeface="Arial"/>
                <a:cs typeface="Arial"/>
              </a:rPr>
              <a:t>Possible Challenges</a:t>
            </a:r>
          </a:p>
          <a:p>
            <a:endParaRPr lang="en-GB" sz="2400" b="1" dirty="0" smtClean="0">
              <a:solidFill>
                <a:srgbClr val="800000"/>
              </a:solidFill>
              <a:latin typeface="Arial"/>
              <a:cs typeface="Arial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Talk of refugees returning to Syria… threatens retention (depends on developments in Syria)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Working around timeframes of Ramadan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0000"/>
                </a:solidFill>
                <a:latin typeface="Arial"/>
                <a:cs typeface="Arial"/>
              </a:rPr>
              <a:t>Retention of/upskilling of staff</a:t>
            </a:r>
            <a:endParaRPr lang="en-GB" sz="24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2400" b="1" dirty="0" smtClean="0">
              <a:solidFill>
                <a:srgbClr val="800000"/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142" y="5955129"/>
            <a:ext cx="1160942" cy="73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31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extBox 6"/>
          <p:cNvSpPr txBox="1">
            <a:spLocks noChangeArrowheads="1"/>
          </p:cNvSpPr>
          <p:nvPr/>
        </p:nvSpPr>
        <p:spPr bwMode="auto">
          <a:xfrm>
            <a:off x="1476375" y="1268413"/>
            <a:ext cx="723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just" eaLnBrk="1" hangingPunct="1"/>
            <a:r>
              <a:rPr lang="en-US" sz="2000">
                <a:ea typeface="ＭＳ Ｐゴシック" charset="0"/>
                <a:cs typeface="ＭＳ Ｐゴシック" charset="0"/>
              </a:rPr>
              <a:t>		</a:t>
            </a: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827088" y="692150"/>
            <a:ext cx="8074595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b="1" dirty="0" smtClean="0">
                <a:solidFill>
                  <a:srgbClr val="800000"/>
                </a:solidFill>
              </a:rPr>
              <a:t>Implementation</a:t>
            </a:r>
          </a:p>
          <a:p>
            <a:pPr eaLnBrk="1" hangingPunct="1">
              <a:defRPr/>
            </a:pPr>
            <a:endParaRPr lang="en-US" b="1" dirty="0" smtClean="0">
              <a:solidFill>
                <a:srgbClr val="800000"/>
              </a:solidFill>
            </a:endParaRP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</a:rPr>
              <a:t>Obtained funding via VU (€400,000) to conduct trainings of local agencies in Jordan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</a:rPr>
              <a:t>This will form basis of our implementation strategy in Jordan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</a:rPr>
              <a:t>Plan to meet with major body in Jordan of representatives of NGOs to offer training in PM+ and EASE 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</a:rPr>
              <a:t>Plan is to then implement programs in camps and community settings with implementation and outcome measures taken across sites</a:t>
            </a:r>
          </a:p>
          <a:p>
            <a:pPr marL="0" indent="0" eaLnBrk="1" hangingPunct="1">
              <a:defRPr/>
            </a:pPr>
            <a:endParaRPr lang="en-US" dirty="0" smtClean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142" y="5955129"/>
            <a:ext cx="1160942" cy="73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95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1550" y="612694"/>
            <a:ext cx="70634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800000"/>
                </a:solidFill>
                <a:latin typeface="Arial"/>
                <a:cs typeface="Arial"/>
              </a:rPr>
              <a:t>Objectives</a:t>
            </a:r>
          </a:p>
          <a:p>
            <a:endParaRPr lang="en-GB" sz="2400" b="1" dirty="0">
              <a:solidFill>
                <a:srgbClr val="800000"/>
              </a:solidFill>
              <a:latin typeface="Arial"/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Arial"/>
                <a:cs typeface="Arial"/>
              </a:rPr>
              <a:t>Evaluate the effectiveness of Group-Based PM+ in Syrian refugee adults (and to test the effect on their children)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 smtClean="0">
              <a:latin typeface="Arial"/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Arial"/>
                <a:cs typeface="Arial"/>
              </a:rPr>
              <a:t>Assess capacity of this program in refugee settings via implementation with refugee partners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 smtClean="0">
              <a:latin typeface="Arial"/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Arial"/>
                <a:cs typeface="Arial"/>
              </a:rPr>
              <a:t>Partnering with IMC</a:t>
            </a:r>
          </a:p>
          <a:p>
            <a:endParaRPr lang="en-GB" sz="2400" dirty="0" smtClean="0"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142" y="5955129"/>
            <a:ext cx="1160942" cy="73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3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extBox 6"/>
          <p:cNvSpPr txBox="1">
            <a:spLocks noChangeArrowheads="1"/>
          </p:cNvSpPr>
          <p:nvPr/>
        </p:nvSpPr>
        <p:spPr bwMode="auto">
          <a:xfrm>
            <a:off x="1476375" y="1268413"/>
            <a:ext cx="723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just" eaLnBrk="1" hangingPunct="1"/>
            <a:r>
              <a:rPr lang="en-US" sz="2000">
                <a:ea typeface="ＭＳ Ｐゴシック" charset="0"/>
                <a:cs typeface="ＭＳ Ｐゴシック" charset="0"/>
              </a:rPr>
              <a:t>		</a:t>
            </a: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827088" y="692150"/>
            <a:ext cx="737552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b="1" dirty="0" smtClean="0">
                <a:solidFill>
                  <a:srgbClr val="800000"/>
                </a:solidFill>
              </a:rPr>
              <a:t>Group Problem Management Plus (PM+)</a:t>
            </a:r>
          </a:p>
          <a:p>
            <a:pPr eaLnBrk="1" hangingPunct="1">
              <a:defRPr/>
            </a:pPr>
            <a:endParaRPr lang="en-US" b="1" dirty="0">
              <a:latin typeface="Arial"/>
              <a:cs typeface="Arial"/>
            </a:endParaRP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Face-to-face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>
                <a:latin typeface="Arial"/>
                <a:cs typeface="Arial"/>
              </a:rPr>
              <a:t>Group size: </a:t>
            </a:r>
            <a:r>
              <a:rPr lang="en-US" dirty="0" smtClean="0">
                <a:latin typeface="Arial"/>
                <a:cs typeface="Arial"/>
              </a:rPr>
              <a:t>8-10</a:t>
            </a:r>
            <a:r>
              <a:rPr lang="mr-IN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adult Syrian </a:t>
            </a:r>
            <a:r>
              <a:rPr lang="mr-IN" dirty="0" smtClean="0">
                <a:latin typeface="Arial"/>
                <a:cs typeface="Arial"/>
              </a:rPr>
              <a:t>refugees</a:t>
            </a:r>
            <a:endParaRPr lang="en-US" dirty="0" smtClean="0">
              <a:latin typeface="Arial"/>
              <a:cs typeface="Arial"/>
            </a:endParaRP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Males and females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Being conducted in </a:t>
            </a:r>
            <a:r>
              <a:rPr lang="en-US" dirty="0" err="1" smtClean="0">
                <a:latin typeface="Arial"/>
                <a:cs typeface="Arial"/>
              </a:rPr>
              <a:t>Azraq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Refugee </a:t>
            </a:r>
            <a:r>
              <a:rPr lang="en-US" dirty="0" smtClean="0">
                <a:latin typeface="Arial"/>
                <a:cs typeface="Arial"/>
              </a:rPr>
              <a:t>Camp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Assessing </a:t>
            </a:r>
            <a:r>
              <a:rPr lang="en-US" dirty="0">
                <a:latin typeface="Arial"/>
                <a:cs typeface="Arial"/>
              </a:rPr>
              <a:t>impact of PM+ on 1 child of each participant</a:t>
            </a:r>
          </a:p>
          <a:p>
            <a:pPr marL="0" indent="0" eaLnBrk="1" hangingPunct="1">
              <a:defRPr/>
            </a:pPr>
            <a:endParaRPr lang="en-US" dirty="0" smtClean="0">
              <a:latin typeface="Arial"/>
              <a:cs typeface="Arial"/>
            </a:endParaRPr>
          </a:p>
        </p:txBody>
      </p:sp>
      <p:pic>
        <p:nvPicPr>
          <p:cNvPr id="4" name="Picture 3" descr="Who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11" y="5695007"/>
            <a:ext cx="2279422" cy="74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55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extBox 6"/>
          <p:cNvSpPr txBox="1">
            <a:spLocks noChangeArrowheads="1"/>
          </p:cNvSpPr>
          <p:nvPr/>
        </p:nvSpPr>
        <p:spPr bwMode="auto">
          <a:xfrm>
            <a:off x="1476375" y="1268413"/>
            <a:ext cx="723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just" eaLnBrk="1" hangingPunct="1"/>
            <a:r>
              <a:rPr lang="en-US" sz="2000">
                <a:ea typeface="ＭＳ Ｐゴシック" charset="0"/>
                <a:cs typeface="ＭＳ Ｐゴシック" charset="0"/>
              </a:rPr>
              <a:t>		</a:t>
            </a: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763293" y="692150"/>
            <a:ext cx="737552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b="1" dirty="0" smtClean="0">
                <a:solidFill>
                  <a:srgbClr val="800000"/>
                </a:solidFill>
              </a:rPr>
              <a:t>Design</a:t>
            </a:r>
          </a:p>
          <a:p>
            <a:pPr eaLnBrk="1" hangingPunct="1">
              <a:defRPr/>
            </a:pPr>
            <a:endParaRPr lang="en-US" b="1" dirty="0">
              <a:latin typeface="Arial"/>
              <a:cs typeface="Arial"/>
            </a:endParaRP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Parallel design RCT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PM+ vs Enhanced Usual Care (i.e. referral to psychosocial services)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>
                <a:latin typeface="Arial"/>
                <a:cs typeface="Arial"/>
              </a:rPr>
              <a:t>P</a:t>
            </a:r>
            <a:r>
              <a:rPr lang="en-US" dirty="0" smtClean="0">
                <a:latin typeface="Arial"/>
                <a:cs typeface="Arial"/>
              </a:rPr>
              <a:t>owered for </a:t>
            </a:r>
            <a:r>
              <a:rPr lang="en-US" dirty="0" smtClean="0">
                <a:latin typeface="Arial"/>
                <a:cs typeface="Arial"/>
              </a:rPr>
              <a:t>380 </a:t>
            </a:r>
            <a:r>
              <a:rPr lang="en-US" dirty="0" smtClean="0">
                <a:latin typeface="Arial"/>
                <a:cs typeface="Arial"/>
              </a:rPr>
              <a:t>completers per cell </a:t>
            </a:r>
            <a:r>
              <a:rPr lang="en-US" dirty="0" smtClean="0">
                <a:latin typeface="Arial"/>
                <a:cs typeface="Arial"/>
              </a:rPr>
              <a:t>(190 </a:t>
            </a:r>
            <a:r>
              <a:rPr lang="en-US" smtClean="0">
                <a:latin typeface="Arial"/>
                <a:cs typeface="Arial"/>
              </a:rPr>
              <a:t>per </a:t>
            </a:r>
            <a:r>
              <a:rPr lang="en-US" smtClean="0">
                <a:latin typeface="Arial"/>
                <a:cs typeface="Arial"/>
              </a:rPr>
              <a:t>cell)</a:t>
            </a:r>
            <a:endParaRPr lang="en-US" dirty="0" smtClean="0">
              <a:latin typeface="Arial"/>
              <a:cs typeface="Arial"/>
            </a:endParaRP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Assess </a:t>
            </a:r>
            <a:r>
              <a:rPr lang="en-US" dirty="0" smtClean="0">
                <a:latin typeface="Arial"/>
                <a:cs typeface="Arial"/>
              </a:rPr>
              <a:t>Baseline, Post, 3-Month, 12-Month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>
                <a:latin typeface="Arial"/>
                <a:cs typeface="Arial"/>
              </a:rPr>
              <a:t>Assessing impact of PM+ on 1 child of each participant</a:t>
            </a:r>
          </a:p>
          <a:p>
            <a:pPr marL="0" indent="0" eaLnBrk="1" hangingPunct="1">
              <a:defRPr/>
            </a:pPr>
            <a:endParaRPr lang="en-US" dirty="0" smtClean="0">
              <a:latin typeface="Arial"/>
              <a:cs typeface="Arial"/>
            </a:endParaRP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endParaRPr lang="en-US" dirty="0" smtClean="0">
              <a:latin typeface="Arial"/>
              <a:cs typeface="Arial"/>
            </a:endParaRPr>
          </a:p>
          <a:p>
            <a:pPr marL="0" indent="0" eaLnBrk="1" hangingPunct="1">
              <a:buFont typeface="Arial"/>
              <a:buChar char="•"/>
              <a:defRPr/>
            </a:pPr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440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extBox 6"/>
          <p:cNvSpPr txBox="1">
            <a:spLocks noChangeArrowheads="1"/>
          </p:cNvSpPr>
          <p:nvPr/>
        </p:nvSpPr>
        <p:spPr bwMode="auto">
          <a:xfrm>
            <a:off x="1476375" y="1268413"/>
            <a:ext cx="723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just" eaLnBrk="1" hangingPunct="1"/>
            <a:r>
              <a:rPr lang="en-US" sz="2000">
                <a:ea typeface="ＭＳ Ｐゴシック" charset="0"/>
                <a:cs typeface="ＭＳ Ｐゴシック" charset="0"/>
              </a:rPr>
              <a:t>		</a:t>
            </a: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740296" y="851791"/>
            <a:ext cx="7375525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b="1" dirty="0" smtClean="0">
                <a:solidFill>
                  <a:srgbClr val="800000"/>
                </a:solidFill>
              </a:rPr>
              <a:t>Screening/Assessment</a:t>
            </a:r>
          </a:p>
          <a:p>
            <a:pPr eaLnBrk="1" hangingPunct="1">
              <a:defRPr/>
            </a:pPr>
            <a:endParaRPr lang="en-US" b="1" dirty="0" smtClean="0">
              <a:solidFill>
                <a:srgbClr val="8000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Assessors kept separate from facilitators in camp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Using tablets (MAPSS offline) to collect data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Assessors attending each caravan to screen 1 distressed participant from each household (</a:t>
            </a:r>
            <a:r>
              <a:rPr lang="en-US" dirty="0"/>
              <a:t>K10 &gt;15.9 </a:t>
            </a:r>
            <a:r>
              <a:rPr lang="en-US" dirty="0" smtClean="0"/>
              <a:t>+ WHODAS </a:t>
            </a:r>
            <a:r>
              <a:rPr lang="en-US" dirty="0"/>
              <a:t>2.0 &gt;</a:t>
            </a:r>
            <a:r>
              <a:rPr lang="en-US" dirty="0" smtClean="0"/>
              <a:t>16) – automatic scoring by MAPSS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Male and female assessors will screen gender-matched refugee – if other gender wishes to be the designated person, alternate assessor will be retrieved</a:t>
            </a:r>
            <a:endParaRPr lang="en-US" dirty="0">
              <a:latin typeface="Arial"/>
              <a:cs typeface="Arial"/>
            </a:endParaRP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endParaRPr lang="en-US" dirty="0" smtClean="0">
              <a:latin typeface="Arial"/>
              <a:cs typeface="Arial"/>
            </a:endParaRPr>
          </a:p>
          <a:p>
            <a:pPr marL="0" indent="0" eaLnBrk="1" hangingPunct="1">
              <a:buFont typeface="Arial"/>
              <a:buChar char="•"/>
              <a:defRPr/>
            </a:pPr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615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extBox 6"/>
          <p:cNvSpPr txBox="1">
            <a:spLocks noChangeArrowheads="1"/>
          </p:cNvSpPr>
          <p:nvPr/>
        </p:nvSpPr>
        <p:spPr bwMode="auto">
          <a:xfrm>
            <a:off x="1476375" y="1268413"/>
            <a:ext cx="723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just" eaLnBrk="1" hangingPunct="1"/>
            <a:r>
              <a:rPr lang="en-US" sz="2000">
                <a:ea typeface="ＭＳ Ｐゴシック" charset="0"/>
                <a:cs typeface="ＭＳ Ｐゴシック" charset="0"/>
              </a:rPr>
              <a:t>		</a:t>
            </a: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989216" y="795911"/>
            <a:ext cx="7375525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b="1" dirty="0" smtClean="0">
                <a:solidFill>
                  <a:srgbClr val="800000"/>
                </a:solidFill>
              </a:rPr>
              <a:t>Outcomes</a:t>
            </a:r>
          </a:p>
          <a:p>
            <a:pPr eaLnBrk="1" hangingPunct="1">
              <a:defRPr/>
            </a:pPr>
            <a:endParaRPr lang="en-US" b="1" dirty="0" smtClean="0">
              <a:solidFill>
                <a:srgbClr val="8000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HSCL (Primary)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PCL-5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WHODAS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PSYCHLOPS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CSRI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Prolonged Grief Disorder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Brief Prodromal Questionnaire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Alabama Parenting Scale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Arial"/>
                <a:cs typeface="Arial"/>
              </a:rPr>
              <a:t>Pediatric Symptom Checklist (Child)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dirty="0" smtClean="0">
              <a:latin typeface="Arial"/>
              <a:cs typeface="Arial"/>
            </a:endParaRP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dirty="0">
              <a:latin typeface="Arial"/>
              <a:cs typeface="Arial"/>
            </a:endParaRP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endParaRPr lang="en-US" dirty="0" smtClean="0">
              <a:latin typeface="Arial"/>
              <a:cs typeface="Arial"/>
            </a:endParaRPr>
          </a:p>
          <a:p>
            <a:pPr marL="0" indent="0" eaLnBrk="1" hangingPunct="1">
              <a:buFont typeface="Arial"/>
              <a:buChar char="•"/>
              <a:defRPr/>
            </a:pPr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296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827088" y="692150"/>
            <a:ext cx="73755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b="1" dirty="0" smtClean="0">
                <a:solidFill>
                  <a:srgbClr val="800000"/>
                </a:solidFill>
              </a:rPr>
              <a:t>Ethics/Approvals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4781" y="1553733"/>
            <a:ext cx="69882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/>
                <a:cs typeface="Arial"/>
              </a:rPr>
              <a:t>Numerous delays with local ethics approvals</a:t>
            </a: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/>
                <a:cs typeface="Arial"/>
              </a:rPr>
              <a:t>Now all approvals obtained</a:t>
            </a: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/>
                <a:cs typeface="Arial"/>
              </a:rPr>
              <a:t>Including approvals for conducting study in the camp</a:t>
            </a:r>
            <a:endParaRPr lang="en-US" sz="2400" dirty="0">
              <a:latin typeface="Arial"/>
              <a:cs typeface="Arial"/>
            </a:endParaRPr>
          </a:p>
          <a:p>
            <a:pPr>
              <a:defRPr/>
            </a:pPr>
            <a:endParaRPr lang="en-US" sz="2400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Arial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142" y="5955129"/>
            <a:ext cx="1160942" cy="73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09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827088" y="692150"/>
            <a:ext cx="73755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b="1" dirty="0" smtClean="0">
                <a:solidFill>
                  <a:srgbClr val="800000"/>
                </a:solidFill>
              </a:rPr>
              <a:t>Update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4781" y="1553733"/>
            <a:ext cx="6988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/>
                <a:cs typeface="Arial"/>
              </a:rPr>
              <a:t>6 assessors recruited </a:t>
            </a:r>
            <a:r>
              <a:rPr lang="en-US" sz="2400" dirty="0">
                <a:latin typeface="Arial"/>
                <a:cs typeface="Arial"/>
              </a:rPr>
              <a:t>and trained </a:t>
            </a:r>
            <a:endParaRPr lang="en-US" sz="2400" dirty="0" smtClean="0">
              <a:latin typeface="Arial"/>
              <a:cs typeface="Arial"/>
            </a:endParaRP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/>
                <a:cs typeface="Arial"/>
              </a:rPr>
              <a:t>13 group facilitators </a:t>
            </a:r>
            <a:r>
              <a:rPr lang="en-US" sz="2400" dirty="0">
                <a:latin typeface="Arial"/>
                <a:cs typeface="Arial"/>
              </a:rPr>
              <a:t>recruited and trained </a:t>
            </a:r>
            <a:endParaRPr lang="en-US" sz="2400" dirty="0" smtClean="0">
              <a:latin typeface="Arial"/>
              <a:cs typeface="Arial"/>
            </a:endParaRPr>
          </a:p>
          <a:p>
            <a:pPr marL="1257300" lvl="2" indent="-342900"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solidFill>
                  <a:srgbClr val="FF0000"/>
                </a:solidFill>
                <a:latin typeface="Arial"/>
                <a:cs typeface="Arial"/>
              </a:rPr>
              <a:t>3 have already left IMC </a:t>
            </a:r>
            <a:endParaRPr lang="en-US" sz="24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defRPr/>
            </a:pPr>
            <a:endParaRPr lang="en-US" sz="2400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Arial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142" y="5955129"/>
            <a:ext cx="1160942" cy="73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9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827088" y="692150"/>
            <a:ext cx="73755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b="1" dirty="0" smtClean="0">
                <a:solidFill>
                  <a:srgbClr val="800000"/>
                </a:solidFill>
              </a:rPr>
              <a:t>Enhanced Usual Care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33885" y="1553733"/>
            <a:ext cx="698825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/>
                <a:cs typeface="Arial"/>
              </a:rPr>
              <a:t>Feedback about assessment</a:t>
            </a: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/>
                <a:cs typeface="Arial"/>
              </a:rPr>
              <a:t>Referral information to agencies in </a:t>
            </a:r>
            <a:r>
              <a:rPr lang="en-US" sz="2400" dirty="0" err="1" smtClean="0">
                <a:latin typeface="Arial"/>
                <a:cs typeface="Arial"/>
              </a:rPr>
              <a:t>Azraq</a:t>
            </a:r>
            <a:r>
              <a:rPr lang="en-US" sz="2400" dirty="0" smtClean="0">
                <a:latin typeface="Arial"/>
                <a:cs typeface="Arial"/>
              </a:rPr>
              <a:t> who offer psychosocial services</a:t>
            </a: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/>
                <a:cs typeface="Arial"/>
              </a:rPr>
              <a:t>This is better than typical usual care in Jordanian camps</a:t>
            </a:r>
          </a:p>
          <a:p>
            <a:pPr>
              <a:defRPr/>
            </a:pPr>
            <a:endParaRPr lang="en-US" sz="2400" dirty="0"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Arial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142" y="5955129"/>
            <a:ext cx="1160942" cy="73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18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4722</TotalTime>
  <Words>707</Words>
  <Application>Microsoft Office PowerPoint</Application>
  <PresentationFormat>On-screen Show (4:3)</PresentationFormat>
  <Paragraphs>144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ＭＳ Ｐゴシック</vt:lpstr>
      <vt:lpstr>ＭＳ Ｐゴシック</vt:lpstr>
      <vt:lpstr>Arial</vt:lpstr>
      <vt:lpstr>Calibri</vt:lpstr>
      <vt:lpstr>Verdana</vt:lpstr>
      <vt:lpstr>Wingdings</vt:lpstr>
      <vt:lpstr>Office-thema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Vrije Universiteit Amsterdam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Marit Sijbrandij</dc:creator>
  <cp:lastModifiedBy>Richard Bryant</cp:lastModifiedBy>
  <cp:revision>311</cp:revision>
  <dcterms:created xsi:type="dcterms:W3CDTF">2016-10-31T10:49:10Z</dcterms:created>
  <dcterms:modified xsi:type="dcterms:W3CDTF">2019-02-07T22:00:15Z</dcterms:modified>
</cp:coreProperties>
</file>