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sldIdLst>
    <p:sldId id="331" r:id="rId2"/>
    <p:sldId id="408" r:id="rId3"/>
    <p:sldId id="411" r:id="rId4"/>
    <p:sldId id="320" r:id="rId5"/>
    <p:sldId id="333" r:id="rId6"/>
    <p:sldId id="426" r:id="rId7"/>
    <p:sldId id="409" r:id="rId8"/>
    <p:sldId id="410" r:id="rId9"/>
    <p:sldId id="412" r:id="rId10"/>
    <p:sldId id="423" r:id="rId11"/>
    <p:sldId id="413" r:id="rId12"/>
    <p:sldId id="414" r:id="rId13"/>
    <p:sldId id="415" r:id="rId14"/>
    <p:sldId id="417" r:id="rId15"/>
    <p:sldId id="418" r:id="rId16"/>
    <p:sldId id="419" r:id="rId17"/>
    <p:sldId id="420" r:id="rId18"/>
    <p:sldId id="421" r:id="rId19"/>
    <p:sldId id="422" r:id="rId20"/>
    <p:sldId id="427" r:id="rId21"/>
    <p:sldId id="430" r:id="rId22"/>
    <p:sldId id="431" r:id="rId23"/>
    <p:sldId id="453" r:id="rId24"/>
    <p:sldId id="437" r:id="rId25"/>
    <p:sldId id="438" r:id="rId26"/>
    <p:sldId id="436" r:id="rId27"/>
    <p:sldId id="341" r:id="rId28"/>
    <p:sldId id="342" r:id="rId29"/>
    <p:sldId id="343" r:id="rId30"/>
    <p:sldId id="428" r:id="rId31"/>
    <p:sldId id="429" r:id="rId32"/>
    <p:sldId id="344" r:id="rId33"/>
    <p:sldId id="345" r:id="rId34"/>
    <p:sldId id="346" r:id="rId35"/>
    <p:sldId id="347" r:id="rId36"/>
    <p:sldId id="348" r:id="rId37"/>
    <p:sldId id="424" r:id="rId38"/>
    <p:sldId id="349" r:id="rId39"/>
    <p:sldId id="371" r:id="rId40"/>
    <p:sldId id="403" r:id="rId41"/>
    <p:sldId id="405" r:id="rId42"/>
    <p:sldId id="407" r:id="rId43"/>
    <p:sldId id="350" r:id="rId44"/>
    <p:sldId id="425" r:id="rId45"/>
    <p:sldId id="322" r:id="rId46"/>
    <p:sldId id="374" r:id="rId47"/>
    <p:sldId id="370" r:id="rId48"/>
    <p:sldId id="372" r:id="rId49"/>
    <p:sldId id="373" r:id="rId50"/>
    <p:sldId id="375" r:id="rId51"/>
    <p:sldId id="432" r:id="rId52"/>
    <p:sldId id="376" r:id="rId53"/>
    <p:sldId id="377" r:id="rId54"/>
    <p:sldId id="379" r:id="rId55"/>
    <p:sldId id="378" r:id="rId56"/>
    <p:sldId id="380" r:id="rId57"/>
    <p:sldId id="381" r:id="rId58"/>
    <p:sldId id="382" r:id="rId59"/>
    <p:sldId id="439" r:id="rId60"/>
    <p:sldId id="440" r:id="rId61"/>
    <p:sldId id="441" r:id="rId62"/>
    <p:sldId id="452" r:id="rId63"/>
    <p:sldId id="442" r:id="rId64"/>
    <p:sldId id="451" r:id="rId65"/>
    <p:sldId id="443" r:id="rId66"/>
    <p:sldId id="445" r:id="rId67"/>
    <p:sldId id="446" r:id="rId68"/>
    <p:sldId id="447" r:id="rId69"/>
    <p:sldId id="433" r:id="rId70"/>
    <p:sldId id="383" r:id="rId71"/>
    <p:sldId id="434" r:id="rId72"/>
    <p:sldId id="435" r:id="rId73"/>
    <p:sldId id="444" r:id="rId74"/>
    <p:sldId id="303" r:id="rId7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Burchert" initials="S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440"/>
    <a:srgbClr val="E60064"/>
    <a:srgbClr val="3C2415"/>
    <a:srgbClr val="E2DFE2"/>
    <a:srgbClr val="F5F5F5"/>
    <a:srgbClr val="CEC9CE"/>
    <a:srgbClr val="0097C1"/>
    <a:srgbClr val="421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1" autoAdjust="0"/>
    <p:restoredTop sz="90929"/>
  </p:normalViewPr>
  <p:slideViewPr>
    <p:cSldViewPr>
      <p:cViewPr>
        <p:scale>
          <a:sx n="76" d="100"/>
          <a:sy n="76"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en-US" alt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en-US" alt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3870F012-226F-420C-BC96-CA84FE6323D5}" type="slidenum">
              <a:rPr lang="en-US" altLang="en-US"/>
              <a:pPr>
                <a:defRPr/>
              </a:pPr>
              <a:t>‹#›</a:t>
            </a:fld>
            <a:endParaRPr lang="en-US" altLang="en-US" dirty="0"/>
          </a:p>
        </p:txBody>
      </p:sp>
    </p:spTree>
    <p:extLst>
      <p:ext uri="{BB962C8B-B14F-4D97-AF65-F5344CB8AC3E}">
        <p14:creationId xmlns:p14="http://schemas.microsoft.com/office/powerpoint/2010/main" val="848141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67D7D41D-A8C3-493D-9BE8-E1A2176CBAE6}" type="slidenum">
              <a:rPr lang="en-US" altLang="en-US" sz="1200" smtClean="0">
                <a:latin typeface="Arial" panose="020B0604020202020204" pitchFamily="34" charset="0"/>
              </a:rPr>
              <a:pPr/>
              <a:t>1</a:t>
            </a:fld>
            <a:endParaRPr lang="en-US" altLang="en-US" sz="1200" dirty="0" smtClean="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0713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E5D20089-E9AA-4484-B6A8-99325609B0D0}" type="slidenum">
              <a:rPr lang="en-US" altLang="en-US" sz="1200" smtClean="0">
                <a:latin typeface="Arial" panose="020B0604020202020204" pitchFamily="34" charset="0"/>
              </a:rPr>
              <a:pPr/>
              <a:t>14</a:t>
            </a:fld>
            <a:endParaRPr lang="en-US" altLang="en-US" sz="1200" smtClean="0">
              <a:latin typeface="Arial" panose="020B0604020202020204" pitchFamily="3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1260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F493409E-D4A7-4427-8D44-2A0D85BEA21E}" type="slidenum">
              <a:rPr lang="en-US" altLang="en-US" sz="1200" smtClean="0">
                <a:latin typeface="Arial" panose="020B0604020202020204" pitchFamily="34" charset="0"/>
              </a:rPr>
              <a:pPr/>
              <a:t>15</a:t>
            </a:fld>
            <a:endParaRPr lang="en-US" altLang="en-US" sz="1200" smtClean="0">
              <a:latin typeface="Arial" panose="020B0604020202020204" pitchFamily="3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1446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F559985B-7372-45C9-BA7A-043B14D38B76}" type="slidenum">
              <a:rPr lang="en-US" altLang="en-US" sz="1200" smtClean="0">
                <a:latin typeface="Arial" panose="020B0604020202020204" pitchFamily="34" charset="0"/>
              </a:rPr>
              <a:pPr/>
              <a:t>16</a:t>
            </a:fld>
            <a:endParaRPr lang="en-US" altLang="en-US" sz="1200" smtClean="0">
              <a:latin typeface="Arial" panose="020B0604020202020204" pitchFamily="34"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1853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965504AE-8C7D-4D17-A487-D658E00AF9DC}" type="slidenum">
              <a:rPr lang="en-US" altLang="en-US" sz="1200" smtClean="0">
                <a:latin typeface="Arial" panose="020B0604020202020204" pitchFamily="34" charset="0"/>
              </a:rPr>
              <a:pPr/>
              <a:t>17</a:t>
            </a:fld>
            <a:endParaRPr lang="en-US" altLang="en-US" sz="1200" smtClean="0">
              <a:latin typeface="Arial" panose="020B0604020202020204" pitchFamily="34" charset="0"/>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2124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E4A309E5-5CDA-4FB8-899E-A8CBD16D2FCA}" type="slidenum">
              <a:rPr lang="en-US" altLang="en-US" sz="1200" smtClean="0">
                <a:latin typeface="Arial" panose="020B0604020202020204" pitchFamily="34" charset="0"/>
              </a:rPr>
              <a:pPr/>
              <a:t>18</a:t>
            </a:fld>
            <a:endParaRPr lang="en-US" altLang="en-US" sz="1200" smtClean="0">
              <a:latin typeface="Arial" panose="020B0604020202020204" pitchFamily="34" charset="0"/>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6774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E4A309E5-5CDA-4FB8-899E-A8CBD16D2FCA}" type="slidenum">
              <a:rPr lang="en-US" altLang="en-US" sz="1200" smtClean="0">
                <a:latin typeface="Arial" panose="020B0604020202020204" pitchFamily="34" charset="0"/>
              </a:rPr>
              <a:pPr/>
              <a:t>19</a:t>
            </a:fld>
            <a:endParaRPr lang="en-US" altLang="en-US" sz="1200" smtClean="0">
              <a:latin typeface="Arial" panose="020B0604020202020204" pitchFamily="34" charset="0"/>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0278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DA93D760-37C8-4D09-A267-48EA1A69C643}" type="slidenum">
              <a:rPr lang="en-US" altLang="en-US" sz="1200" smtClean="0">
                <a:latin typeface="Arial" panose="020B0604020202020204" pitchFamily="34" charset="0"/>
              </a:rPr>
              <a:pPr/>
              <a:t>20</a:t>
            </a:fld>
            <a:endParaRPr lang="en-US" altLang="en-US" sz="1200" smtClean="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7275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B8765538-F65D-4600-A08A-5D1924BB1EA2}" type="slidenum">
              <a:rPr lang="en-US" altLang="en-US" sz="1200" smtClean="0">
                <a:latin typeface="Arial" panose="020B0604020202020204" pitchFamily="34" charset="0"/>
              </a:rPr>
              <a:pPr/>
              <a:t>21</a:t>
            </a:fld>
            <a:endParaRPr lang="en-US" altLang="en-US" sz="1200" smtClean="0">
              <a:latin typeface="Arial" panose="020B0604020202020204" pitchFamily="34" charset="0"/>
            </a:endParaRPr>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9519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FB04B1A-D44F-45A0-AB51-DFC10FCE4B87}" type="slidenum">
              <a:rPr lang="en-US" altLang="en-US" sz="1200" smtClean="0">
                <a:latin typeface="Arial" panose="020B0604020202020204" pitchFamily="34" charset="0"/>
              </a:rPr>
              <a:pPr/>
              <a:t>22</a:t>
            </a:fld>
            <a:endParaRPr lang="en-US" altLang="en-US" sz="1200" smtClean="0">
              <a:latin typeface="Arial" panose="020B0604020202020204" pitchFamily="34"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9823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FB04B1A-D44F-45A0-AB51-DFC10FCE4B87}" type="slidenum">
              <a:rPr lang="en-US" altLang="en-US" sz="1200" smtClean="0">
                <a:latin typeface="Arial" panose="020B0604020202020204" pitchFamily="34" charset="0"/>
              </a:rPr>
              <a:pPr/>
              <a:t>23</a:t>
            </a:fld>
            <a:endParaRPr lang="en-US" altLang="en-US" sz="1200" smtClean="0">
              <a:latin typeface="Arial" panose="020B0604020202020204" pitchFamily="34"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4232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DA93D760-37C8-4D09-A267-48EA1A69C643}" type="slidenum">
              <a:rPr lang="en-US" altLang="en-US" sz="1200" smtClean="0">
                <a:latin typeface="Arial" panose="020B0604020202020204" pitchFamily="34" charset="0"/>
              </a:rPr>
              <a:pPr/>
              <a:t>6</a:t>
            </a:fld>
            <a:endParaRPr lang="en-US" altLang="en-US" sz="1200" smtClean="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6355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FB04B1A-D44F-45A0-AB51-DFC10FCE4B87}" type="slidenum">
              <a:rPr lang="en-US" altLang="en-US" sz="1200" smtClean="0">
                <a:latin typeface="Arial" panose="020B0604020202020204" pitchFamily="34" charset="0"/>
              </a:rPr>
              <a:pPr/>
              <a:t>24</a:t>
            </a:fld>
            <a:endParaRPr lang="en-US" altLang="en-US" sz="1200" smtClean="0">
              <a:latin typeface="Arial" panose="020B0604020202020204" pitchFamily="34"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2708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FB04B1A-D44F-45A0-AB51-DFC10FCE4B87}" type="slidenum">
              <a:rPr lang="en-US" altLang="en-US" sz="1200" smtClean="0">
                <a:latin typeface="Arial" panose="020B0604020202020204" pitchFamily="34" charset="0"/>
              </a:rPr>
              <a:pPr/>
              <a:t>25</a:t>
            </a:fld>
            <a:endParaRPr lang="en-US" altLang="en-US" sz="1200" smtClean="0">
              <a:latin typeface="Arial" panose="020B0604020202020204" pitchFamily="34"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9879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DA93D760-37C8-4D09-A267-48EA1A69C643}" type="slidenum">
              <a:rPr lang="en-US" altLang="en-US" sz="1200" smtClean="0">
                <a:latin typeface="Arial" panose="020B0604020202020204" pitchFamily="34" charset="0"/>
              </a:rPr>
              <a:pPr/>
              <a:t>26</a:t>
            </a:fld>
            <a:endParaRPr lang="en-US" altLang="en-US" sz="1200" smtClean="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3564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870F012-226F-420C-BC96-CA84FE6323D5}" type="slidenum">
              <a:rPr lang="en-US" altLang="en-US" smtClean="0"/>
              <a:pPr>
                <a:defRPr/>
              </a:pPr>
              <a:t>27</a:t>
            </a:fld>
            <a:endParaRPr lang="en-US" altLang="en-US" dirty="0"/>
          </a:p>
        </p:txBody>
      </p:sp>
    </p:spTree>
    <p:extLst>
      <p:ext uri="{BB962C8B-B14F-4D97-AF65-F5344CB8AC3E}">
        <p14:creationId xmlns:p14="http://schemas.microsoft.com/office/powerpoint/2010/main" val="3322675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54A6D20D-C17F-4E4A-BF57-BCA9F29B813B}" type="slidenum">
              <a:rPr lang="en-US" altLang="en-US" sz="1200" smtClean="0">
                <a:latin typeface="Arial" panose="020B0604020202020204" pitchFamily="34" charset="0"/>
              </a:rPr>
              <a:pPr/>
              <a:t>30</a:t>
            </a:fld>
            <a:endParaRPr lang="en-US" altLang="en-US" sz="1200" smtClean="0">
              <a:latin typeface="Arial" panose="020B0604020202020204" pitchFamily="34"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0896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54A6D20D-C17F-4E4A-BF57-BCA9F29B813B}" type="slidenum">
              <a:rPr lang="en-US" altLang="en-US" sz="1200" smtClean="0">
                <a:latin typeface="Arial" panose="020B0604020202020204" pitchFamily="34" charset="0"/>
              </a:rPr>
              <a:pPr/>
              <a:t>31</a:t>
            </a:fld>
            <a:endParaRPr lang="en-US" altLang="en-US" sz="1200" smtClean="0">
              <a:latin typeface="Arial" panose="020B0604020202020204" pitchFamily="34"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60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870F012-226F-420C-BC96-CA84FE6323D5}" type="slidenum">
              <a:rPr lang="en-US" altLang="en-US" smtClean="0"/>
              <a:pPr>
                <a:defRPr/>
              </a:pPr>
              <a:t>36</a:t>
            </a:fld>
            <a:endParaRPr lang="en-US" altLang="en-US" dirty="0"/>
          </a:p>
        </p:txBody>
      </p:sp>
    </p:spTree>
    <p:extLst>
      <p:ext uri="{BB962C8B-B14F-4D97-AF65-F5344CB8AC3E}">
        <p14:creationId xmlns:p14="http://schemas.microsoft.com/office/powerpoint/2010/main" val="377750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50A1F4BB-2396-4D92-8BDF-90CD87C951A8}" type="slidenum">
              <a:rPr lang="en-US" altLang="en-US" sz="1200" smtClean="0">
                <a:latin typeface="Arial" panose="020B0604020202020204" pitchFamily="34" charset="0"/>
              </a:rPr>
              <a:pPr/>
              <a:t>37</a:t>
            </a:fld>
            <a:endParaRPr lang="en-US" altLang="en-US" sz="1200" smtClean="0">
              <a:latin typeface="Arial" panose="020B0604020202020204" pitchFamily="3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45048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FD67334E-944A-4406-8D4E-CD08934D5786}" type="slidenum">
              <a:rPr lang="en-US" altLang="en-US" sz="1200" smtClean="0">
                <a:latin typeface="Arial" panose="020B0604020202020204" pitchFamily="34" charset="0"/>
              </a:rPr>
              <a:pPr/>
              <a:t>40</a:t>
            </a:fld>
            <a:endParaRPr lang="en-US" altLang="en-US" sz="1200" smtClean="0">
              <a:latin typeface="Arial" panose="020B0604020202020204" pitchFamily="34"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5789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8038D0D7-301C-4541-BB8A-0552C04C6C83}" type="slidenum">
              <a:rPr lang="en-US" altLang="en-US" sz="1200" smtClean="0">
                <a:latin typeface="Arial" panose="020B0604020202020204" pitchFamily="34" charset="0"/>
              </a:rPr>
              <a:pPr/>
              <a:t>41</a:t>
            </a:fld>
            <a:endParaRPr lang="en-US" altLang="en-US" sz="1200" smtClean="0">
              <a:latin typeface="Arial" panose="020B0604020202020204" pitchFamily="34"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6486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C3FE39AE-6852-403B-B736-B9E8ACCC162E}" type="slidenum">
              <a:rPr lang="en-US" altLang="en-US" sz="1200" smtClean="0">
                <a:latin typeface="Arial" panose="020B0604020202020204" pitchFamily="34" charset="0"/>
              </a:rPr>
              <a:pPr/>
              <a:t>7</a:t>
            </a:fld>
            <a:endParaRPr lang="en-US" altLang="en-US" sz="1200" smtClean="0">
              <a:latin typeface="Arial" panose="020B0604020202020204" pitchFamily="34"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6737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54A6D20D-C17F-4E4A-BF57-BCA9F29B813B}" type="slidenum">
              <a:rPr lang="en-US" altLang="en-US" sz="1200" smtClean="0">
                <a:latin typeface="Arial" panose="020B0604020202020204" pitchFamily="34" charset="0"/>
              </a:rPr>
              <a:pPr/>
              <a:t>42</a:t>
            </a:fld>
            <a:endParaRPr lang="en-US" altLang="en-US" sz="1200" smtClean="0">
              <a:latin typeface="Arial" panose="020B0604020202020204" pitchFamily="34"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9426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870F012-226F-420C-BC96-CA84FE6323D5}" type="slidenum">
              <a:rPr lang="en-US" altLang="en-US" smtClean="0"/>
              <a:pPr>
                <a:defRPr/>
              </a:pPr>
              <a:t>43</a:t>
            </a:fld>
            <a:endParaRPr lang="en-US" altLang="en-US" dirty="0"/>
          </a:p>
        </p:txBody>
      </p:sp>
    </p:spTree>
    <p:extLst>
      <p:ext uri="{BB962C8B-B14F-4D97-AF65-F5344CB8AC3E}">
        <p14:creationId xmlns:p14="http://schemas.microsoft.com/office/powerpoint/2010/main" val="2376970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DA93D760-37C8-4D09-A267-48EA1A69C643}" type="slidenum">
              <a:rPr lang="en-US" altLang="en-US" sz="1200" smtClean="0">
                <a:latin typeface="Arial" panose="020B0604020202020204" pitchFamily="34" charset="0"/>
              </a:rPr>
              <a:pPr/>
              <a:t>51</a:t>
            </a:fld>
            <a:endParaRPr lang="en-US" altLang="en-US" sz="1200" smtClean="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29188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E3F3ECE-9BF1-49BD-8830-5E891B22BECD}" type="slidenum">
              <a:rPr lang="en-US" altLang="en-US" sz="1200" smtClean="0">
                <a:latin typeface="Arial" panose="020B0604020202020204" pitchFamily="34" charset="0"/>
              </a:rPr>
              <a:pPr/>
              <a:t>60</a:t>
            </a:fld>
            <a:endParaRPr lang="en-US" altLang="en-US" sz="1200" dirty="0"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001740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pPr>
              <a:defRPr/>
            </a:pPr>
            <a:fld id="{3870F012-226F-420C-BC96-CA84FE6323D5}" type="slidenum">
              <a:rPr lang="en-US" altLang="en-US" smtClean="0"/>
              <a:pPr>
                <a:defRPr/>
              </a:pPr>
              <a:t>61</a:t>
            </a:fld>
            <a:endParaRPr lang="en-US" altLang="en-US" dirty="0"/>
          </a:p>
        </p:txBody>
      </p:sp>
    </p:spTree>
    <p:extLst>
      <p:ext uri="{BB962C8B-B14F-4D97-AF65-F5344CB8AC3E}">
        <p14:creationId xmlns:p14="http://schemas.microsoft.com/office/powerpoint/2010/main" val="3151410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E3F3ECE-9BF1-49BD-8830-5E891B22BECD}" type="slidenum">
              <a:rPr lang="en-US" altLang="en-US" sz="1200" smtClean="0">
                <a:latin typeface="Arial" panose="020B0604020202020204" pitchFamily="34" charset="0"/>
              </a:rPr>
              <a:pPr/>
              <a:t>66</a:t>
            </a:fld>
            <a:endParaRPr lang="en-US" altLang="en-US" sz="1200" dirty="0"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398297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166B5B62-F5D6-4733-BB71-F30A6D74C5D2}" type="slidenum">
              <a:rPr lang="en-US" altLang="en-US" sz="1200" smtClean="0">
                <a:latin typeface="Arial" panose="020B0604020202020204" pitchFamily="34" charset="0"/>
              </a:rPr>
              <a:pPr/>
              <a:t>69</a:t>
            </a:fld>
            <a:endParaRPr lang="en-US" altLang="en-US" sz="1200" dirty="0" smtClean="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7008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166B5B62-F5D6-4733-BB71-F30A6D74C5D2}" type="slidenum">
              <a:rPr lang="en-US" altLang="en-US" sz="1200" smtClean="0">
                <a:latin typeface="Arial" panose="020B0604020202020204" pitchFamily="34" charset="0"/>
              </a:rPr>
              <a:pPr/>
              <a:t>74</a:t>
            </a:fld>
            <a:endParaRPr lang="en-US" altLang="en-US" sz="1200" dirty="0" smtClean="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4051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15925D22-0F34-4413-8602-B02071029974}" type="slidenum">
              <a:rPr lang="en-US" altLang="en-US" sz="1200" smtClean="0">
                <a:latin typeface="Arial" panose="020B0604020202020204" pitchFamily="34" charset="0"/>
              </a:rPr>
              <a:pPr/>
              <a:t>8</a:t>
            </a:fld>
            <a:endParaRPr lang="en-US" altLang="en-US" sz="1200" smtClean="0">
              <a:latin typeface="Arial" panose="020B0604020202020204" pitchFamily="34"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691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15925D22-0F34-4413-8602-B02071029974}" type="slidenum">
              <a:rPr lang="en-US" altLang="en-US" sz="1200" smtClean="0">
                <a:latin typeface="Arial" panose="020B0604020202020204" pitchFamily="34" charset="0"/>
              </a:rPr>
              <a:pPr/>
              <a:t>9</a:t>
            </a:fld>
            <a:endParaRPr lang="en-US" altLang="en-US" sz="1200" smtClean="0">
              <a:latin typeface="Arial" panose="020B0604020202020204" pitchFamily="34"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322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79215F20-0B07-446B-96F3-5A4E824875AA}" type="slidenum">
              <a:rPr lang="en-US" altLang="en-US" sz="1200" smtClean="0">
                <a:latin typeface="Arial" panose="020B0604020202020204" pitchFamily="34" charset="0"/>
              </a:rPr>
              <a:pPr/>
              <a:t>10</a:t>
            </a:fld>
            <a:endParaRPr lang="en-US" altLang="en-US" sz="1200" smtClean="0">
              <a:latin typeface="Arial" panose="020B0604020202020204" pitchFamily="34"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0342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97AE2BFB-3032-4782-B613-2E3987D685E0}" type="slidenum">
              <a:rPr lang="en-US" altLang="en-US" sz="1200" smtClean="0">
                <a:latin typeface="Arial" panose="020B0604020202020204" pitchFamily="34" charset="0"/>
              </a:rPr>
              <a:pPr/>
              <a:t>11</a:t>
            </a:fld>
            <a:endParaRPr lang="en-US" altLang="en-US" sz="1200" smtClean="0">
              <a:latin typeface="Arial" panose="020B0604020202020204" pitchFamily="34"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073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EE9DE249-1EE4-498E-A3E0-6159CDFF69D9}" type="slidenum">
              <a:rPr lang="en-US" altLang="en-US" sz="1200" smtClean="0">
                <a:latin typeface="Arial" panose="020B0604020202020204" pitchFamily="34" charset="0"/>
              </a:rPr>
              <a:pPr/>
              <a:t>12</a:t>
            </a:fld>
            <a:endParaRPr lang="en-US" altLang="en-US" sz="1200" smtClean="0">
              <a:latin typeface="Arial" panose="020B0604020202020204" pitchFamily="3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7787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fld id="{25BEB0E5-D8B8-41C0-A5E3-78FB284DE098}" type="slidenum">
              <a:rPr lang="en-US" altLang="en-US" sz="1200" smtClean="0">
                <a:latin typeface="Arial" panose="020B0604020202020204" pitchFamily="34" charset="0"/>
              </a:rPr>
              <a:pPr/>
              <a:t>13</a:t>
            </a:fld>
            <a:endParaRPr lang="en-US" altLang="en-US" sz="1200" smtClean="0">
              <a:latin typeface="Arial" panose="020B0604020202020204" pitchFamily="34"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45601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0"/>
            <a:ext cx="9144000" cy="4343400"/>
          </a:xfrm>
          <a:prstGeom prst="rect">
            <a:avLst/>
          </a:prstGeom>
          <a:solidFill>
            <a:srgbClr val="9E144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a:defRPr/>
            </a:pPr>
            <a:endParaRPr lang="en-US" altLang="en-US" dirty="0" smtClean="0"/>
          </a:p>
        </p:txBody>
      </p:sp>
      <p:pic>
        <p:nvPicPr>
          <p:cNvPr id="5" name="Picture 21" descr="STRENGTHS_watermark_White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430338"/>
            <a:ext cx="31242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STRENGTHS_Logo_Strapli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5297488"/>
            <a:ext cx="25908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EU"/>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7600" y="5365750"/>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6"/>
          <p:cNvSpPr txBox="1">
            <a:spLocks noChangeArrowheads="1"/>
          </p:cNvSpPr>
          <p:nvPr userDrawn="1"/>
        </p:nvSpPr>
        <p:spPr bwMode="auto">
          <a:xfrm>
            <a:off x="533400" y="6400800"/>
            <a:ext cx="8153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defRPr/>
            </a:pPr>
            <a:endParaRPr lang="en-US" altLang="en-US" dirty="0" smtClean="0"/>
          </a:p>
        </p:txBody>
      </p:sp>
      <p:sp>
        <p:nvSpPr>
          <p:cNvPr id="9" name="Rectangle 28"/>
          <p:cNvSpPr>
            <a:spLocks noChangeArrowheads="1"/>
          </p:cNvSpPr>
          <p:nvPr userDrawn="1"/>
        </p:nvSpPr>
        <p:spPr bwMode="auto">
          <a:xfrm>
            <a:off x="171450" y="6483350"/>
            <a:ext cx="8915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a:defRPr/>
            </a:pPr>
            <a:r>
              <a:rPr lang="en-GB" altLang="en-US" sz="900" dirty="0" smtClean="0">
                <a:solidFill>
                  <a:srgbClr val="9E1440"/>
                </a:solidFill>
                <a:latin typeface="Calibri" panose="020F0502020204030204" pitchFamily="34" charset="0"/>
              </a:rPr>
              <a:t>This project has received funding from the European Union's Horizon 2020 Research and Innovation programme Societal Challenges under Grant Agreement No 733337.</a:t>
            </a:r>
            <a:endParaRPr lang="en-US" altLang="en-US" sz="900" dirty="0" smtClean="0">
              <a:solidFill>
                <a:srgbClr val="9E1440"/>
              </a:solidFill>
              <a:latin typeface="Calibri" panose="020F0502020204030204" pitchFamily="34" charset="0"/>
            </a:endParaRPr>
          </a:p>
        </p:txBody>
      </p:sp>
      <p:sp>
        <p:nvSpPr>
          <p:cNvPr id="8194" name="Rectangle 2"/>
          <p:cNvSpPr>
            <a:spLocks noGrp="1" noChangeArrowheads="1"/>
          </p:cNvSpPr>
          <p:nvPr>
            <p:ph type="ctrTitle"/>
          </p:nvPr>
        </p:nvSpPr>
        <p:spPr>
          <a:xfrm>
            <a:off x="5257800" y="2514600"/>
            <a:ext cx="3276600" cy="838200"/>
          </a:xfrm>
        </p:spPr>
        <p:txBody>
          <a:bodyPr/>
          <a:lstStyle>
            <a:lvl1pPr>
              <a:defRPr sz="2000">
                <a:solidFill>
                  <a:schemeClr val="bg1"/>
                </a:solidFill>
              </a:defRPr>
            </a:lvl1pPr>
          </a:lstStyle>
          <a:p>
            <a:pPr lvl="0"/>
            <a:r>
              <a:rPr lang="en-US" altLang="en-US" noProof="0" smtClean="0"/>
              <a:t>Click to edit Master title style</a:t>
            </a:r>
          </a:p>
        </p:txBody>
      </p:sp>
      <p:sp>
        <p:nvSpPr>
          <p:cNvPr id="8195" name="Rectangle 3"/>
          <p:cNvSpPr>
            <a:spLocks noGrp="1" noChangeArrowheads="1"/>
          </p:cNvSpPr>
          <p:nvPr>
            <p:ph type="subTitle" idx="1"/>
          </p:nvPr>
        </p:nvSpPr>
        <p:spPr>
          <a:xfrm>
            <a:off x="5257800" y="3352800"/>
            <a:ext cx="2438400" cy="914400"/>
          </a:xfrm>
        </p:spPr>
        <p:txBody>
          <a:bodyPr/>
          <a:lstStyle>
            <a:lvl1pPr marL="0" indent="0">
              <a:buFontTx/>
              <a:buNone/>
              <a:defRPr sz="14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413155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774F41-F007-4CFC-BA5A-C4EF99DD8F82}"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4983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10400" y="381000"/>
            <a:ext cx="1600200" cy="55626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2209800" y="381000"/>
            <a:ext cx="4648200" cy="55626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246247-2D84-434C-AE39-C9103414BDF4}"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7485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2209800" y="381000"/>
            <a:ext cx="6400800" cy="9906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209800" y="1676400"/>
            <a:ext cx="3124200" cy="4267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5486400" y="1676400"/>
            <a:ext cx="3124200" cy="4267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85D314-7E06-4470-829F-A066A8A1861E}"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6068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209800" y="381000"/>
            <a:ext cx="6400800" cy="55626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6B14B83-05D5-480E-A339-4862FEA8E737}"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867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FBA506-FB73-44E5-9A39-632D7C5E18A8}"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97215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33D35B-A900-4F15-AD70-9B7CFFD9BC5B}"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8119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209800" y="1676400"/>
            <a:ext cx="3124200" cy="4267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486400" y="1676400"/>
            <a:ext cx="3124200" cy="4267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BC65FF-68EF-4E51-872E-1B95BF8895E8}"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7741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24B676-DD12-4C44-8DA7-1B67FA585D2D}"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7347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9694F06-2A39-4C0D-BF10-FC2837C826C9}"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5837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E1515C-C961-499D-BE9E-3872E17A9AF7}"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7996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ABA30C-9306-4AF5-8D4E-A2682B039BF5}"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348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98F5C20-204B-43A9-95D5-50DE0006A165}" type="slidenum">
              <a:rPr lang="en-US" altLang="en-US"/>
              <a:pP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86249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381000"/>
            <a:ext cx="6400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2209800" y="63246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222750" y="6321425"/>
            <a:ext cx="2819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7162800" y="6321425"/>
            <a:ext cx="144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9E1440"/>
                </a:solidFill>
                <a:latin typeface="+mn-lt"/>
              </a:defRPr>
            </a:lvl1pPr>
          </a:lstStyle>
          <a:p>
            <a:pPr>
              <a:defRPr/>
            </a:pPr>
            <a:fld id="{36D2D7EB-B749-4941-B8D2-8AC1EB16FBC9}" type="slidenum">
              <a:rPr lang="en-US" altLang="en-US"/>
              <a:pPr>
                <a:defRPr/>
              </a:pPr>
              <a:t>‹#›</a:t>
            </a:fld>
            <a:endParaRPr lang="en-US" altLang="en-US" sz="1400" dirty="0">
              <a:solidFill>
                <a:schemeClr val="tx1"/>
              </a:solidFill>
              <a:latin typeface="Arial" panose="020B0604020202020204" pitchFamily="34" charset="0"/>
            </a:endParaRPr>
          </a:p>
        </p:txBody>
      </p:sp>
      <p:sp>
        <p:nvSpPr>
          <p:cNvPr id="2" name="Rectangle 9"/>
          <p:cNvSpPr>
            <a:spLocks noGrp="1" noChangeArrowheads="1"/>
          </p:cNvSpPr>
          <p:nvPr>
            <p:ph type="body" idx="1"/>
          </p:nvPr>
        </p:nvSpPr>
        <p:spPr bwMode="auto">
          <a:xfrm>
            <a:off x="2209800" y="1676400"/>
            <a:ext cx="6400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31" name="Group 17"/>
          <p:cNvGrpSpPr>
            <a:grpSpLocks/>
          </p:cNvGrpSpPr>
          <p:nvPr userDrawn="1"/>
        </p:nvGrpSpPr>
        <p:grpSpPr bwMode="auto">
          <a:xfrm>
            <a:off x="2209800" y="6265863"/>
            <a:ext cx="6400800" cy="44450"/>
            <a:chOff x="1392" y="3912"/>
            <a:chExt cx="4032" cy="28"/>
          </a:xfrm>
        </p:grpSpPr>
        <p:sp>
          <p:nvSpPr>
            <p:cNvPr id="1033" name="Line 13"/>
            <p:cNvSpPr>
              <a:spLocks noChangeShapeType="1"/>
            </p:cNvSpPr>
            <p:nvPr userDrawn="1"/>
          </p:nvSpPr>
          <p:spPr bwMode="auto">
            <a:xfrm>
              <a:off x="1392" y="3912"/>
              <a:ext cx="4032" cy="0"/>
            </a:xfrm>
            <a:prstGeom prst="line">
              <a:avLst/>
            </a:prstGeom>
            <a:noFill/>
            <a:ln w="15875">
              <a:solidFill>
                <a:srgbClr val="CEC9CE"/>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34" name="Line 15"/>
            <p:cNvSpPr>
              <a:spLocks noChangeShapeType="1"/>
            </p:cNvSpPr>
            <p:nvPr userDrawn="1"/>
          </p:nvSpPr>
          <p:spPr bwMode="auto">
            <a:xfrm>
              <a:off x="1392" y="3940"/>
              <a:ext cx="4032" cy="0"/>
            </a:xfrm>
            <a:prstGeom prst="line">
              <a:avLst/>
            </a:prstGeom>
            <a:noFill/>
            <a:ln w="15875">
              <a:solidFill>
                <a:srgbClr val="CEC9CE"/>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1032" name="Picture 16" descr="STRENGTHS_Logo_Strap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444500"/>
            <a:ext cx="1905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0" fontAlgn="base" hangingPunct="0">
        <a:spcBef>
          <a:spcPct val="0"/>
        </a:spcBef>
        <a:spcAft>
          <a:spcPct val="0"/>
        </a:spcAft>
        <a:defRPr sz="2400" b="1" kern="1200">
          <a:solidFill>
            <a:srgbClr val="9E1440"/>
          </a:solidFill>
          <a:latin typeface="+mj-lt"/>
          <a:ea typeface="+mj-ea"/>
          <a:cs typeface="+mj-cs"/>
        </a:defRPr>
      </a:lvl1pPr>
      <a:lvl2pPr algn="l" rtl="0" eaLnBrk="0" fontAlgn="base" hangingPunct="0">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9E1440"/>
          </a:solidFill>
          <a:latin typeface="Century Gothic" panose="020B0502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9E1440"/>
        </a:buClr>
        <a:buChar char="•"/>
        <a:defRPr sz="2000" kern="1200">
          <a:solidFill>
            <a:srgbClr val="3C2415"/>
          </a:solidFill>
          <a:latin typeface="+mn-lt"/>
          <a:ea typeface="+mn-ea"/>
          <a:cs typeface="+mn-cs"/>
        </a:defRPr>
      </a:lvl1pPr>
      <a:lvl2pPr marL="742950" indent="-285750" algn="l" rtl="0" eaLnBrk="0" fontAlgn="base" hangingPunct="0">
        <a:spcBef>
          <a:spcPct val="20000"/>
        </a:spcBef>
        <a:spcAft>
          <a:spcPct val="0"/>
        </a:spcAft>
        <a:buClr>
          <a:srgbClr val="BDB000"/>
        </a:buClr>
        <a:buFont typeface="Times" panose="02020603050405020304" pitchFamily="18" charset="0"/>
        <a:buChar char="•"/>
        <a:defRPr kern="1200">
          <a:solidFill>
            <a:srgbClr val="3C2415"/>
          </a:solidFill>
          <a:latin typeface="+mn-lt"/>
          <a:ea typeface="+mn-ea"/>
          <a:cs typeface="+mn-cs"/>
        </a:defRPr>
      </a:lvl2pPr>
      <a:lvl3pPr marL="1143000" indent="-228600" algn="l" rtl="0" eaLnBrk="0" fontAlgn="base" hangingPunct="0">
        <a:spcBef>
          <a:spcPct val="20000"/>
        </a:spcBef>
        <a:spcAft>
          <a:spcPct val="0"/>
        </a:spcAft>
        <a:buClr>
          <a:srgbClr val="BDB000"/>
        </a:buClr>
        <a:buChar char="•"/>
        <a:defRPr sz="1600" kern="1200">
          <a:solidFill>
            <a:srgbClr val="3C2415"/>
          </a:solidFill>
          <a:latin typeface="+mn-lt"/>
          <a:ea typeface="+mn-ea"/>
          <a:cs typeface="+mn-cs"/>
        </a:defRPr>
      </a:lvl3pPr>
      <a:lvl4pPr marL="1600200" indent="-228600" algn="l" rtl="0" eaLnBrk="0" fontAlgn="base" hangingPunct="0">
        <a:spcBef>
          <a:spcPct val="20000"/>
        </a:spcBef>
        <a:spcAft>
          <a:spcPct val="0"/>
        </a:spcAft>
        <a:buClr>
          <a:srgbClr val="3C2415"/>
        </a:buClr>
        <a:buFont typeface="Times" panose="02020603050405020304" pitchFamily="18" charset="0"/>
        <a:buChar char="•"/>
        <a:defRPr sz="1400" kern="1200">
          <a:solidFill>
            <a:srgbClr val="3C2415"/>
          </a:solidFill>
          <a:latin typeface="+mn-lt"/>
          <a:ea typeface="+mn-ea"/>
          <a:cs typeface="+mn-cs"/>
        </a:defRPr>
      </a:lvl4pPr>
      <a:lvl5pPr marL="2057400" indent="-228600" algn="l" rtl="0" eaLnBrk="0" fontAlgn="base" hangingPunct="0">
        <a:spcBef>
          <a:spcPct val="20000"/>
        </a:spcBef>
        <a:spcAft>
          <a:spcPct val="0"/>
        </a:spcAft>
        <a:buClr>
          <a:srgbClr val="3C2415"/>
        </a:buClr>
        <a:buFont typeface="Times" panose="02020603050405020304" pitchFamily="18" charset="0"/>
        <a:buChar char="•"/>
        <a:defRPr sz="1200" kern="1200">
          <a:solidFill>
            <a:srgbClr val="3C241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https://encrypted-tbn0.gstatic.com/images?q=tbn:ANd9GcSQMkFEUDqAKVuW_OZlPiHLq1WSZPFHpNsXzkTJ9h5PX78vNi9O" TargetMode="External"/><Relationship Id="rId5" Type="http://schemas.openxmlformats.org/officeDocument/2006/relationships/image" Target="../media/image30.png"/><Relationship Id="rId4" Type="http://schemas.openxmlformats.org/officeDocument/2006/relationships/image" Target="http://cdn.appstorm.net/web.appstorm.net/files/2009/09/Starts.p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sz="2800" dirty="0" smtClean="0"/>
              <a:t>WP3 and WP6 </a:t>
            </a:r>
            <a:br>
              <a:rPr lang="en-US" altLang="en-US" sz="2800" dirty="0" smtClean="0"/>
            </a:br>
            <a:r>
              <a:rPr lang="en-US" altLang="en-US" dirty="0"/>
              <a:t>Online and App Version</a:t>
            </a:r>
          </a:p>
        </p:txBody>
      </p:sp>
      <p:sp>
        <p:nvSpPr>
          <p:cNvPr id="4099" name="Rectangle 3"/>
          <p:cNvSpPr>
            <a:spLocks noGrp="1" noChangeArrowheads="1"/>
          </p:cNvSpPr>
          <p:nvPr>
            <p:ph type="subTitle" idx="1"/>
          </p:nvPr>
        </p:nvSpPr>
        <p:spPr>
          <a:xfrm>
            <a:off x="5257800" y="3352800"/>
            <a:ext cx="3635375" cy="914400"/>
          </a:xfrm>
        </p:spPr>
        <p:txBody>
          <a:bodyPr/>
          <a:lstStyle/>
          <a:p>
            <a:pPr eaLnBrk="1" hangingPunct="1"/>
            <a:endParaRPr lang="de-DE" altLang="en-US" dirty="0" smtClean="0"/>
          </a:p>
          <a:p>
            <a:pPr eaLnBrk="1" hangingPunct="1"/>
            <a:r>
              <a:rPr lang="de-DE" altLang="en-US" dirty="0" smtClean="0"/>
              <a:t>Sebastian Burchert &amp; Christine Knaevelsrud</a:t>
            </a:r>
            <a:endParaRPr lang="en-US" altLang="en-US" dirty="0" smtClean="0"/>
          </a:p>
        </p:txBody>
      </p:sp>
    </p:spTree>
    <p:extLst>
      <p:ext uri="{BB962C8B-B14F-4D97-AF65-F5344CB8AC3E}">
        <p14:creationId xmlns:p14="http://schemas.microsoft.com/office/powerpoint/2010/main" val="2622915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Sessions</a:t>
            </a:r>
          </a:p>
        </p:txBody>
      </p:sp>
      <p:sp>
        <p:nvSpPr>
          <p:cNvPr id="30723" name="Rectangle 3"/>
          <p:cNvSpPr>
            <a:spLocks noGrp="1" noChangeArrowheads="1"/>
          </p:cNvSpPr>
          <p:nvPr>
            <p:ph type="body" idx="1"/>
          </p:nvPr>
        </p:nvSpPr>
        <p:spPr/>
        <p:txBody>
          <a:bodyPr/>
          <a:lstStyle/>
          <a:p>
            <a:pPr eaLnBrk="1" hangingPunct="1"/>
            <a:r>
              <a:rPr lang="en-US" altLang="en-US" smtClean="0"/>
              <a:t>There are 5 major sessions</a:t>
            </a:r>
          </a:p>
          <a:p>
            <a:pPr eaLnBrk="1" hangingPunct="1"/>
            <a:r>
              <a:rPr lang="de-DE" altLang="en-US" smtClean="0"/>
              <a:t>Sessions are separated into steps</a:t>
            </a:r>
          </a:p>
          <a:p>
            <a:pPr eaLnBrk="1" hangingPunct="1"/>
            <a:r>
              <a:rPr lang="de-DE" altLang="en-US" smtClean="0"/>
              <a:t>All sessions combined take 5 weeks to complete</a:t>
            </a:r>
          </a:p>
          <a:p>
            <a:pPr eaLnBrk="1" hangingPunct="1"/>
            <a:r>
              <a:rPr lang="de-DE" altLang="en-US" smtClean="0"/>
              <a:t>All sessions and steps can be repeated </a:t>
            </a:r>
            <a:endParaRPr lang="en-US" altLang="en-US" smtClean="0"/>
          </a:p>
        </p:txBody>
      </p:sp>
      <p:sp>
        <p:nvSpPr>
          <p:cNvPr id="4" name="Textfeld 3"/>
          <p:cNvSpPr txBox="1"/>
          <p:nvPr/>
        </p:nvSpPr>
        <p:spPr>
          <a:xfrm>
            <a:off x="179388" y="1773238"/>
            <a:ext cx="1944687" cy="954107"/>
          </a:xfrm>
          <a:prstGeom prst="rect">
            <a:avLst/>
          </a:prstGeom>
          <a:solidFill>
            <a:srgbClr val="92D050"/>
          </a:solidFill>
        </p:spPr>
        <p:txBody>
          <a:bodyPr>
            <a:spAutoFit/>
          </a:bodyPr>
          <a:lstStyle/>
          <a:p>
            <a:pPr>
              <a:defRPr/>
            </a:pPr>
            <a:r>
              <a:rPr lang="en-US" dirty="0">
                <a:solidFill>
                  <a:schemeClr val="bg1"/>
                </a:solidFill>
                <a:latin typeface="+mn-lt"/>
              </a:rPr>
              <a:t>Sessions structure the intervention and leave time to practice new skills</a:t>
            </a:r>
            <a:r>
              <a:rPr lang="en-US" dirty="0" smtClean="0">
                <a:solidFill>
                  <a:schemeClr val="bg1"/>
                </a:solidFill>
                <a:latin typeface="+mn-lt"/>
              </a:rPr>
              <a:t>.</a:t>
            </a:r>
            <a:endParaRPr lang="en-US" dirty="0">
              <a:solidFill>
                <a:schemeClr val="bg1"/>
              </a:solidFill>
              <a:latin typeface="+mn-lt"/>
            </a:endParaRPr>
          </a:p>
        </p:txBody>
      </p:sp>
      <p:grpSp>
        <p:nvGrpSpPr>
          <p:cNvPr id="30725" name="Gruppieren 6"/>
          <p:cNvGrpSpPr>
            <a:grpSpLocks/>
          </p:cNvGrpSpPr>
          <p:nvPr/>
        </p:nvGrpSpPr>
        <p:grpSpPr bwMode="auto">
          <a:xfrm>
            <a:off x="165100" y="1371600"/>
            <a:ext cx="358775" cy="369888"/>
            <a:chOff x="395536" y="1403484"/>
            <a:chExt cx="360040" cy="369332"/>
          </a:xfrm>
        </p:grpSpPr>
        <p:sp>
          <p:nvSpPr>
            <p:cNvPr id="30734"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0735"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grpSp>
        <p:nvGrpSpPr>
          <p:cNvPr id="30726" name="Gruppieren 10"/>
          <p:cNvGrpSpPr>
            <a:grpSpLocks/>
          </p:cNvGrpSpPr>
          <p:nvPr/>
        </p:nvGrpSpPr>
        <p:grpSpPr bwMode="auto">
          <a:xfrm>
            <a:off x="2195513" y="3208338"/>
            <a:ext cx="2362200" cy="3533775"/>
            <a:chOff x="4314161" y="3208204"/>
            <a:chExt cx="2362200" cy="3533477"/>
          </a:xfrm>
        </p:grpSpPr>
        <p:pic>
          <p:nvPicPr>
            <p:cNvPr id="30732" name="Grafik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4161" y="3208204"/>
              <a:ext cx="2362200" cy="35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927" y="3675146"/>
              <a:ext cx="1484985" cy="264129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0727" name="Gruppieren 11"/>
          <p:cNvGrpSpPr>
            <a:grpSpLocks/>
          </p:cNvGrpSpPr>
          <p:nvPr/>
        </p:nvGrpSpPr>
        <p:grpSpPr bwMode="auto">
          <a:xfrm>
            <a:off x="4254500" y="3208338"/>
            <a:ext cx="2362200" cy="3533775"/>
            <a:chOff x="6372200" y="3208203"/>
            <a:chExt cx="2362200" cy="3533477"/>
          </a:xfrm>
        </p:grpSpPr>
        <p:pic>
          <p:nvPicPr>
            <p:cNvPr id="30730" name="Grafik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208203"/>
              <a:ext cx="2362200" cy="35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Grafik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160" y="3675146"/>
              <a:ext cx="1484986" cy="264129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0728" name="Grafik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3208338"/>
            <a:ext cx="2362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Grafik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9100" y="3675063"/>
            <a:ext cx="1484313" cy="2641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3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t>“Slow breathing”</a:t>
            </a:r>
            <a:endParaRPr lang="en-US" altLang="en-US" sz="1200" dirty="0" smtClean="0"/>
          </a:p>
        </p:txBody>
      </p:sp>
      <p:sp>
        <p:nvSpPr>
          <p:cNvPr id="38915" name="Rectangle 3"/>
          <p:cNvSpPr>
            <a:spLocks noGrp="1" noChangeArrowheads="1"/>
          </p:cNvSpPr>
          <p:nvPr>
            <p:ph type="body" idx="1"/>
          </p:nvPr>
        </p:nvSpPr>
        <p:spPr/>
        <p:txBody>
          <a:bodyPr/>
          <a:lstStyle/>
          <a:p>
            <a:pPr eaLnBrk="1" hangingPunct="1"/>
            <a:r>
              <a:rPr lang="en-US" altLang="en-US" smtClean="0"/>
              <a:t>Relaxation technique that works with a pre-recorded audio guide.</a:t>
            </a:r>
          </a:p>
          <a:p>
            <a:pPr eaLnBrk="1" hangingPunct="1"/>
            <a:r>
              <a:rPr lang="en-US" altLang="en-US" smtClean="0"/>
              <a:t>Teaches to focus on breathing and to slow down breathing to reach a relaxed state of body and mind.</a:t>
            </a:r>
          </a:p>
          <a:p>
            <a:pPr eaLnBrk="1" hangingPunct="1"/>
            <a:endParaRPr lang="en-US" altLang="en-US" smtClean="0"/>
          </a:p>
        </p:txBody>
      </p:sp>
      <p:sp>
        <p:nvSpPr>
          <p:cNvPr id="2" name="Textfeld 1"/>
          <p:cNvSpPr txBox="1"/>
          <p:nvPr/>
        </p:nvSpPr>
        <p:spPr>
          <a:xfrm>
            <a:off x="179388" y="1773238"/>
            <a:ext cx="1944687" cy="3538537"/>
          </a:xfrm>
          <a:prstGeom prst="rect">
            <a:avLst/>
          </a:prstGeom>
          <a:solidFill>
            <a:srgbClr val="92D050"/>
          </a:solidFill>
        </p:spPr>
        <p:txBody>
          <a:bodyPr>
            <a:spAutoFit/>
          </a:bodyPr>
          <a:lstStyle/>
          <a:p>
            <a:pPr>
              <a:defRPr/>
            </a:pPr>
            <a:r>
              <a:rPr lang="de-DE" dirty="0">
                <a:solidFill>
                  <a:schemeClr val="bg1"/>
                </a:solidFill>
                <a:latin typeface="+mn-lt"/>
              </a:rPr>
              <a:t>Managing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physical</a:t>
            </a:r>
            <a:r>
              <a:rPr lang="de-DE" dirty="0">
                <a:solidFill>
                  <a:schemeClr val="bg1"/>
                </a:solidFill>
                <a:latin typeface="+mn-lt"/>
              </a:rPr>
              <a:t> </a:t>
            </a:r>
            <a:r>
              <a:rPr lang="de-DE" dirty="0" err="1">
                <a:solidFill>
                  <a:schemeClr val="bg1"/>
                </a:solidFill>
                <a:latin typeface="+mn-lt"/>
              </a:rPr>
              <a:t>symptoms</a:t>
            </a:r>
            <a:r>
              <a:rPr lang="de-DE" dirty="0">
                <a:solidFill>
                  <a:schemeClr val="bg1"/>
                </a:solidFill>
                <a:latin typeface="+mn-lt"/>
              </a:rPr>
              <a:t> </a:t>
            </a:r>
            <a:r>
              <a:rPr lang="de-DE" dirty="0" err="1">
                <a:solidFill>
                  <a:schemeClr val="bg1"/>
                </a:solidFill>
                <a:latin typeface="+mn-lt"/>
              </a:rPr>
              <a:t>of</a:t>
            </a:r>
            <a:r>
              <a:rPr lang="de-DE" dirty="0">
                <a:solidFill>
                  <a:schemeClr val="bg1"/>
                </a:solidFill>
                <a:latin typeface="+mn-lt"/>
              </a:rPr>
              <a:t> stress </a:t>
            </a:r>
            <a:r>
              <a:rPr lang="de-DE" dirty="0" err="1">
                <a:solidFill>
                  <a:schemeClr val="bg1"/>
                </a:solidFill>
                <a:latin typeface="+mn-lt"/>
              </a:rPr>
              <a:t>and</a:t>
            </a:r>
            <a:r>
              <a:rPr lang="de-DE" dirty="0">
                <a:solidFill>
                  <a:schemeClr val="bg1"/>
                </a:solidFill>
                <a:latin typeface="+mn-lt"/>
              </a:rPr>
              <a:t> </a:t>
            </a:r>
            <a:r>
              <a:rPr lang="de-DE" dirty="0" err="1">
                <a:solidFill>
                  <a:schemeClr val="bg1"/>
                </a:solidFill>
                <a:latin typeface="+mn-lt"/>
              </a:rPr>
              <a:t>anxiety</a:t>
            </a:r>
            <a:r>
              <a:rPr lang="de-DE" dirty="0">
                <a:solidFill>
                  <a:schemeClr val="bg1"/>
                </a:solidFill>
                <a:latin typeface="+mn-lt"/>
              </a:rPr>
              <a:t>: </a:t>
            </a:r>
          </a:p>
          <a:p>
            <a:pPr marL="285750" indent="-285750">
              <a:buFont typeface="Arial" panose="020B0604020202020204" pitchFamily="34" charset="0"/>
              <a:buChar char="•"/>
              <a:defRPr/>
            </a:pPr>
            <a:r>
              <a:rPr lang="de-DE" dirty="0" err="1">
                <a:solidFill>
                  <a:schemeClr val="bg1"/>
                </a:solidFill>
                <a:latin typeface="+mn-lt"/>
              </a:rPr>
              <a:t>Breathing</a:t>
            </a:r>
            <a:r>
              <a:rPr lang="de-DE" dirty="0">
                <a:solidFill>
                  <a:schemeClr val="bg1"/>
                </a:solidFill>
                <a:latin typeface="+mn-lt"/>
              </a:rPr>
              <a:t> </a:t>
            </a:r>
            <a:r>
              <a:rPr lang="de-DE" dirty="0" err="1">
                <a:solidFill>
                  <a:schemeClr val="bg1"/>
                </a:solidFill>
                <a:latin typeface="+mn-lt"/>
              </a:rPr>
              <a:t>quickens</a:t>
            </a:r>
            <a:r>
              <a:rPr lang="de-DE" dirty="0">
                <a:solidFill>
                  <a:schemeClr val="bg1"/>
                </a:solidFill>
                <a:latin typeface="+mn-lt"/>
              </a:rPr>
              <a:t>,</a:t>
            </a:r>
          </a:p>
          <a:p>
            <a:pPr marL="285750" indent="-285750">
              <a:buFont typeface="Arial" panose="020B0604020202020204" pitchFamily="34" charset="0"/>
              <a:buChar char="•"/>
              <a:defRPr/>
            </a:pPr>
            <a:r>
              <a:rPr lang="de-DE" dirty="0" err="1">
                <a:solidFill>
                  <a:schemeClr val="bg1"/>
                </a:solidFill>
                <a:latin typeface="+mn-lt"/>
              </a:rPr>
              <a:t>takes</a:t>
            </a:r>
            <a:r>
              <a:rPr lang="de-DE" dirty="0">
                <a:solidFill>
                  <a:schemeClr val="bg1"/>
                </a:solidFill>
                <a:latin typeface="+mn-lt"/>
              </a:rPr>
              <a:t> </a:t>
            </a:r>
            <a:r>
              <a:rPr lang="de-DE" dirty="0" err="1">
                <a:solidFill>
                  <a:schemeClr val="bg1"/>
                </a:solidFill>
                <a:latin typeface="+mn-lt"/>
              </a:rPr>
              <a:t>place</a:t>
            </a:r>
            <a:r>
              <a:rPr lang="de-DE" dirty="0">
                <a:solidFill>
                  <a:schemeClr val="bg1"/>
                </a:solidFill>
                <a:latin typeface="+mn-lt"/>
              </a:rPr>
              <a:t> in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chest</a:t>
            </a:r>
            <a:r>
              <a:rPr lang="de-DE" dirty="0">
                <a:solidFill>
                  <a:schemeClr val="bg1"/>
                </a:solidFill>
                <a:latin typeface="+mn-lt"/>
              </a:rPr>
              <a:t> </a:t>
            </a:r>
            <a:r>
              <a:rPr lang="de-DE" dirty="0" err="1">
                <a:solidFill>
                  <a:schemeClr val="bg1"/>
                </a:solidFill>
                <a:latin typeface="+mn-lt"/>
              </a:rPr>
              <a:t>and</a:t>
            </a:r>
            <a:endParaRPr lang="de-DE" dirty="0">
              <a:solidFill>
                <a:schemeClr val="bg1"/>
              </a:solidFill>
              <a:latin typeface="+mn-lt"/>
            </a:endParaRPr>
          </a:p>
          <a:p>
            <a:pPr marL="285750" indent="-285750">
              <a:buFont typeface="Arial" panose="020B0604020202020204" pitchFamily="34" charset="0"/>
              <a:buChar char="•"/>
              <a:defRPr/>
            </a:pPr>
            <a:r>
              <a:rPr lang="de-DE" dirty="0" err="1">
                <a:solidFill>
                  <a:schemeClr val="bg1"/>
                </a:solidFill>
                <a:latin typeface="+mn-lt"/>
              </a:rPr>
              <a:t>becomes</a:t>
            </a:r>
            <a:r>
              <a:rPr lang="de-DE" dirty="0">
                <a:solidFill>
                  <a:schemeClr val="bg1"/>
                </a:solidFill>
                <a:latin typeface="+mn-lt"/>
              </a:rPr>
              <a:t> </a:t>
            </a:r>
            <a:r>
              <a:rPr lang="de-DE" dirty="0" err="1">
                <a:solidFill>
                  <a:schemeClr val="bg1"/>
                </a:solidFill>
                <a:latin typeface="+mn-lt"/>
              </a:rPr>
              <a:t>shallower</a:t>
            </a:r>
            <a:r>
              <a:rPr lang="de-DE" dirty="0">
                <a:solidFill>
                  <a:schemeClr val="bg1"/>
                </a:solidFill>
                <a:latin typeface="+mn-lt"/>
              </a:rPr>
              <a:t>.</a:t>
            </a:r>
          </a:p>
          <a:p>
            <a:pPr>
              <a:defRPr/>
            </a:pPr>
            <a:endParaRPr lang="de-DE" dirty="0">
              <a:solidFill>
                <a:schemeClr val="bg1"/>
              </a:solidFill>
              <a:latin typeface="+mn-lt"/>
            </a:endParaRPr>
          </a:p>
          <a:p>
            <a:pPr>
              <a:defRPr/>
            </a:pPr>
            <a:r>
              <a:rPr lang="de-DE" dirty="0" err="1">
                <a:solidFill>
                  <a:schemeClr val="bg1"/>
                </a:solidFill>
                <a:latin typeface="+mn-lt"/>
              </a:rPr>
              <a:t>Results</a:t>
            </a:r>
            <a:r>
              <a:rPr lang="de-DE" dirty="0">
                <a:solidFill>
                  <a:schemeClr val="bg1"/>
                </a:solidFill>
                <a:latin typeface="+mn-lt"/>
              </a:rPr>
              <a:t> </a:t>
            </a:r>
            <a:r>
              <a:rPr lang="de-DE" dirty="0" err="1">
                <a:solidFill>
                  <a:schemeClr val="bg1"/>
                </a:solidFill>
                <a:latin typeface="+mn-lt"/>
              </a:rPr>
              <a:t>can</a:t>
            </a:r>
            <a:r>
              <a:rPr lang="de-DE" dirty="0">
                <a:solidFill>
                  <a:schemeClr val="bg1"/>
                </a:solidFill>
                <a:latin typeface="+mn-lt"/>
              </a:rPr>
              <a:t> </a:t>
            </a:r>
            <a:r>
              <a:rPr lang="de-DE" dirty="0" err="1">
                <a:solidFill>
                  <a:schemeClr val="bg1"/>
                </a:solidFill>
                <a:latin typeface="+mn-lt"/>
              </a:rPr>
              <a:t>be</a:t>
            </a:r>
            <a:r>
              <a:rPr lang="de-DE" dirty="0">
                <a:solidFill>
                  <a:schemeClr val="bg1"/>
                </a:solidFill>
                <a:latin typeface="+mn-lt"/>
              </a:rPr>
              <a:t>:</a:t>
            </a:r>
          </a:p>
          <a:p>
            <a:pPr marL="285750" indent="-285750">
              <a:buFont typeface="Arial" panose="020B0604020202020204" pitchFamily="34" charset="0"/>
              <a:buChar char="•"/>
              <a:defRPr/>
            </a:pPr>
            <a:r>
              <a:rPr lang="de-DE" dirty="0" err="1">
                <a:solidFill>
                  <a:schemeClr val="bg1"/>
                </a:solidFill>
                <a:latin typeface="+mn-lt"/>
              </a:rPr>
              <a:t>headaches</a:t>
            </a:r>
            <a:endParaRPr lang="de-DE" dirty="0">
              <a:solidFill>
                <a:schemeClr val="bg1"/>
              </a:solidFill>
              <a:latin typeface="+mn-lt"/>
            </a:endParaRPr>
          </a:p>
          <a:p>
            <a:pPr marL="285750" indent="-285750">
              <a:buFont typeface="Arial" panose="020B0604020202020204" pitchFamily="34" charset="0"/>
              <a:buChar char="•"/>
              <a:defRPr/>
            </a:pPr>
            <a:r>
              <a:rPr lang="de-DE" dirty="0" err="1">
                <a:solidFill>
                  <a:schemeClr val="bg1"/>
                </a:solidFill>
                <a:latin typeface="+mn-lt"/>
              </a:rPr>
              <a:t>chest</a:t>
            </a:r>
            <a:r>
              <a:rPr lang="de-DE" dirty="0">
                <a:solidFill>
                  <a:schemeClr val="bg1"/>
                </a:solidFill>
                <a:latin typeface="+mn-lt"/>
              </a:rPr>
              <a:t> </a:t>
            </a:r>
            <a:r>
              <a:rPr lang="de-DE" dirty="0" err="1">
                <a:solidFill>
                  <a:schemeClr val="bg1"/>
                </a:solidFill>
                <a:latin typeface="+mn-lt"/>
              </a:rPr>
              <a:t>pain</a:t>
            </a:r>
            <a:endParaRPr lang="de-DE" dirty="0">
              <a:solidFill>
                <a:schemeClr val="bg1"/>
              </a:solidFill>
              <a:latin typeface="+mn-lt"/>
            </a:endParaRPr>
          </a:p>
          <a:p>
            <a:pPr marL="285750" indent="-285750">
              <a:buFont typeface="Arial" panose="020B0604020202020204" pitchFamily="34" charset="0"/>
              <a:buChar char="•"/>
              <a:defRPr/>
            </a:pPr>
            <a:r>
              <a:rPr lang="de-DE" dirty="0" err="1">
                <a:solidFill>
                  <a:schemeClr val="bg1"/>
                </a:solidFill>
                <a:latin typeface="+mn-lt"/>
              </a:rPr>
              <a:t>tiredness</a:t>
            </a:r>
            <a:endParaRPr lang="de-DE" dirty="0">
              <a:solidFill>
                <a:schemeClr val="bg1"/>
              </a:solidFill>
              <a:latin typeface="+mn-lt"/>
            </a:endParaRPr>
          </a:p>
          <a:p>
            <a:pPr marL="285750" indent="-285750">
              <a:buFont typeface="Arial" panose="020B0604020202020204" pitchFamily="34" charset="0"/>
              <a:buChar char="•"/>
              <a:defRPr/>
            </a:pPr>
            <a:r>
              <a:rPr lang="de-DE" dirty="0" err="1">
                <a:solidFill>
                  <a:schemeClr val="bg1"/>
                </a:solidFill>
                <a:latin typeface="+mn-lt"/>
              </a:rPr>
              <a:t>dizziness</a:t>
            </a:r>
            <a:endParaRPr lang="de-DE" dirty="0">
              <a:solidFill>
                <a:schemeClr val="bg1"/>
              </a:solidFill>
              <a:latin typeface="+mn-lt"/>
            </a:endParaRPr>
          </a:p>
          <a:p>
            <a:pPr>
              <a:defRPr/>
            </a:pPr>
            <a:endParaRPr lang="de-DE" dirty="0">
              <a:solidFill>
                <a:schemeClr val="bg1"/>
              </a:solidFill>
              <a:latin typeface="+mn-lt"/>
            </a:endParaRPr>
          </a:p>
          <a:p>
            <a:pPr>
              <a:defRPr/>
            </a:pPr>
            <a:r>
              <a:rPr lang="de-DE" dirty="0">
                <a:solidFill>
                  <a:schemeClr val="bg1"/>
                </a:solidFill>
                <a:latin typeface="+mn-lt"/>
              </a:rPr>
              <a:t>Slow </a:t>
            </a:r>
            <a:r>
              <a:rPr lang="de-DE" dirty="0" err="1">
                <a:solidFill>
                  <a:schemeClr val="bg1"/>
                </a:solidFill>
                <a:latin typeface="+mn-lt"/>
              </a:rPr>
              <a:t>breathing</a:t>
            </a:r>
            <a:r>
              <a:rPr lang="de-DE" dirty="0">
                <a:solidFill>
                  <a:schemeClr val="bg1"/>
                </a:solidFill>
                <a:latin typeface="+mn-lt"/>
              </a:rPr>
              <a:t> </a:t>
            </a:r>
            <a:r>
              <a:rPr lang="de-DE" dirty="0" err="1">
                <a:solidFill>
                  <a:schemeClr val="bg1"/>
                </a:solidFill>
                <a:latin typeface="+mn-lt"/>
              </a:rPr>
              <a:t>actively</a:t>
            </a:r>
            <a:r>
              <a:rPr lang="de-DE" dirty="0">
                <a:solidFill>
                  <a:schemeClr val="bg1"/>
                </a:solidFill>
                <a:latin typeface="+mn-lt"/>
              </a:rPr>
              <a:t> </a:t>
            </a:r>
            <a:r>
              <a:rPr lang="de-DE" dirty="0" err="1">
                <a:solidFill>
                  <a:schemeClr val="bg1"/>
                </a:solidFill>
                <a:latin typeface="+mn-lt"/>
              </a:rPr>
              <a:t>counters</a:t>
            </a:r>
            <a:r>
              <a:rPr lang="de-DE" dirty="0">
                <a:solidFill>
                  <a:schemeClr val="bg1"/>
                </a:solidFill>
                <a:latin typeface="+mn-lt"/>
              </a:rPr>
              <a:t> </a:t>
            </a:r>
            <a:r>
              <a:rPr lang="de-DE" dirty="0" err="1">
                <a:solidFill>
                  <a:schemeClr val="bg1"/>
                </a:solidFill>
                <a:latin typeface="+mn-lt"/>
              </a:rPr>
              <a:t>these</a:t>
            </a:r>
            <a:r>
              <a:rPr lang="de-DE" dirty="0">
                <a:solidFill>
                  <a:schemeClr val="bg1"/>
                </a:solidFill>
                <a:latin typeface="+mn-lt"/>
              </a:rPr>
              <a:t> </a:t>
            </a:r>
            <a:r>
              <a:rPr lang="de-DE" dirty="0" err="1">
                <a:solidFill>
                  <a:schemeClr val="bg1"/>
                </a:solidFill>
                <a:latin typeface="+mn-lt"/>
              </a:rPr>
              <a:t>effects</a:t>
            </a:r>
            <a:r>
              <a:rPr lang="de-DE" dirty="0">
                <a:solidFill>
                  <a:schemeClr val="bg1"/>
                </a:solidFill>
                <a:latin typeface="+mn-lt"/>
              </a:rPr>
              <a:t>.</a:t>
            </a:r>
          </a:p>
        </p:txBody>
      </p:sp>
      <p:grpSp>
        <p:nvGrpSpPr>
          <p:cNvPr id="38917" name="Gruppieren 6"/>
          <p:cNvGrpSpPr>
            <a:grpSpLocks/>
          </p:cNvGrpSpPr>
          <p:nvPr/>
        </p:nvGrpSpPr>
        <p:grpSpPr bwMode="auto">
          <a:xfrm>
            <a:off x="165100" y="1371600"/>
            <a:ext cx="358775" cy="369888"/>
            <a:chOff x="395536" y="1403484"/>
            <a:chExt cx="360040" cy="369332"/>
          </a:xfrm>
        </p:grpSpPr>
        <p:sp>
          <p:nvSpPr>
            <p:cNvPr id="38922"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8923"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
        <p:nvSpPr>
          <p:cNvPr id="38918" name="Rechteck 11"/>
          <p:cNvSpPr>
            <a:spLocks noChangeArrowheads="1"/>
          </p:cNvSpPr>
          <p:nvPr/>
        </p:nvSpPr>
        <p:spPr bwMode="auto">
          <a:xfrm>
            <a:off x="755650" y="5732463"/>
            <a:ext cx="8280400" cy="10096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grpSp>
        <p:nvGrpSpPr>
          <p:cNvPr id="38919" name="Gruppieren 5"/>
          <p:cNvGrpSpPr>
            <a:grpSpLocks/>
          </p:cNvGrpSpPr>
          <p:nvPr/>
        </p:nvGrpSpPr>
        <p:grpSpPr bwMode="auto">
          <a:xfrm>
            <a:off x="4140200" y="3213100"/>
            <a:ext cx="2232025" cy="3309938"/>
            <a:chOff x="4499992" y="3212976"/>
            <a:chExt cx="2232248" cy="3310269"/>
          </a:xfrm>
        </p:grpSpPr>
        <p:pic>
          <p:nvPicPr>
            <p:cNvPr id="38920"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12976"/>
              <a:ext cx="2232248" cy="331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728" y="3645024"/>
              <a:ext cx="1376464" cy="244827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45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“My strength”</a:t>
            </a:r>
          </a:p>
        </p:txBody>
      </p:sp>
      <p:sp>
        <p:nvSpPr>
          <p:cNvPr id="40963" name="Rectangle 3"/>
          <p:cNvSpPr>
            <a:spLocks noGrp="1" noChangeArrowheads="1"/>
          </p:cNvSpPr>
          <p:nvPr>
            <p:ph type="body" idx="1"/>
          </p:nvPr>
        </p:nvSpPr>
        <p:spPr/>
        <p:txBody>
          <a:bodyPr/>
          <a:lstStyle/>
          <a:p>
            <a:pPr eaLnBrk="1" hangingPunct="1"/>
            <a:r>
              <a:rPr lang="en-US" altLang="en-US" smtClean="0"/>
              <a:t>Create a list of personal strengths / situations in which personal strength was shown.</a:t>
            </a:r>
          </a:p>
          <a:p>
            <a:pPr eaLnBrk="1" hangingPunct="1"/>
            <a:r>
              <a:rPr lang="de-DE" altLang="en-US" smtClean="0"/>
              <a:t>The list can be accessed, changed, sorted and added to at any time.</a:t>
            </a:r>
            <a:endParaRPr lang="en-US" altLang="en-US" smtClean="0"/>
          </a:p>
          <a:p>
            <a:pPr eaLnBrk="1" hangingPunct="1"/>
            <a:endParaRPr lang="en-US" altLang="en-US" smtClean="0"/>
          </a:p>
        </p:txBody>
      </p:sp>
      <p:sp>
        <p:nvSpPr>
          <p:cNvPr id="6" name="Textfeld 5"/>
          <p:cNvSpPr txBox="1"/>
          <p:nvPr/>
        </p:nvSpPr>
        <p:spPr>
          <a:xfrm>
            <a:off x="179388" y="1773238"/>
            <a:ext cx="1944687" cy="1169987"/>
          </a:xfrm>
          <a:prstGeom prst="rect">
            <a:avLst/>
          </a:prstGeom>
          <a:solidFill>
            <a:srgbClr val="92D050"/>
          </a:solidFill>
        </p:spPr>
        <p:txBody>
          <a:bodyPr>
            <a:spAutoFit/>
          </a:bodyPr>
          <a:lstStyle/>
          <a:p>
            <a:pPr>
              <a:defRPr/>
            </a:pPr>
            <a:r>
              <a:rPr lang="en-US" dirty="0">
                <a:solidFill>
                  <a:schemeClr val="bg1"/>
                </a:solidFill>
                <a:latin typeface="+mn-lt"/>
              </a:rPr>
              <a:t>Positive self-verbalization, a simple but effective technique to address negative cognitions.</a:t>
            </a:r>
          </a:p>
        </p:txBody>
      </p:sp>
      <p:grpSp>
        <p:nvGrpSpPr>
          <p:cNvPr id="40965" name="Gruppieren 6"/>
          <p:cNvGrpSpPr>
            <a:grpSpLocks/>
          </p:cNvGrpSpPr>
          <p:nvPr/>
        </p:nvGrpSpPr>
        <p:grpSpPr bwMode="auto">
          <a:xfrm>
            <a:off x="165100" y="1371600"/>
            <a:ext cx="358775" cy="369888"/>
            <a:chOff x="395536" y="1403484"/>
            <a:chExt cx="360040" cy="369332"/>
          </a:xfrm>
        </p:grpSpPr>
        <p:sp>
          <p:nvSpPr>
            <p:cNvPr id="40970"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40971"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
        <p:nvSpPr>
          <p:cNvPr id="40966" name="Rechteck 11"/>
          <p:cNvSpPr>
            <a:spLocks noChangeArrowheads="1"/>
          </p:cNvSpPr>
          <p:nvPr/>
        </p:nvSpPr>
        <p:spPr bwMode="auto">
          <a:xfrm>
            <a:off x="755650" y="5732463"/>
            <a:ext cx="8280400" cy="10096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grpSp>
        <p:nvGrpSpPr>
          <p:cNvPr id="40967" name="Gruppieren 2"/>
          <p:cNvGrpSpPr>
            <a:grpSpLocks/>
          </p:cNvGrpSpPr>
          <p:nvPr/>
        </p:nvGrpSpPr>
        <p:grpSpPr bwMode="auto">
          <a:xfrm>
            <a:off x="4895850" y="2781300"/>
            <a:ext cx="2573338" cy="3813175"/>
            <a:chOff x="3779912" y="2708920"/>
            <a:chExt cx="2573843" cy="3814325"/>
          </a:xfrm>
        </p:grpSpPr>
        <p:pic>
          <p:nvPicPr>
            <p:cNvPr id="40968"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708920"/>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Grafik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1726" y="3223518"/>
              <a:ext cx="1615854" cy="28740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491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t>“Small activities”</a:t>
            </a:r>
          </a:p>
        </p:txBody>
      </p:sp>
      <p:sp>
        <p:nvSpPr>
          <p:cNvPr id="43011" name="Rectangle 3"/>
          <p:cNvSpPr>
            <a:spLocks noGrp="1" noChangeArrowheads="1"/>
          </p:cNvSpPr>
          <p:nvPr>
            <p:ph type="body" idx="1"/>
          </p:nvPr>
        </p:nvSpPr>
        <p:spPr/>
        <p:txBody>
          <a:bodyPr/>
          <a:lstStyle/>
          <a:p>
            <a:pPr eaLnBrk="1" hangingPunct="1"/>
            <a:r>
              <a:rPr lang="en-US" altLang="en-US" smtClean="0"/>
              <a:t>Create a list of small activities that you normally enjoy doing.</a:t>
            </a:r>
          </a:p>
          <a:p>
            <a:pPr eaLnBrk="1" hangingPunct="1"/>
            <a:r>
              <a:rPr lang="de-DE" altLang="en-US" smtClean="0"/>
              <a:t>Examples: </a:t>
            </a:r>
          </a:p>
          <a:p>
            <a:pPr lvl="1" eaLnBrk="1" hangingPunct="1"/>
            <a:r>
              <a:rPr lang="de-DE" altLang="en-US" smtClean="0"/>
              <a:t>Going for a walk</a:t>
            </a:r>
          </a:p>
          <a:p>
            <a:pPr lvl="1" eaLnBrk="1" hangingPunct="1"/>
            <a:r>
              <a:rPr lang="de-DE" altLang="en-US" smtClean="0"/>
              <a:t>Having a cup of tea</a:t>
            </a:r>
          </a:p>
          <a:p>
            <a:pPr lvl="1" eaLnBrk="1" hangingPunct="1"/>
            <a:r>
              <a:rPr lang="de-DE" altLang="en-US" smtClean="0"/>
              <a:t>Relaxation exercise</a:t>
            </a:r>
            <a:endParaRPr lang="en-US" altLang="en-US" smtClean="0"/>
          </a:p>
          <a:p>
            <a:pPr eaLnBrk="1" hangingPunct="1"/>
            <a:endParaRPr lang="en-US" altLang="en-US" smtClean="0"/>
          </a:p>
        </p:txBody>
      </p:sp>
      <p:sp>
        <p:nvSpPr>
          <p:cNvPr id="7" name="Textfeld 6"/>
          <p:cNvSpPr txBox="1"/>
          <p:nvPr/>
        </p:nvSpPr>
        <p:spPr>
          <a:xfrm>
            <a:off x="179388" y="1773238"/>
            <a:ext cx="1944687" cy="4400550"/>
          </a:xfrm>
          <a:prstGeom prst="rect">
            <a:avLst/>
          </a:prstGeom>
          <a:solidFill>
            <a:srgbClr val="92D050"/>
          </a:solidFill>
        </p:spPr>
        <p:txBody>
          <a:bodyPr>
            <a:spAutoFit/>
          </a:bodyPr>
          <a:lstStyle/>
          <a:p>
            <a:pPr>
              <a:defRPr/>
            </a:pPr>
            <a:r>
              <a:rPr lang="de-DE" dirty="0">
                <a:solidFill>
                  <a:schemeClr val="bg1"/>
                </a:solidFill>
                <a:latin typeface="+mn-lt"/>
              </a:rPr>
              <a:t>People </a:t>
            </a:r>
            <a:r>
              <a:rPr lang="de-DE" dirty="0" err="1">
                <a:solidFill>
                  <a:schemeClr val="bg1"/>
                </a:solidFill>
                <a:latin typeface="+mn-lt"/>
              </a:rPr>
              <a:t>who</a:t>
            </a:r>
            <a:r>
              <a:rPr lang="de-DE" dirty="0">
                <a:solidFill>
                  <a:schemeClr val="bg1"/>
                </a:solidFill>
                <a:latin typeface="+mn-lt"/>
              </a:rPr>
              <a:t> </a:t>
            </a:r>
            <a:r>
              <a:rPr lang="de-DE" dirty="0" err="1">
                <a:solidFill>
                  <a:schemeClr val="bg1"/>
                </a:solidFill>
                <a:latin typeface="+mn-lt"/>
              </a:rPr>
              <a:t>are</a:t>
            </a:r>
            <a:r>
              <a:rPr lang="de-DE" dirty="0">
                <a:solidFill>
                  <a:schemeClr val="bg1"/>
                </a:solidFill>
                <a:latin typeface="+mn-lt"/>
              </a:rPr>
              <a:t> </a:t>
            </a:r>
            <a:r>
              <a:rPr lang="de-DE" dirty="0" err="1">
                <a:solidFill>
                  <a:schemeClr val="bg1"/>
                </a:solidFill>
                <a:latin typeface="+mn-lt"/>
              </a:rPr>
              <a:t>depressed</a:t>
            </a:r>
            <a:r>
              <a:rPr lang="de-DE" dirty="0">
                <a:solidFill>
                  <a:schemeClr val="bg1"/>
                </a:solidFill>
                <a:latin typeface="+mn-lt"/>
              </a:rPr>
              <a:t>, </a:t>
            </a:r>
            <a:r>
              <a:rPr lang="de-DE" dirty="0" err="1">
                <a:solidFill>
                  <a:schemeClr val="bg1"/>
                </a:solidFill>
                <a:latin typeface="+mn-lt"/>
              </a:rPr>
              <a:t>stressed</a:t>
            </a:r>
            <a:r>
              <a:rPr lang="de-DE" dirty="0">
                <a:solidFill>
                  <a:schemeClr val="bg1"/>
                </a:solidFill>
                <a:latin typeface="+mn-lt"/>
              </a:rPr>
              <a:t> </a:t>
            </a:r>
            <a:r>
              <a:rPr lang="de-DE" dirty="0" err="1">
                <a:solidFill>
                  <a:schemeClr val="bg1"/>
                </a:solidFill>
                <a:latin typeface="+mn-lt"/>
              </a:rPr>
              <a:t>or</a:t>
            </a:r>
            <a:r>
              <a:rPr lang="de-DE" dirty="0">
                <a:solidFill>
                  <a:schemeClr val="bg1"/>
                </a:solidFill>
                <a:latin typeface="+mn-lt"/>
              </a:rPr>
              <a:t> </a:t>
            </a:r>
            <a:r>
              <a:rPr lang="de-DE" dirty="0" err="1">
                <a:solidFill>
                  <a:schemeClr val="bg1"/>
                </a:solidFill>
                <a:latin typeface="+mn-lt"/>
              </a:rPr>
              <a:t>who</a:t>
            </a:r>
            <a:r>
              <a:rPr lang="de-DE" dirty="0">
                <a:solidFill>
                  <a:schemeClr val="bg1"/>
                </a:solidFill>
                <a:latin typeface="+mn-lt"/>
              </a:rPr>
              <a:t> </a:t>
            </a:r>
            <a:r>
              <a:rPr lang="de-DE" dirty="0" err="1">
                <a:solidFill>
                  <a:schemeClr val="bg1"/>
                </a:solidFill>
                <a:latin typeface="+mn-lt"/>
              </a:rPr>
              <a:t>experience</a:t>
            </a:r>
            <a:r>
              <a:rPr lang="de-DE" dirty="0">
                <a:solidFill>
                  <a:schemeClr val="bg1"/>
                </a:solidFill>
                <a:latin typeface="+mn-lt"/>
              </a:rPr>
              <a:t> </a:t>
            </a:r>
            <a:r>
              <a:rPr lang="de-DE" dirty="0" err="1">
                <a:solidFill>
                  <a:schemeClr val="bg1"/>
                </a:solidFill>
                <a:latin typeface="+mn-lt"/>
              </a:rPr>
              <a:t>grief</a:t>
            </a:r>
            <a:r>
              <a:rPr lang="de-DE" dirty="0">
                <a:solidFill>
                  <a:schemeClr val="bg1"/>
                </a:solidFill>
                <a:latin typeface="+mn-lt"/>
              </a:rPr>
              <a:t> </a:t>
            </a:r>
            <a:r>
              <a:rPr lang="de-DE" dirty="0" err="1">
                <a:solidFill>
                  <a:schemeClr val="bg1"/>
                </a:solidFill>
                <a:latin typeface="+mn-lt"/>
              </a:rPr>
              <a:t>often</a:t>
            </a:r>
            <a:r>
              <a:rPr lang="de-DE" dirty="0">
                <a:solidFill>
                  <a:schemeClr val="bg1"/>
                </a:solidFill>
                <a:latin typeface="+mn-lt"/>
              </a:rPr>
              <a:t> </a:t>
            </a:r>
            <a:r>
              <a:rPr lang="de-DE" dirty="0" err="1">
                <a:solidFill>
                  <a:schemeClr val="bg1"/>
                </a:solidFill>
                <a:latin typeface="+mn-lt"/>
              </a:rPr>
              <a:t>become</a:t>
            </a:r>
            <a:r>
              <a:rPr lang="de-DE" dirty="0">
                <a:solidFill>
                  <a:schemeClr val="bg1"/>
                </a:solidFill>
                <a:latin typeface="+mn-lt"/>
              </a:rPr>
              <a:t> </a:t>
            </a:r>
            <a:r>
              <a:rPr lang="de-DE" dirty="0" err="1">
                <a:solidFill>
                  <a:schemeClr val="bg1"/>
                </a:solidFill>
                <a:latin typeface="+mn-lt"/>
              </a:rPr>
              <a:t>inactive</a:t>
            </a:r>
            <a:r>
              <a:rPr lang="de-DE" dirty="0">
                <a:solidFill>
                  <a:schemeClr val="bg1"/>
                </a:solidFill>
                <a:latin typeface="+mn-lt"/>
              </a:rPr>
              <a:t> </a:t>
            </a:r>
            <a:r>
              <a:rPr lang="de-DE" dirty="0" err="1">
                <a:solidFill>
                  <a:schemeClr val="bg1"/>
                </a:solidFill>
                <a:latin typeface="+mn-lt"/>
              </a:rPr>
              <a:t>and</a:t>
            </a:r>
            <a:r>
              <a:rPr lang="de-DE" dirty="0">
                <a:solidFill>
                  <a:schemeClr val="bg1"/>
                </a:solidFill>
                <a:latin typeface="+mn-lt"/>
              </a:rPr>
              <a:t> </a:t>
            </a:r>
            <a:r>
              <a:rPr lang="de-DE" dirty="0" err="1">
                <a:solidFill>
                  <a:schemeClr val="bg1"/>
                </a:solidFill>
                <a:latin typeface="+mn-lt"/>
              </a:rPr>
              <a:t>withdraw</a:t>
            </a:r>
            <a:r>
              <a:rPr lang="de-DE" dirty="0">
                <a:solidFill>
                  <a:schemeClr val="bg1"/>
                </a:solidFill>
                <a:latin typeface="+mn-lt"/>
              </a:rPr>
              <a:t> </a:t>
            </a:r>
            <a:r>
              <a:rPr lang="de-DE" dirty="0" err="1">
                <a:solidFill>
                  <a:schemeClr val="bg1"/>
                </a:solidFill>
                <a:latin typeface="+mn-lt"/>
              </a:rPr>
              <a:t>from</a:t>
            </a:r>
            <a:r>
              <a:rPr lang="de-DE" dirty="0">
                <a:solidFill>
                  <a:schemeClr val="bg1"/>
                </a:solidFill>
                <a:latin typeface="+mn-lt"/>
              </a:rPr>
              <a:t> </a:t>
            </a:r>
            <a:r>
              <a:rPr lang="de-DE" dirty="0" err="1">
                <a:solidFill>
                  <a:schemeClr val="bg1"/>
                </a:solidFill>
                <a:latin typeface="+mn-lt"/>
              </a:rPr>
              <a:t>their</a:t>
            </a:r>
            <a:r>
              <a:rPr lang="de-DE" dirty="0">
                <a:solidFill>
                  <a:schemeClr val="bg1"/>
                </a:solidFill>
                <a:latin typeface="+mn-lt"/>
              </a:rPr>
              <a:t> </a:t>
            </a:r>
            <a:r>
              <a:rPr lang="de-DE" dirty="0" err="1">
                <a:solidFill>
                  <a:schemeClr val="bg1"/>
                </a:solidFill>
                <a:latin typeface="+mn-lt"/>
              </a:rPr>
              <a:t>usual</a:t>
            </a:r>
            <a:r>
              <a:rPr lang="de-DE" dirty="0">
                <a:solidFill>
                  <a:schemeClr val="bg1"/>
                </a:solidFill>
                <a:latin typeface="+mn-lt"/>
              </a:rPr>
              <a:t> </a:t>
            </a:r>
            <a:r>
              <a:rPr lang="de-DE" dirty="0" err="1">
                <a:solidFill>
                  <a:schemeClr val="bg1"/>
                </a:solidFill>
                <a:latin typeface="+mn-lt"/>
              </a:rPr>
              <a:t>activities</a:t>
            </a:r>
            <a:r>
              <a:rPr lang="de-DE" dirty="0">
                <a:solidFill>
                  <a:schemeClr val="bg1"/>
                </a:solidFill>
                <a:latin typeface="+mn-lt"/>
              </a:rPr>
              <a:t>.</a:t>
            </a:r>
          </a:p>
          <a:p>
            <a:pPr>
              <a:defRPr/>
            </a:pPr>
            <a:endParaRPr lang="de-DE" dirty="0">
              <a:solidFill>
                <a:schemeClr val="bg1"/>
              </a:solidFill>
              <a:latin typeface="+mn-lt"/>
            </a:endParaRPr>
          </a:p>
          <a:p>
            <a:pPr>
              <a:defRPr/>
            </a:pPr>
            <a:r>
              <a:rPr lang="de-DE" dirty="0">
                <a:solidFill>
                  <a:schemeClr val="bg1"/>
                </a:solidFill>
                <a:latin typeface="+mn-lt"/>
              </a:rPr>
              <a:t>This </a:t>
            </a:r>
            <a:r>
              <a:rPr lang="de-DE" dirty="0" err="1">
                <a:solidFill>
                  <a:schemeClr val="bg1"/>
                </a:solidFill>
                <a:latin typeface="+mn-lt"/>
              </a:rPr>
              <a:t>results</a:t>
            </a:r>
            <a:r>
              <a:rPr lang="de-DE" dirty="0">
                <a:solidFill>
                  <a:schemeClr val="bg1"/>
                </a:solidFill>
                <a:latin typeface="+mn-lt"/>
              </a:rPr>
              <a:t> in </a:t>
            </a:r>
            <a:r>
              <a:rPr lang="de-DE" dirty="0" err="1">
                <a:solidFill>
                  <a:schemeClr val="bg1"/>
                </a:solidFill>
                <a:latin typeface="+mn-lt"/>
              </a:rPr>
              <a:t>low</a:t>
            </a:r>
            <a:r>
              <a:rPr lang="de-DE" dirty="0">
                <a:solidFill>
                  <a:schemeClr val="bg1"/>
                </a:solidFill>
                <a:latin typeface="+mn-lt"/>
              </a:rPr>
              <a:t> </a:t>
            </a:r>
            <a:r>
              <a:rPr lang="de-DE" dirty="0" err="1">
                <a:solidFill>
                  <a:schemeClr val="bg1"/>
                </a:solidFill>
                <a:latin typeface="+mn-lt"/>
              </a:rPr>
              <a:t>mood</a:t>
            </a:r>
            <a:r>
              <a:rPr lang="de-DE" dirty="0">
                <a:solidFill>
                  <a:schemeClr val="bg1"/>
                </a:solidFill>
                <a:latin typeface="+mn-lt"/>
              </a:rPr>
              <a:t> </a:t>
            </a:r>
            <a:r>
              <a:rPr lang="de-DE" dirty="0" err="1">
                <a:solidFill>
                  <a:schemeClr val="bg1"/>
                </a:solidFill>
                <a:latin typeface="+mn-lt"/>
              </a:rPr>
              <a:t>that</a:t>
            </a:r>
            <a:r>
              <a:rPr lang="de-DE" dirty="0">
                <a:solidFill>
                  <a:schemeClr val="bg1"/>
                </a:solidFill>
                <a:latin typeface="+mn-lt"/>
              </a:rPr>
              <a:t> </a:t>
            </a:r>
            <a:r>
              <a:rPr lang="de-DE" dirty="0" err="1">
                <a:solidFill>
                  <a:schemeClr val="bg1"/>
                </a:solidFill>
                <a:latin typeface="+mn-lt"/>
              </a:rPr>
              <a:t>causes</a:t>
            </a:r>
            <a:r>
              <a:rPr lang="de-DE" dirty="0">
                <a:solidFill>
                  <a:schemeClr val="bg1"/>
                </a:solidFill>
                <a:latin typeface="+mn-lt"/>
              </a:rPr>
              <a:t> </a:t>
            </a:r>
            <a:r>
              <a:rPr lang="de-DE" dirty="0" err="1">
                <a:solidFill>
                  <a:schemeClr val="bg1"/>
                </a:solidFill>
                <a:latin typeface="+mn-lt"/>
              </a:rPr>
              <a:t>them</a:t>
            </a:r>
            <a:r>
              <a:rPr lang="de-DE" dirty="0">
                <a:solidFill>
                  <a:schemeClr val="bg1"/>
                </a:solidFill>
                <a:latin typeface="+mn-lt"/>
              </a:rPr>
              <a:t> </a:t>
            </a:r>
            <a:r>
              <a:rPr lang="de-DE" dirty="0" err="1">
                <a:solidFill>
                  <a:schemeClr val="bg1"/>
                </a:solidFill>
                <a:latin typeface="+mn-lt"/>
              </a:rPr>
              <a:t>to</a:t>
            </a:r>
            <a:r>
              <a:rPr lang="de-DE" dirty="0">
                <a:solidFill>
                  <a:schemeClr val="bg1"/>
                </a:solidFill>
                <a:latin typeface="+mn-lt"/>
              </a:rPr>
              <a:t> </a:t>
            </a:r>
            <a:r>
              <a:rPr lang="de-DE" dirty="0" err="1">
                <a:solidFill>
                  <a:schemeClr val="bg1"/>
                </a:solidFill>
                <a:latin typeface="+mn-lt"/>
              </a:rPr>
              <a:t>withdraw</a:t>
            </a:r>
            <a:r>
              <a:rPr lang="de-DE" dirty="0">
                <a:solidFill>
                  <a:schemeClr val="bg1"/>
                </a:solidFill>
                <a:latin typeface="+mn-lt"/>
              </a:rPr>
              <a:t> </a:t>
            </a:r>
            <a:r>
              <a:rPr lang="de-DE" dirty="0" err="1">
                <a:solidFill>
                  <a:schemeClr val="bg1"/>
                </a:solidFill>
                <a:latin typeface="+mn-lt"/>
              </a:rPr>
              <a:t>even</a:t>
            </a:r>
            <a:r>
              <a:rPr lang="de-DE" dirty="0">
                <a:solidFill>
                  <a:schemeClr val="bg1"/>
                </a:solidFill>
                <a:latin typeface="+mn-lt"/>
              </a:rPr>
              <a:t> </a:t>
            </a:r>
            <a:r>
              <a:rPr lang="de-DE" dirty="0" err="1">
                <a:solidFill>
                  <a:schemeClr val="bg1"/>
                </a:solidFill>
                <a:latin typeface="+mn-lt"/>
              </a:rPr>
              <a:t>more</a:t>
            </a:r>
            <a:r>
              <a:rPr lang="de-DE" dirty="0">
                <a:solidFill>
                  <a:schemeClr val="bg1"/>
                </a:solidFill>
                <a:latin typeface="+mn-lt"/>
              </a:rPr>
              <a:t>.</a:t>
            </a:r>
          </a:p>
          <a:p>
            <a:pPr>
              <a:defRPr/>
            </a:pPr>
            <a:endParaRPr lang="de-DE" dirty="0">
              <a:solidFill>
                <a:schemeClr val="bg1"/>
              </a:solidFill>
              <a:latin typeface="+mn-lt"/>
            </a:endParaRPr>
          </a:p>
          <a:p>
            <a:pPr>
              <a:defRPr/>
            </a:pPr>
            <a:r>
              <a:rPr lang="de-DE" dirty="0">
                <a:solidFill>
                  <a:schemeClr val="bg1"/>
                </a:solidFill>
                <a:latin typeface="+mn-lt"/>
              </a:rPr>
              <a:t>This </a:t>
            </a:r>
            <a:r>
              <a:rPr lang="de-DE" dirty="0" err="1">
                <a:solidFill>
                  <a:schemeClr val="bg1"/>
                </a:solidFill>
                <a:latin typeface="+mn-lt"/>
              </a:rPr>
              <a:t>cycle</a:t>
            </a:r>
            <a:r>
              <a:rPr lang="de-DE" dirty="0">
                <a:solidFill>
                  <a:schemeClr val="bg1"/>
                </a:solidFill>
                <a:latin typeface="+mn-lt"/>
              </a:rPr>
              <a:t> </a:t>
            </a:r>
            <a:r>
              <a:rPr lang="de-DE" dirty="0" err="1">
                <a:solidFill>
                  <a:schemeClr val="bg1"/>
                </a:solidFill>
                <a:latin typeface="+mn-lt"/>
              </a:rPr>
              <a:t>of</a:t>
            </a:r>
            <a:r>
              <a:rPr lang="de-DE" dirty="0">
                <a:solidFill>
                  <a:schemeClr val="bg1"/>
                </a:solidFill>
                <a:latin typeface="+mn-lt"/>
              </a:rPr>
              <a:t> </a:t>
            </a:r>
            <a:r>
              <a:rPr lang="de-DE" dirty="0" err="1">
                <a:solidFill>
                  <a:schemeClr val="bg1"/>
                </a:solidFill>
                <a:latin typeface="+mn-lt"/>
              </a:rPr>
              <a:t>inactivity</a:t>
            </a:r>
            <a:r>
              <a:rPr lang="de-DE" dirty="0">
                <a:solidFill>
                  <a:schemeClr val="bg1"/>
                </a:solidFill>
                <a:latin typeface="+mn-lt"/>
              </a:rPr>
              <a:t> </a:t>
            </a:r>
            <a:r>
              <a:rPr lang="de-DE" dirty="0" err="1">
                <a:solidFill>
                  <a:schemeClr val="bg1"/>
                </a:solidFill>
                <a:latin typeface="+mn-lt"/>
              </a:rPr>
              <a:t>can</a:t>
            </a:r>
            <a:r>
              <a:rPr lang="de-DE" dirty="0">
                <a:solidFill>
                  <a:schemeClr val="bg1"/>
                </a:solidFill>
                <a:latin typeface="+mn-lt"/>
              </a:rPr>
              <a:t> </a:t>
            </a:r>
            <a:r>
              <a:rPr lang="de-DE" dirty="0" err="1">
                <a:solidFill>
                  <a:schemeClr val="bg1"/>
                </a:solidFill>
                <a:latin typeface="+mn-lt"/>
              </a:rPr>
              <a:t>be</a:t>
            </a:r>
            <a:r>
              <a:rPr lang="de-DE" dirty="0">
                <a:solidFill>
                  <a:schemeClr val="bg1"/>
                </a:solidFill>
                <a:latin typeface="+mn-lt"/>
              </a:rPr>
              <a:t> </a:t>
            </a:r>
            <a:r>
              <a:rPr lang="de-DE" dirty="0" err="1">
                <a:solidFill>
                  <a:schemeClr val="bg1"/>
                </a:solidFill>
                <a:latin typeface="+mn-lt"/>
              </a:rPr>
              <a:t>broken</a:t>
            </a:r>
            <a:r>
              <a:rPr lang="de-DE" dirty="0">
                <a:solidFill>
                  <a:schemeClr val="bg1"/>
                </a:solidFill>
                <a:latin typeface="+mn-lt"/>
              </a:rPr>
              <a:t> </a:t>
            </a:r>
            <a:r>
              <a:rPr lang="de-DE" dirty="0" err="1">
                <a:solidFill>
                  <a:schemeClr val="bg1"/>
                </a:solidFill>
                <a:latin typeface="+mn-lt"/>
              </a:rPr>
              <a:t>by</a:t>
            </a:r>
            <a:r>
              <a:rPr lang="de-DE" dirty="0">
                <a:solidFill>
                  <a:schemeClr val="bg1"/>
                </a:solidFill>
                <a:latin typeface="+mn-lt"/>
              </a:rPr>
              <a:t> </a:t>
            </a:r>
            <a:r>
              <a:rPr lang="de-DE" dirty="0" err="1">
                <a:solidFill>
                  <a:schemeClr val="bg1"/>
                </a:solidFill>
                <a:latin typeface="+mn-lt"/>
              </a:rPr>
              <a:t>becoming</a:t>
            </a:r>
            <a:r>
              <a:rPr lang="de-DE" dirty="0">
                <a:solidFill>
                  <a:schemeClr val="bg1"/>
                </a:solidFill>
                <a:latin typeface="+mn-lt"/>
              </a:rPr>
              <a:t> </a:t>
            </a:r>
            <a:r>
              <a:rPr lang="de-DE" dirty="0" err="1">
                <a:solidFill>
                  <a:schemeClr val="bg1"/>
                </a:solidFill>
                <a:latin typeface="+mn-lt"/>
              </a:rPr>
              <a:t>active</a:t>
            </a:r>
            <a:r>
              <a:rPr lang="de-DE" dirty="0">
                <a:solidFill>
                  <a:schemeClr val="bg1"/>
                </a:solidFill>
                <a:latin typeface="+mn-lt"/>
              </a:rPr>
              <a:t> </a:t>
            </a:r>
            <a:r>
              <a:rPr lang="de-DE" dirty="0" err="1">
                <a:solidFill>
                  <a:schemeClr val="bg1"/>
                </a:solidFill>
                <a:latin typeface="+mn-lt"/>
              </a:rPr>
              <a:t>and</a:t>
            </a:r>
            <a:r>
              <a:rPr lang="de-DE" dirty="0">
                <a:solidFill>
                  <a:schemeClr val="bg1"/>
                </a:solidFill>
                <a:latin typeface="+mn-lt"/>
              </a:rPr>
              <a:t> </a:t>
            </a:r>
            <a:r>
              <a:rPr lang="de-DE" dirty="0" err="1">
                <a:solidFill>
                  <a:schemeClr val="bg1"/>
                </a:solidFill>
                <a:latin typeface="+mn-lt"/>
              </a:rPr>
              <a:t>doing</a:t>
            </a:r>
            <a:r>
              <a:rPr lang="de-DE" dirty="0">
                <a:solidFill>
                  <a:schemeClr val="bg1"/>
                </a:solidFill>
                <a:latin typeface="+mn-lt"/>
              </a:rPr>
              <a:t> </a:t>
            </a:r>
            <a:r>
              <a:rPr lang="de-DE" dirty="0" err="1">
                <a:solidFill>
                  <a:schemeClr val="bg1"/>
                </a:solidFill>
                <a:latin typeface="+mn-lt"/>
              </a:rPr>
              <a:t>enjoyable</a:t>
            </a:r>
            <a:r>
              <a:rPr lang="de-DE" dirty="0">
                <a:solidFill>
                  <a:schemeClr val="bg1"/>
                </a:solidFill>
                <a:latin typeface="+mn-lt"/>
              </a:rPr>
              <a:t> </a:t>
            </a:r>
            <a:r>
              <a:rPr lang="de-DE" dirty="0" err="1">
                <a:solidFill>
                  <a:schemeClr val="bg1"/>
                </a:solidFill>
                <a:latin typeface="+mn-lt"/>
              </a:rPr>
              <a:t>activities</a:t>
            </a:r>
            <a:r>
              <a:rPr lang="de-DE" dirty="0">
                <a:solidFill>
                  <a:schemeClr val="bg1"/>
                </a:solidFill>
                <a:latin typeface="+mn-lt"/>
              </a:rPr>
              <a:t> </a:t>
            </a:r>
            <a:r>
              <a:rPr lang="de-DE" dirty="0" err="1">
                <a:solidFill>
                  <a:schemeClr val="bg1"/>
                </a:solidFill>
                <a:latin typeface="+mn-lt"/>
              </a:rPr>
              <a:t>again</a:t>
            </a:r>
            <a:r>
              <a:rPr lang="de-DE" dirty="0">
                <a:solidFill>
                  <a:schemeClr val="bg1"/>
                </a:solidFill>
                <a:latin typeface="+mn-lt"/>
              </a:rPr>
              <a:t>.</a:t>
            </a:r>
          </a:p>
          <a:p>
            <a:pPr>
              <a:defRPr/>
            </a:pPr>
            <a:endParaRPr lang="de-DE" dirty="0">
              <a:solidFill>
                <a:schemeClr val="bg1"/>
              </a:solidFill>
              <a:latin typeface="+mn-lt"/>
            </a:endParaRPr>
          </a:p>
          <a:p>
            <a:pPr>
              <a:defRPr/>
            </a:pPr>
            <a:r>
              <a:rPr lang="de-DE" dirty="0" err="1">
                <a:solidFill>
                  <a:schemeClr val="bg1"/>
                </a:solidFill>
                <a:latin typeface="+mn-lt"/>
              </a:rPr>
              <a:t>Starting</a:t>
            </a:r>
            <a:r>
              <a:rPr lang="de-DE" dirty="0">
                <a:solidFill>
                  <a:schemeClr val="bg1"/>
                </a:solidFill>
                <a:latin typeface="+mn-lt"/>
              </a:rPr>
              <a:t> </a:t>
            </a:r>
            <a:r>
              <a:rPr lang="de-DE" dirty="0" err="1">
                <a:solidFill>
                  <a:schemeClr val="bg1"/>
                </a:solidFill>
                <a:latin typeface="+mn-lt"/>
              </a:rPr>
              <a:t>with</a:t>
            </a:r>
            <a:r>
              <a:rPr lang="de-DE" dirty="0">
                <a:solidFill>
                  <a:schemeClr val="bg1"/>
                </a:solidFill>
                <a:latin typeface="+mn-lt"/>
              </a:rPr>
              <a:t> simple </a:t>
            </a:r>
            <a:r>
              <a:rPr lang="de-DE" dirty="0" err="1">
                <a:solidFill>
                  <a:schemeClr val="bg1"/>
                </a:solidFill>
                <a:latin typeface="+mn-lt"/>
              </a:rPr>
              <a:t>and</a:t>
            </a:r>
            <a:r>
              <a:rPr lang="de-DE" dirty="0">
                <a:solidFill>
                  <a:schemeClr val="bg1"/>
                </a:solidFill>
                <a:latin typeface="+mn-lt"/>
              </a:rPr>
              <a:t> easy </a:t>
            </a:r>
            <a:r>
              <a:rPr lang="de-DE" dirty="0" err="1">
                <a:solidFill>
                  <a:schemeClr val="bg1"/>
                </a:solidFill>
                <a:latin typeface="+mn-lt"/>
              </a:rPr>
              <a:t>activities</a:t>
            </a:r>
            <a:r>
              <a:rPr lang="de-DE" dirty="0">
                <a:solidFill>
                  <a:schemeClr val="bg1"/>
                </a:solidFill>
                <a:latin typeface="+mn-lt"/>
              </a:rPr>
              <a:t> </a:t>
            </a:r>
            <a:r>
              <a:rPr lang="de-DE" dirty="0" err="1">
                <a:solidFill>
                  <a:schemeClr val="bg1"/>
                </a:solidFill>
                <a:latin typeface="+mn-lt"/>
              </a:rPr>
              <a:t>can</a:t>
            </a:r>
            <a:r>
              <a:rPr lang="de-DE" dirty="0">
                <a:solidFill>
                  <a:schemeClr val="bg1"/>
                </a:solidFill>
                <a:latin typeface="+mn-lt"/>
              </a:rPr>
              <a:t> </a:t>
            </a:r>
            <a:r>
              <a:rPr lang="de-DE" dirty="0" err="1">
                <a:solidFill>
                  <a:schemeClr val="bg1"/>
                </a:solidFill>
                <a:latin typeface="+mn-lt"/>
              </a:rPr>
              <a:t>build</a:t>
            </a:r>
            <a:r>
              <a:rPr lang="de-DE" dirty="0">
                <a:solidFill>
                  <a:schemeClr val="bg1"/>
                </a:solidFill>
                <a:latin typeface="+mn-lt"/>
              </a:rPr>
              <a:t> </a:t>
            </a:r>
            <a:r>
              <a:rPr lang="de-DE" dirty="0" err="1">
                <a:solidFill>
                  <a:schemeClr val="bg1"/>
                </a:solidFill>
                <a:latin typeface="+mn-lt"/>
              </a:rPr>
              <a:t>motivation</a:t>
            </a:r>
            <a:r>
              <a:rPr lang="de-DE" dirty="0">
                <a:solidFill>
                  <a:schemeClr val="bg1"/>
                </a:solidFill>
                <a:latin typeface="+mn-lt"/>
              </a:rPr>
              <a:t>.</a:t>
            </a:r>
          </a:p>
        </p:txBody>
      </p:sp>
      <p:grpSp>
        <p:nvGrpSpPr>
          <p:cNvPr id="43013" name="Gruppieren 7"/>
          <p:cNvGrpSpPr>
            <a:grpSpLocks/>
          </p:cNvGrpSpPr>
          <p:nvPr/>
        </p:nvGrpSpPr>
        <p:grpSpPr bwMode="auto">
          <a:xfrm>
            <a:off x="165100" y="1371600"/>
            <a:ext cx="358775" cy="369888"/>
            <a:chOff x="395536" y="1403484"/>
            <a:chExt cx="360040" cy="369332"/>
          </a:xfrm>
        </p:grpSpPr>
        <p:sp>
          <p:nvSpPr>
            <p:cNvPr id="43014" name="Ellipse 8"/>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43015" name="Textfeld 9"/>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grpSp>
        <p:nvGrpSpPr>
          <p:cNvPr id="3" name="Gruppieren 2"/>
          <p:cNvGrpSpPr/>
          <p:nvPr/>
        </p:nvGrpSpPr>
        <p:grpSpPr>
          <a:xfrm>
            <a:off x="5652120" y="2276872"/>
            <a:ext cx="2573338" cy="3813175"/>
            <a:chOff x="4895850" y="2781300"/>
            <a:chExt cx="2573338" cy="3813175"/>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781300"/>
              <a:ext cx="2573338"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283730"/>
              <a:ext cx="1584176" cy="2817721"/>
            </a:xfrm>
            <a:prstGeom prst="rect">
              <a:avLst/>
            </a:prstGeom>
            <a:noFill/>
            <a:ln w="3175">
              <a:solidFill>
                <a:schemeClr val="tx1"/>
              </a:solidFill>
              <a:miter lim="800000"/>
              <a:headEnd/>
              <a:tailEnd/>
            </a:ln>
          </p:spPr>
        </p:pic>
      </p:grpSp>
    </p:spTree>
    <p:extLst>
      <p:ext uri="{BB962C8B-B14F-4D97-AF65-F5344CB8AC3E}">
        <p14:creationId xmlns:p14="http://schemas.microsoft.com/office/powerpoint/2010/main" val="406275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smtClean="0"/>
              <a:t>“Challenging activities”</a:t>
            </a:r>
          </a:p>
        </p:txBody>
      </p:sp>
      <p:sp>
        <p:nvSpPr>
          <p:cNvPr id="21507" name="Rectangle 3"/>
          <p:cNvSpPr>
            <a:spLocks noGrp="1" noChangeArrowheads="1"/>
          </p:cNvSpPr>
          <p:nvPr>
            <p:ph type="body" idx="1"/>
          </p:nvPr>
        </p:nvSpPr>
        <p:spPr/>
        <p:txBody>
          <a:bodyPr/>
          <a:lstStyle/>
          <a:p>
            <a:pPr eaLnBrk="1" hangingPunct="1">
              <a:defRPr/>
            </a:pPr>
            <a:r>
              <a:rPr lang="en-US" altLang="en-US" dirty="0" smtClean="0"/>
              <a:t>Creating a list of challenging activities that are likely to improve mood or give a feeling of achievement.</a:t>
            </a:r>
          </a:p>
          <a:p>
            <a:pPr eaLnBrk="1" hangingPunct="1">
              <a:defRPr/>
            </a:pPr>
            <a:r>
              <a:rPr lang="de-DE" altLang="en-US" dirty="0" err="1" smtClean="0"/>
              <a:t>Examples</a:t>
            </a:r>
            <a:r>
              <a:rPr lang="de-DE" altLang="en-US" dirty="0" smtClean="0"/>
              <a:t>: </a:t>
            </a:r>
          </a:p>
          <a:p>
            <a:pPr lvl="1" eaLnBrk="1" hangingPunct="1">
              <a:defRPr/>
            </a:pPr>
            <a:r>
              <a:rPr lang="de-DE" altLang="en-US" dirty="0" smtClean="0"/>
              <a:t>Write </a:t>
            </a:r>
            <a:r>
              <a:rPr lang="de-DE" altLang="en-US" dirty="0" err="1" smtClean="0"/>
              <a:t>about</a:t>
            </a:r>
            <a:r>
              <a:rPr lang="de-DE" altLang="en-US" dirty="0" smtClean="0"/>
              <a:t> </a:t>
            </a:r>
            <a:r>
              <a:rPr lang="de-DE" altLang="en-US" dirty="0" err="1" smtClean="0"/>
              <a:t>my</a:t>
            </a:r>
            <a:r>
              <a:rPr lang="de-DE" altLang="en-US" dirty="0" smtClean="0"/>
              <a:t> </a:t>
            </a:r>
            <a:r>
              <a:rPr lang="de-DE" altLang="en-US" dirty="0" err="1" smtClean="0"/>
              <a:t>problems</a:t>
            </a:r>
            <a:r>
              <a:rPr lang="de-DE" altLang="en-US" dirty="0" smtClean="0"/>
              <a:t> </a:t>
            </a:r>
            <a:r>
              <a:rPr lang="de-DE" altLang="en-US" dirty="0" err="1" smtClean="0"/>
              <a:t>and</a:t>
            </a:r>
            <a:r>
              <a:rPr lang="de-DE" altLang="en-US" dirty="0" smtClean="0"/>
              <a:t> </a:t>
            </a:r>
            <a:r>
              <a:rPr lang="de-DE" altLang="en-US" dirty="0" err="1" smtClean="0"/>
              <a:t>thoughts</a:t>
            </a:r>
            <a:endParaRPr lang="de-DE" altLang="en-US" dirty="0" smtClean="0"/>
          </a:p>
          <a:p>
            <a:pPr lvl="1" eaLnBrk="1" hangingPunct="1">
              <a:defRPr/>
            </a:pPr>
            <a:r>
              <a:rPr lang="de-DE" altLang="en-US" dirty="0" smtClean="0"/>
              <a:t>Clean </a:t>
            </a:r>
            <a:r>
              <a:rPr lang="de-DE" altLang="en-US" dirty="0" err="1" smtClean="0"/>
              <a:t>the</a:t>
            </a:r>
            <a:r>
              <a:rPr lang="de-DE" altLang="en-US" dirty="0" smtClean="0"/>
              <a:t> </a:t>
            </a:r>
            <a:r>
              <a:rPr lang="de-DE" altLang="en-US" dirty="0" err="1" smtClean="0"/>
              <a:t>apartment</a:t>
            </a:r>
            <a:endParaRPr lang="de-DE" altLang="en-US" dirty="0" smtClean="0"/>
          </a:p>
          <a:p>
            <a:pPr eaLnBrk="1" hangingPunct="1">
              <a:defRPr/>
            </a:pPr>
            <a:r>
              <a:rPr lang="de-DE" altLang="en-US" dirty="0" err="1" smtClean="0"/>
              <a:t>Breaking</a:t>
            </a:r>
            <a:r>
              <a:rPr lang="de-DE" altLang="en-US" dirty="0" smtClean="0"/>
              <a:t> down a </a:t>
            </a:r>
            <a:r>
              <a:rPr lang="de-DE" altLang="en-US" dirty="0" err="1" smtClean="0"/>
              <a:t>challenging</a:t>
            </a:r>
            <a:r>
              <a:rPr lang="de-DE" altLang="en-US" dirty="0" smtClean="0"/>
              <a:t> </a:t>
            </a:r>
            <a:r>
              <a:rPr lang="de-DE" altLang="en-US" dirty="0" err="1" smtClean="0"/>
              <a:t>activity</a:t>
            </a:r>
            <a:r>
              <a:rPr lang="de-DE" altLang="en-US" dirty="0" smtClean="0"/>
              <a:t> </a:t>
            </a:r>
            <a:r>
              <a:rPr lang="de-DE" altLang="en-US" dirty="0" err="1" smtClean="0"/>
              <a:t>into</a:t>
            </a:r>
            <a:r>
              <a:rPr lang="de-DE" altLang="en-US" dirty="0" smtClean="0"/>
              <a:t> </a:t>
            </a:r>
            <a:r>
              <a:rPr lang="de-DE" altLang="en-US" dirty="0" err="1" smtClean="0"/>
              <a:t>smaller</a:t>
            </a:r>
            <a:r>
              <a:rPr lang="de-DE" altLang="en-US" dirty="0"/>
              <a:t> </a:t>
            </a:r>
            <a:r>
              <a:rPr lang="de-DE" altLang="en-US" dirty="0" err="1" smtClean="0"/>
              <a:t>steps</a:t>
            </a:r>
            <a:r>
              <a:rPr lang="de-DE" altLang="en-US" dirty="0" smtClean="0"/>
              <a:t>.</a:t>
            </a:r>
          </a:p>
        </p:txBody>
      </p:sp>
      <p:sp>
        <p:nvSpPr>
          <p:cNvPr id="7" name="Textfeld 6"/>
          <p:cNvSpPr txBox="1"/>
          <p:nvPr/>
        </p:nvSpPr>
        <p:spPr>
          <a:xfrm>
            <a:off x="179388" y="1773238"/>
            <a:ext cx="1944687" cy="3108325"/>
          </a:xfrm>
          <a:prstGeom prst="rect">
            <a:avLst/>
          </a:prstGeom>
          <a:solidFill>
            <a:srgbClr val="92D050"/>
          </a:solidFill>
        </p:spPr>
        <p:txBody>
          <a:bodyPr>
            <a:spAutoFit/>
          </a:bodyPr>
          <a:lstStyle/>
          <a:p>
            <a:pPr>
              <a:defRPr/>
            </a:pPr>
            <a:r>
              <a:rPr lang="de-DE" dirty="0" err="1">
                <a:solidFill>
                  <a:schemeClr val="bg1"/>
                </a:solidFill>
                <a:latin typeface="+mn-lt"/>
              </a:rPr>
              <a:t>Challenging</a:t>
            </a:r>
            <a:r>
              <a:rPr lang="de-DE" dirty="0">
                <a:solidFill>
                  <a:schemeClr val="bg1"/>
                </a:solidFill>
                <a:latin typeface="+mn-lt"/>
              </a:rPr>
              <a:t> </a:t>
            </a:r>
            <a:r>
              <a:rPr lang="de-DE" dirty="0" err="1">
                <a:solidFill>
                  <a:schemeClr val="bg1"/>
                </a:solidFill>
                <a:latin typeface="+mn-lt"/>
              </a:rPr>
              <a:t>activities</a:t>
            </a:r>
            <a:r>
              <a:rPr lang="de-DE" dirty="0">
                <a:solidFill>
                  <a:schemeClr val="bg1"/>
                </a:solidFill>
                <a:latin typeface="+mn-lt"/>
              </a:rPr>
              <a:t> </a:t>
            </a:r>
            <a:r>
              <a:rPr lang="de-DE" dirty="0" err="1">
                <a:solidFill>
                  <a:schemeClr val="bg1"/>
                </a:solidFill>
                <a:latin typeface="+mn-lt"/>
              </a:rPr>
              <a:t>are</a:t>
            </a:r>
            <a:r>
              <a:rPr lang="de-DE" dirty="0">
                <a:solidFill>
                  <a:schemeClr val="bg1"/>
                </a:solidFill>
                <a:latin typeface="+mn-lt"/>
              </a:rPr>
              <a:t> </a:t>
            </a:r>
            <a:r>
              <a:rPr lang="de-DE" dirty="0" err="1">
                <a:solidFill>
                  <a:schemeClr val="bg1"/>
                </a:solidFill>
                <a:latin typeface="+mn-lt"/>
              </a:rPr>
              <a:t>intended</a:t>
            </a:r>
            <a:r>
              <a:rPr lang="de-DE" dirty="0">
                <a:solidFill>
                  <a:schemeClr val="bg1"/>
                </a:solidFill>
                <a:latin typeface="+mn-lt"/>
              </a:rPr>
              <a:t> </a:t>
            </a:r>
            <a:r>
              <a:rPr lang="de-DE" dirty="0" err="1">
                <a:solidFill>
                  <a:schemeClr val="bg1"/>
                </a:solidFill>
                <a:latin typeface="+mn-lt"/>
              </a:rPr>
              <a:t>to</a:t>
            </a:r>
            <a:r>
              <a:rPr lang="de-DE" dirty="0">
                <a:solidFill>
                  <a:schemeClr val="bg1"/>
                </a:solidFill>
                <a:latin typeface="+mn-lt"/>
              </a:rPr>
              <a:t> </a:t>
            </a:r>
            <a:r>
              <a:rPr lang="de-DE" dirty="0" err="1">
                <a:solidFill>
                  <a:schemeClr val="bg1"/>
                </a:solidFill>
                <a:latin typeface="+mn-lt"/>
              </a:rPr>
              <a:t>further</a:t>
            </a:r>
            <a:r>
              <a:rPr lang="de-DE" dirty="0">
                <a:solidFill>
                  <a:schemeClr val="bg1"/>
                </a:solidFill>
                <a:latin typeface="+mn-lt"/>
              </a:rPr>
              <a:t> break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inactivity</a:t>
            </a:r>
            <a:r>
              <a:rPr lang="de-DE" dirty="0">
                <a:solidFill>
                  <a:schemeClr val="bg1"/>
                </a:solidFill>
                <a:latin typeface="+mn-lt"/>
              </a:rPr>
              <a:t> </a:t>
            </a:r>
            <a:r>
              <a:rPr lang="de-DE" dirty="0" err="1">
                <a:solidFill>
                  <a:schemeClr val="bg1"/>
                </a:solidFill>
                <a:latin typeface="+mn-lt"/>
              </a:rPr>
              <a:t>cycle</a:t>
            </a:r>
            <a:r>
              <a:rPr lang="de-DE" dirty="0">
                <a:solidFill>
                  <a:schemeClr val="bg1"/>
                </a:solidFill>
                <a:latin typeface="+mn-lt"/>
              </a:rPr>
              <a:t>.</a:t>
            </a:r>
          </a:p>
          <a:p>
            <a:pPr>
              <a:defRPr/>
            </a:pPr>
            <a:endParaRPr lang="de-DE" dirty="0">
              <a:solidFill>
                <a:schemeClr val="bg1"/>
              </a:solidFill>
              <a:latin typeface="+mn-lt"/>
            </a:endParaRPr>
          </a:p>
          <a:p>
            <a:pPr>
              <a:defRPr/>
            </a:pPr>
            <a:r>
              <a:rPr lang="de-DE" dirty="0">
                <a:solidFill>
                  <a:schemeClr val="bg1"/>
                </a:solidFill>
                <a:latin typeface="+mn-lt"/>
              </a:rPr>
              <a:t>These </a:t>
            </a:r>
            <a:r>
              <a:rPr lang="de-DE" dirty="0" err="1">
                <a:solidFill>
                  <a:schemeClr val="bg1"/>
                </a:solidFill>
                <a:latin typeface="+mn-lt"/>
              </a:rPr>
              <a:t>activities</a:t>
            </a:r>
            <a:r>
              <a:rPr lang="de-DE" dirty="0">
                <a:solidFill>
                  <a:schemeClr val="bg1"/>
                </a:solidFill>
                <a:latin typeface="+mn-lt"/>
              </a:rPr>
              <a:t> </a:t>
            </a:r>
            <a:r>
              <a:rPr lang="de-DE" dirty="0" err="1">
                <a:solidFill>
                  <a:schemeClr val="bg1"/>
                </a:solidFill>
                <a:latin typeface="+mn-lt"/>
              </a:rPr>
              <a:t>could</a:t>
            </a:r>
            <a:r>
              <a:rPr lang="de-DE" dirty="0">
                <a:solidFill>
                  <a:schemeClr val="bg1"/>
                </a:solidFill>
                <a:latin typeface="+mn-lt"/>
              </a:rPr>
              <a:t> </a:t>
            </a:r>
            <a:r>
              <a:rPr lang="de-DE" dirty="0" err="1">
                <a:solidFill>
                  <a:schemeClr val="bg1"/>
                </a:solidFill>
                <a:latin typeface="+mn-lt"/>
              </a:rPr>
              <a:t>give</a:t>
            </a:r>
            <a:r>
              <a:rPr lang="de-DE" dirty="0">
                <a:solidFill>
                  <a:schemeClr val="bg1"/>
                </a:solidFill>
                <a:latin typeface="+mn-lt"/>
              </a:rPr>
              <a:t> </a:t>
            </a:r>
            <a:r>
              <a:rPr lang="de-DE" dirty="0" err="1">
                <a:solidFill>
                  <a:schemeClr val="bg1"/>
                </a:solidFill>
                <a:latin typeface="+mn-lt"/>
              </a:rPr>
              <a:t>pleasure</a:t>
            </a:r>
            <a:r>
              <a:rPr lang="de-DE" dirty="0">
                <a:solidFill>
                  <a:schemeClr val="bg1"/>
                </a:solidFill>
                <a:latin typeface="+mn-lt"/>
              </a:rPr>
              <a:t> </a:t>
            </a:r>
            <a:r>
              <a:rPr lang="de-DE" dirty="0" err="1">
                <a:solidFill>
                  <a:schemeClr val="bg1"/>
                </a:solidFill>
                <a:latin typeface="+mn-lt"/>
              </a:rPr>
              <a:t>or</a:t>
            </a:r>
            <a:r>
              <a:rPr lang="de-DE" dirty="0">
                <a:solidFill>
                  <a:schemeClr val="bg1"/>
                </a:solidFill>
                <a:latin typeface="+mn-lt"/>
              </a:rPr>
              <a:t> </a:t>
            </a:r>
            <a:r>
              <a:rPr lang="de-DE" dirty="0" err="1">
                <a:solidFill>
                  <a:schemeClr val="bg1"/>
                </a:solidFill>
                <a:latin typeface="+mn-lt"/>
              </a:rPr>
              <a:t>provide</a:t>
            </a:r>
            <a:r>
              <a:rPr lang="de-DE" dirty="0">
                <a:solidFill>
                  <a:schemeClr val="bg1"/>
                </a:solidFill>
                <a:latin typeface="+mn-lt"/>
              </a:rPr>
              <a:t> a sense </a:t>
            </a:r>
            <a:r>
              <a:rPr lang="de-DE" dirty="0" err="1">
                <a:solidFill>
                  <a:schemeClr val="bg1"/>
                </a:solidFill>
                <a:latin typeface="+mn-lt"/>
              </a:rPr>
              <a:t>of</a:t>
            </a:r>
            <a:r>
              <a:rPr lang="de-DE" dirty="0">
                <a:solidFill>
                  <a:schemeClr val="bg1"/>
                </a:solidFill>
                <a:latin typeface="+mn-lt"/>
              </a:rPr>
              <a:t> </a:t>
            </a:r>
            <a:r>
              <a:rPr lang="de-DE" dirty="0" err="1">
                <a:solidFill>
                  <a:schemeClr val="bg1"/>
                </a:solidFill>
                <a:latin typeface="+mn-lt"/>
              </a:rPr>
              <a:t>achievement</a:t>
            </a:r>
            <a:r>
              <a:rPr lang="de-DE" dirty="0">
                <a:solidFill>
                  <a:schemeClr val="bg1"/>
                </a:solidFill>
                <a:latin typeface="+mn-lt"/>
              </a:rPr>
              <a:t>.</a:t>
            </a:r>
          </a:p>
          <a:p>
            <a:pPr>
              <a:defRPr/>
            </a:pPr>
            <a:endParaRPr lang="de-DE" dirty="0">
              <a:solidFill>
                <a:schemeClr val="bg1"/>
              </a:solidFill>
              <a:latin typeface="+mn-lt"/>
            </a:endParaRPr>
          </a:p>
          <a:p>
            <a:pPr>
              <a:defRPr/>
            </a:pPr>
            <a:r>
              <a:rPr lang="de-DE" dirty="0" err="1">
                <a:solidFill>
                  <a:schemeClr val="bg1"/>
                </a:solidFill>
                <a:latin typeface="+mn-lt"/>
              </a:rPr>
              <a:t>To</a:t>
            </a:r>
            <a:r>
              <a:rPr lang="de-DE" dirty="0">
                <a:solidFill>
                  <a:schemeClr val="bg1"/>
                </a:solidFill>
                <a:latin typeface="+mn-lt"/>
              </a:rPr>
              <a:t> </a:t>
            </a:r>
            <a:r>
              <a:rPr lang="de-DE" dirty="0" err="1">
                <a:solidFill>
                  <a:schemeClr val="bg1"/>
                </a:solidFill>
                <a:latin typeface="+mn-lt"/>
              </a:rPr>
              <a:t>be</a:t>
            </a:r>
            <a:r>
              <a:rPr lang="de-DE" dirty="0">
                <a:solidFill>
                  <a:schemeClr val="bg1"/>
                </a:solidFill>
                <a:latin typeface="+mn-lt"/>
              </a:rPr>
              <a:t> </a:t>
            </a:r>
            <a:r>
              <a:rPr lang="de-DE" dirty="0" err="1">
                <a:solidFill>
                  <a:schemeClr val="bg1"/>
                </a:solidFill>
                <a:latin typeface="+mn-lt"/>
              </a:rPr>
              <a:t>more</a:t>
            </a:r>
            <a:r>
              <a:rPr lang="de-DE" dirty="0">
                <a:solidFill>
                  <a:schemeClr val="bg1"/>
                </a:solidFill>
                <a:latin typeface="+mn-lt"/>
              </a:rPr>
              <a:t> </a:t>
            </a:r>
            <a:r>
              <a:rPr lang="de-DE" dirty="0" err="1">
                <a:solidFill>
                  <a:schemeClr val="bg1"/>
                </a:solidFill>
                <a:latin typeface="+mn-lt"/>
              </a:rPr>
              <a:t>manageable</a:t>
            </a:r>
            <a:r>
              <a:rPr lang="de-DE" dirty="0">
                <a:solidFill>
                  <a:schemeClr val="bg1"/>
                </a:solidFill>
                <a:latin typeface="+mn-lt"/>
              </a:rPr>
              <a:t> </a:t>
            </a:r>
            <a:r>
              <a:rPr lang="de-DE" dirty="0" err="1">
                <a:solidFill>
                  <a:schemeClr val="bg1"/>
                </a:solidFill>
                <a:latin typeface="+mn-lt"/>
              </a:rPr>
              <a:t>and</a:t>
            </a:r>
            <a:r>
              <a:rPr lang="de-DE" dirty="0">
                <a:solidFill>
                  <a:schemeClr val="bg1"/>
                </a:solidFill>
                <a:latin typeface="+mn-lt"/>
              </a:rPr>
              <a:t> </a:t>
            </a:r>
            <a:r>
              <a:rPr lang="de-DE" dirty="0" err="1">
                <a:solidFill>
                  <a:schemeClr val="bg1"/>
                </a:solidFill>
                <a:latin typeface="+mn-lt"/>
              </a:rPr>
              <a:t>less</a:t>
            </a:r>
            <a:r>
              <a:rPr lang="de-DE" dirty="0">
                <a:solidFill>
                  <a:schemeClr val="bg1"/>
                </a:solidFill>
                <a:latin typeface="+mn-lt"/>
              </a:rPr>
              <a:t> </a:t>
            </a:r>
            <a:r>
              <a:rPr lang="de-DE" dirty="0" err="1">
                <a:solidFill>
                  <a:schemeClr val="bg1"/>
                </a:solidFill>
                <a:latin typeface="+mn-lt"/>
              </a:rPr>
              <a:t>intimidating</a:t>
            </a:r>
            <a:r>
              <a:rPr lang="de-DE" dirty="0">
                <a:solidFill>
                  <a:schemeClr val="bg1"/>
                </a:solidFill>
                <a:latin typeface="+mn-lt"/>
              </a:rPr>
              <a:t>, </a:t>
            </a:r>
            <a:r>
              <a:rPr lang="de-DE" dirty="0" err="1">
                <a:solidFill>
                  <a:schemeClr val="bg1"/>
                </a:solidFill>
                <a:latin typeface="+mn-lt"/>
              </a:rPr>
              <a:t>challenging</a:t>
            </a:r>
            <a:r>
              <a:rPr lang="de-DE" dirty="0">
                <a:solidFill>
                  <a:schemeClr val="bg1"/>
                </a:solidFill>
                <a:latin typeface="+mn-lt"/>
              </a:rPr>
              <a:t> </a:t>
            </a:r>
            <a:r>
              <a:rPr lang="de-DE" dirty="0" err="1">
                <a:solidFill>
                  <a:schemeClr val="bg1"/>
                </a:solidFill>
                <a:latin typeface="+mn-lt"/>
              </a:rPr>
              <a:t>activities</a:t>
            </a:r>
            <a:r>
              <a:rPr lang="de-DE" dirty="0">
                <a:solidFill>
                  <a:schemeClr val="bg1"/>
                </a:solidFill>
                <a:latin typeface="+mn-lt"/>
              </a:rPr>
              <a:t> </a:t>
            </a:r>
            <a:r>
              <a:rPr lang="de-DE" dirty="0" err="1">
                <a:solidFill>
                  <a:schemeClr val="bg1"/>
                </a:solidFill>
                <a:latin typeface="+mn-lt"/>
              </a:rPr>
              <a:t>can</a:t>
            </a:r>
            <a:r>
              <a:rPr lang="de-DE" dirty="0">
                <a:solidFill>
                  <a:schemeClr val="bg1"/>
                </a:solidFill>
                <a:latin typeface="+mn-lt"/>
              </a:rPr>
              <a:t> </a:t>
            </a:r>
            <a:r>
              <a:rPr lang="de-DE" dirty="0" err="1">
                <a:solidFill>
                  <a:schemeClr val="bg1"/>
                </a:solidFill>
                <a:latin typeface="+mn-lt"/>
              </a:rPr>
              <a:t>be</a:t>
            </a:r>
            <a:r>
              <a:rPr lang="de-DE" dirty="0">
                <a:solidFill>
                  <a:schemeClr val="bg1"/>
                </a:solidFill>
                <a:latin typeface="+mn-lt"/>
              </a:rPr>
              <a:t> </a:t>
            </a:r>
            <a:r>
              <a:rPr lang="de-DE" dirty="0" err="1">
                <a:solidFill>
                  <a:schemeClr val="bg1"/>
                </a:solidFill>
                <a:latin typeface="+mn-lt"/>
              </a:rPr>
              <a:t>broken</a:t>
            </a:r>
            <a:r>
              <a:rPr lang="de-DE" dirty="0">
                <a:solidFill>
                  <a:schemeClr val="bg1"/>
                </a:solidFill>
                <a:latin typeface="+mn-lt"/>
              </a:rPr>
              <a:t> down </a:t>
            </a:r>
            <a:r>
              <a:rPr lang="de-DE" dirty="0" err="1">
                <a:solidFill>
                  <a:schemeClr val="bg1"/>
                </a:solidFill>
                <a:latin typeface="+mn-lt"/>
              </a:rPr>
              <a:t>into</a:t>
            </a:r>
            <a:r>
              <a:rPr lang="de-DE" dirty="0">
                <a:solidFill>
                  <a:schemeClr val="bg1"/>
                </a:solidFill>
                <a:latin typeface="+mn-lt"/>
              </a:rPr>
              <a:t> </a:t>
            </a:r>
            <a:r>
              <a:rPr lang="de-DE" dirty="0" err="1">
                <a:solidFill>
                  <a:schemeClr val="bg1"/>
                </a:solidFill>
                <a:latin typeface="+mn-lt"/>
              </a:rPr>
              <a:t>smaller</a:t>
            </a:r>
            <a:r>
              <a:rPr lang="de-DE" dirty="0">
                <a:solidFill>
                  <a:schemeClr val="bg1"/>
                </a:solidFill>
                <a:latin typeface="+mn-lt"/>
              </a:rPr>
              <a:t> </a:t>
            </a:r>
            <a:r>
              <a:rPr lang="de-DE" dirty="0" err="1">
                <a:solidFill>
                  <a:schemeClr val="bg1"/>
                </a:solidFill>
                <a:latin typeface="+mn-lt"/>
              </a:rPr>
              <a:t>steps</a:t>
            </a:r>
            <a:r>
              <a:rPr lang="de-DE" dirty="0">
                <a:solidFill>
                  <a:schemeClr val="bg1"/>
                </a:solidFill>
                <a:latin typeface="+mn-lt"/>
              </a:rPr>
              <a:t>. </a:t>
            </a:r>
          </a:p>
        </p:txBody>
      </p:sp>
      <p:grpSp>
        <p:nvGrpSpPr>
          <p:cNvPr id="47109" name="Gruppieren 7"/>
          <p:cNvGrpSpPr>
            <a:grpSpLocks/>
          </p:cNvGrpSpPr>
          <p:nvPr/>
        </p:nvGrpSpPr>
        <p:grpSpPr bwMode="auto">
          <a:xfrm>
            <a:off x="165100" y="1371600"/>
            <a:ext cx="358775" cy="369888"/>
            <a:chOff x="395536" y="1403484"/>
            <a:chExt cx="360040" cy="369332"/>
          </a:xfrm>
        </p:grpSpPr>
        <p:sp>
          <p:nvSpPr>
            <p:cNvPr id="47110" name="Ellipse 8"/>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47111" name="Textfeld 9"/>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
        <p:nvSpPr>
          <p:cNvPr id="6" name="Rechteck 5"/>
          <p:cNvSpPr/>
          <p:nvPr/>
        </p:nvSpPr>
        <p:spPr bwMode="auto">
          <a:xfrm>
            <a:off x="1691680" y="5805264"/>
            <a:ext cx="7056784" cy="8640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grpSp>
        <p:nvGrpSpPr>
          <p:cNvPr id="4" name="Gruppieren 3"/>
          <p:cNvGrpSpPr/>
          <p:nvPr/>
        </p:nvGrpSpPr>
        <p:grpSpPr>
          <a:xfrm>
            <a:off x="3203848" y="3861048"/>
            <a:ext cx="1973911" cy="2924944"/>
            <a:chOff x="2627784" y="3837937"/>
            <a:chExt cx="1973911" cy="2924944"/>
          </a:xfrm>
        </p:grpSpPr>
        <p:pic>
          <p:nvPicPr>
            <p:cNvPr id="11"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837937"/>
              <a:ext cx="1973911"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221088"/>
              <a:ext cx="1224136" cy="2177329"/>
            </a:xfrm>
            <a:prstGeom prst="rect">
              <a:avLst/>
            </a:prstGeom>
            <a:noFill/>
            <a:ln w="3175">
              <a:solidFill>
                <a:schemeClr val="tx1"/>
              </a:solidFill>
              <a:miter lim="800000"/>
              <a:headEnd/>
              <a:tailEnd/>
            </a:ln>
          </p:spPr>
        </p:pic>
      </p:grpSp>
      <p:grpSp>
        <p:nvGrpSpPr>
          <p:cNvPr id="5" name="Gruppieren 4"/>
          <p:cNvGrpSpPr/>
          <p:nvPr/>
        </p:nvGrpSpPr>
        <p:grpSpPr>
          <a:xfrm>
            <a:off x="5306144" y="3861048"/>
            <a:ext cx="1973911" cy="2924944"/>
            <a:chOff x="4736623" y="3810000"/>
            <a:chExt cx="1973911" cy="2924944"/>
          </a:xfrm>
        </p:grpSpPr>
        <p:pic>
          <p:nvPicPr>
            <p:cNvPr id="15" name="Grafik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6623" y="3810000"/>
              <a:ext cx="1973911"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9129" y="4221088"/>
              <a:ext cx="1214528" cy="2160240"/>
            </a:xfrm>
            <a:prstGeom prst="rect">
              <a:avLst/>
            </a:prstGeom>
            <a:noFill/>
            <a:ln w="3175">
              <a:solidFill>
                <a:schemeClr val="tx1"/>
              </a:solidFill>
              <a:miter lim="800000"/>
              <a:headEnd/>
              <a:tailEnd/>
            </a:ln>
          </p:spPr>
        </p:pic>
      </p:grpSp>
    </p:spTree>
    <p:extLst>
      <p:ext uri="{BB962C8B-B14F-4D97-AF65-F5344CB8AC3E}">
        <p14:creationId xmlns:p14="http://schemas.microsoft.com/office/powerpoint/2010/main" val="19898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smtClean="0"/>
              <a:t>“Be kind to yourself”</a:t>
            </a:r>
          </a:p>
        </p:txBody>
      </p:sp>
      <p:sp>
        <p:nvSpPr>
          <p:cNvPr id="49155" name="Rectangle 3"/>
          <p:cNvSpPr>
            <a:spLocks noGrp="1" noChangeArrowheads="1"/>
          </p:cNvSpPr>
          <p:nvPr>
            <p:ph type="body" idx="1"/>
          </p:nvPr>
        </p:nvSpPr>
        <p:spPr/>
        <p:txBody>
          <a:bodyPr/>
          <a:lstStyle/>
          <a:p>
            <a:pPr eaLnBrk="1" hangingPunct="1"/>
            <a:r>
              <a:rPr lang="en-US" altLang="en-US" dirty="0" smtClean="0"/>
              <a:t>When it is hard to do an activity, the “be kind to yourself” exercise can be used.</a:t>
            </a:r>
          </a:p>
          <a:p>
            <a:pPr eaLnBrk="1" hangingPunct="1"/>
            <a:r>
              <a:rPr lang="en-US" altLang="en-US" dirty="0" smtClean="0"/>
              <a:t>Creation of a list of short encouraging messages.</a:t>
            </a:r>
          </a:p>
          <a:p>
            <a:pPr eaLnBrk="1" hangingPunct="1"/>
            <a:r>
              <a:rPr lang="de-DE" altLang="en-US" dirty="0" err="1" smtClean="0"/>
              <a:t>Examples</a:t>
            </a:r>
            <a:r>
              <a:rPr lang="de-DE" altLang="en-US" dirty="0" smtClean="0"/>
              <a:t>:</a:t>
            </a:r>
          </a:p>
          <a:p>
            <a:pPr lvl="1" eaLnBrk="1" hangingPunct="1"/>
            <a:r>
              <a:rPr lang="de-DE" altLang="en-US" dirty="0" smtClean="0"/>
              <a:t>These </a:t>
            </a:r>
            <a:r>
              <a:rPr lang="de-DE" altLang="en-US" dirty="0" err="1" smtClean="0"/>
              <a:t>activities</a:t>
            </a:r>
            <a:r>
              <a:rPr lang="de-DE" altLang="en-US" dirty="0" smtClean="0"/>
              <a:t> </a:t>
            </a:r>
            <a:r>
              <a:rPr lang="de-DE" altLang="en-US" dirty="0" err="1" smtClean="0"/>
              <a:t>are</a:t>
            </a:r>
            <a:r>
              <a:rPr lang="de-DE" altLang="en-US" dirty="0" smtClean="0"/>
              <a:t> </a:t>
            </a:r>
            <a:r>
              <a:rPr lang="de-DE" altLang="en-US" dirty="0" err="1" smtClean="0"/>
              <a:t>hard</a:t>
            </a:r>
            <a:r>
              <a:rPr lang="de-DE" altLang="en-US" dirty="0" smtClean="0"/>
              <a:t>, but </a:t>
            </a:r>
            <a:r>
              <a:rPr lang="de-DE" altLang="en-US" dirty="0" err="1" smtClean="0"/>
              <a:t>they</a:t>
            </a:r>
            <a:r>
              <a:rPr lang="de-DE" altLang="en-US" dirty="0" smtClean="0"/>
              <a:t> will </a:t>
            </a:r>
            <a:r>
              <a:rPr lang="de-DE" altLang="en-US" dirty="0" err="1" smtClean="0"/>
              <a:t>get</a:t>
            </a:r>
            <a:r>
              <a:rPr lang="de-DE" altLang="en-US" dirty="0" smtClean="0"/>
              <a:t> </a:t>
            </a:r>
            <a:r>
              <a:rPr lang="de-DE" altLang="en-US" dirty="0" err="1" smtClean="0"/>
              <a:t>easier</a:t>
            </a:r>
            <a:r>
              <a:rPr lang="de-DE" altLang="en-US" dirty="0" smtClean="0"/>
              <a:t>.</a:t>
            </a:r>
          </a:p>
          <a:p>
            <a:pPr lvl="1" eaLnBrk="1" hangingPunct="1"/>
            <a:r>
              <a:rPr lang="de-DE" altLang="en-US" dirty="0" smtClean="0"/>
              <a:t>I am </a:t>
            </a:r>
            <a:r>
              <a:rPr lang="de-DE" altLang="en-US" dirty="0" err="1" smtClean="0"/>
              <a:t>really</a:t>
            </a:r>
            <a:r>
              <a:rPr lang="de-DE" altLang="en-US" dirty="0" smtClean="0"/>
              <a:t> </a:t>
            </a:r>
            <a:r>
              <a:rPr lang="de-DE" altLang="en-US" dirty="0" err="1" smtClean="0"/>
              <a:t>helping</a:t>
            </a:r>
            <a:r>
              <a:rPr lang="de-DE" altLang="en-US" dirty="0" smtClean="0"/>
              <a:t> </a:t>
            </a:r>
            <a:r>
              <a:rPr lang="de-DE" altLang="en-US" dirty="0" err="1" smtClean="0"/>
              <a:t>myself</a:t>
            </a:r>
            <a:r>
              <a:rPr lang="de-DE" altLang="en-US" dirty="0" smtClean="0"/>
              <a:t> </a:t>
            </a:r>
            <a:r>
              <a:rPr lang="de-DE" altLang="en-US" dirty="0" err="1" smtClean="0"/>
              <a:t>by</a:t>
            </a:r>
            <a:r>
              <a:rPr lang="de-DE" altLang="en-US" dirty="0" smtClean="0"/>
              <a:t> </a:t>
            </a:r>
            <a:r>
              <a:rPr lang="de-DE" altLang="en-US" dirty="0" err="1" smtClean="0"/>
              <a:t>taking</a:t>
            </a:r>
            <a:r>
              <a:rPr lang="de-DE" altLang="en-US" dirty="0" smtClean="0"/>
              <a:t> </a:t>
            </a:r>
            <a:r>
              <a:rPr lang="de-DE" altLang="en-US" dirty="0" err="1" smtClean="0"/>
              <a:t>these</a:t>
            </a:r>
            <a:r>
              <a:rPr lang="de-DE" altLang="en-US" dirty="0" smtClean="0"/>
              <a:t> </a:t>
            </a:r>
            <a:r>
              <a:rPr lang="de-DE" altLang="en-US" dirty="0" err="1" smtClean="0"/>
              <a:t>steps</a:t>
            </a:r>
            <a:r>
              <a:rPr lang="de-DE" altLang="en-US" dirty="0" smtClean="0"/>
              <a:t>.</a:t>
            </a:r>
            <a:endParaRPr lang="en-US" altLang="en-US" dirty="0" smtClean="0"/>
          </a:p>
          <a:p>
            <a:pPr eaLnBrk="1" hangingPunct="1"/>
            <a:endParaRPr lang="en-US" altLang="en-US" dirty="0" smtClean="0"/>
          </a:p>
        </p:txBody>
      </p:sp>
      <p:sp>
        <p:nvSpPr>
          <p:cNvPr id="4" name="Textfeld 3"/>
          <p:cNvSpPr txBox="1"/>
          <p:nvPr/>
        </p:nvSpPr>
        <p:spPr>
          <a:xfrm>
            <a:off x="179388" y="1773238"/>
            <a:ext cx="1944687" cy="1169987"/>
          </a:xfrm>
          <a:prstGeom prst="rect">
            <a:avLst/>
          </a:prstGeom>
          <a:solidFill>
            <a:srgbClr val="92D050"/>
          </a:solidFill>
        </p:spPr>
        <p:txBody>
          <a:bodyPr>
            <a:spAutoFit/>
          </a:bodyPr>
          <a:lstStyle/>
          <a:p>
            <a:pPr>
              <a:defRPr/>
            </a:pPr>
            <a:r>
              <a:rPr lang="en-US" dirty="0">
                <a:solidFill>
                  <a:schemeClr val="bg1"/>
                </a:solidFill>
                <a:latin typeface="+mn-lt"/>
              </a:rPr>
              <a:t>Positive self-verbalization, a simple but effective technique to address negative cognitions.</a:t>
            </a:r>
          </a:p>
        </p:txBody>
      </p:sp>
      <p:grpSp>
        <p:nvGrpSpPr>
          <p:cNvPr id="49157" name="Gruppieren 6"/>
          <p:cNvGrpSpPr>
            <a:grpSpLocks/>
          </p:cNvGrpSpPr>
          <p:nvPr/>
        </p:nvGrpSpPr>
        <p:grpSpPr bwMode="auto">
          <a:xfrm>
            <a:off x="165100" y="1371600"/>
            <a:ext cx="358775" cy="369888"/>
            <a:chOff x="395536" y="1403484"/>
            <a:chExt cx="360040" cy="369332"/>
          </a:xfrm>
        </p:grpSpPr>
        <p:sp>
          <p:nvSpPr>
            <p:cNvPr id="49158"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49159"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158915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t>“Confidence booster”</a:t>
            </a:r>
          </a:p>
        </p:txBody>
      </p:sp>
      <p:sp>
        <p:nvSpPr>
          <p:cNvPr id="51203" name="Rectangle 3"/>
          <p:cNvSpPr>
            <a:spLocks noGrp="1" noChangeArrowheads="1"/>
          </p:cNvSpPr>
          <p:nvPr>
            <p:ph type="body" idx="1"/>
          </p:nvPr>
        </p:nvSpPr>
        <p:spPr/>
        <p:txBody>
          <a:bodyPr/>
          <a:lstStyle/>
          <a:p>
            <a:pPr eaLnBrk="1" hangingPunct="1"/>
            <a:r>
              <a:rPr lang="en-US" altLang="en-US" dirty="0" smtClean="0"/>
              <a:t>When it is hard to do an activity, it may help to remember something that helps one feeling stronger and more confident.</a:t>
            </a:r>
          </a:p>
          <a:p>
            <a:pPr eaLnBrk="1" hangingPunct="1"/>
            <a:r>
              <a:rPr lang="en-US" altLang="en-US" dirty="0" smtClean="0"/>
              <a:t>Create a list of confidence boosters.</a:t>
            </a:r>
          </a:p>
          <a:p>
            <a:pPr eaLnBrk="1" hangingPunct="1"/>
            <a:r>
              <a:rPr lang="de-DE" altLang="en-US" dirty="0" err="1" smtClean="0"/>
              <a:t>Examples</a:t>
            </a:r>
            <a:r>
              <a:rPr lang="de-DE" altLang="en-US" dirty="0" smtClean="0"/>
              <a:t>:</a:t>
            </a:r>
          </a:p>
          <a:p>
            <a:pPr lvl="1" eaLnBrk="1" hangingPunct="1"/>
            <a:r>
              <a:rPr lang="de-DE" altLang="en-US" dirty="0" smtClean="0"/>
              <a:t>Picture </a:t>
            </a:r>
            <a:r>
              <a:rPr lang="de-DE" altLang="en-US" dirty="0" err="1" smtClean="0"/>
              <a:t>of</a:t>
            </a:r>
            <a:r>
              <a:rPr lang="de-DE" altLang="en-US" dirty="0" smtClean="0"/>
              <a:t> a personal </a:t>
            </a:r>
            <a:r>
              <a:rPr lang="de-DE" altLang="en-US" dirty="0" err="1" smtClean="0"/>
              <a:t>good</a:t>
            </a:r>
            <a:r>
              <a:rPr lang="de-DE" altLang="en-US" dirty="0" smtClean="0"/>
              <a:t> </a:t>
            </a:r>
            <a:r>
              <a:rPr lang="de-DE" altLang="en-US" dirty="0" err="1" smtClean="0"/>
              <a:t>luck</a:t>
            </a:r>
            <a:r>
              <a:rPr lang="de-DE" altLang="en-US" dirty="0" smtClean="0"/>
              <a:t> </a:t>
            </a:r>
            <a:r>
              <a:rPr lang="de-DE" altLang="en-US" dirty="0" err="1" smtClean="0"/>
              <a:t>charm</a:t>
            </a:r>
            <a:endParaRPr lang="en-US" altLang="en-US" dirty="0" smtClean="0"/>
          </a:p>
          <a:p>
            <a:pPr eaLnBrk="1" hangingPunct="1"/>
            <a:endParaRPr lang="en-US" altLang="en-US" dirty="0" smtClean="0"/>
          </a:p>
        </p:txBody>
      </p:sp>
      <p:sp>
        <p:nvSpPr>
          <p:cNvPr id="4" name="Textfeld 3"/>
          <p:cNvSpPr txBox="1"/>
          <p:nvPr/>
        </p:nvSpPr>
        <p:spPr>
          <a:xfrm>
            <a:off x="179388" y="1773238"/>
            <a:ext cx="1944687" cy="1600438"/>
          </a:xfrm>
          <a:prstGeom prst="rect">
            <a:avLst/>
          </a:prstGeom>
          <a:solidFill>
            <a:srgbClr val="92D050"/>
          </a:solidFill>
        </p:spPr>
        <p:txBody>
          <a:bodyPr>
            <a:spAutoFit/>
          </a:bodyPr>
          <a:lstStyle/>
          <a:p>
            <a:pPr>
              <a:defRPr/>
            </a:pPr>
            <a:r>
              <a:rPr lang="en-US" dirty="0" smtClean="0">
                <a:solidFill>
                  <a:schemeClr val="bg1"/>
                </a:solidFill>
                <a:latin typeface="+mn-lt"/>
              </a:rPr>
              <a:t>An addition to the positive self-talk components and a simple technique to deal with difficulties during challenging activities.</a:t>
            </a:r>
            <a:endParaRPr lang="en-US" dirty="0">
              <a:solidFill>
                <a:schemeClr val="bg1"/>
              </a:solidFill>
              <a:latin typeface="+mn-lt"/>
            </a:endParaRPr>
          </a:p>
        </p:txBody>
      </p:sp>
      <p:grpSp>
        <p:nvGrpSpPr>
          <p:cNvPr id="5" name="Gruppieren 6"/>
          <p:cNvGrpSpPr>
            <a:grpSpLocks/>
          </p:cNvGrpSpPr>
          <p:nvPr/>
        </p:nvGrpSpPr>
        <p:grpSpPr bwMode="auto">
          <a:xfrm>
            <a:off x="165100" y="1371600"/>
            <a:ext cx="358775" cy="369888"/>
            <a:chOff x="395536" y="1403484"/>
            <a:chExt cx="360040" cy="369332"/>
          </a:xfrm>
        </p:grpSpPr>
        <p:sp>
          <p:nvSpPr>
            <p:cNvPr id="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2832015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t>“Identify obstacles”</a:t>
            </a:r>
          </a:p>
        </p:txBody>
      </p:sp>
      <p:sp>
        <p:nvSpPr>
          <p:cNvPr id="53251" name="Rectangle 3"/>
          <p:cNvSpPr>
            <a:spLocks noGrp="1" noChangeArrowheads="1"/>
          </p:cNvSpPr>
          <p:nvPr>
            <p:ph type="body" idx="1"/>
          </p:nvPr>
        </p:nvSpPr>
        <p:spPr/>
        <p:txBody>
          <a:bodyPr/>
          <a:lstStyle/>
          <a:p>
            <a:pPr eaLnBrk="1" hangingPunct="1"/>
            <a:r>
              <a:rPr lang="de-DE" altLang="en-US" dirty="0" smtClean="0"/>
              <a:t>List </a:t>
            </a:r>
            <a:r>
              <a:rPr lang="de-DE" altLang="en-US" dirty="0" err="1" smtClean="0"/>
              <a:t>of</a:t>
            </a:r>
            <a:r>
              <a:rPr lang="de-DE" altLang="en-US" dirty="0" smtClean="0"/>
              <a:t> </a:t>
            </a:r>
            <a:r>
              <a:rPr lang="de-DE" altLang="en-US" dirty="0" err="1" smtClean="0"/>
              <a:t>obstacles</a:t>
            </a:r>
            <a:r>
              <a:rPr lang="de-DE" altLang="en-US" dirty="0" smtClean="0"/>
              <a:t> </a:t>
            </a:r>
            <a:r>
              <a:rPr lang="de-DE" altLang="en-US" dirty="0" err="1" smtClean="0"/>
              <a:t>that</a:t>
            </a:r>
            <a:r>
              <a:rPr lang="de-DE" altLang="en-US" dirty="0" smtClean="0"/>
              <a:t> </a:t>
            </a:r>
            <a:r>
              <a:rPr lang="de-DE" altLang="en-US" dirty="0" err="1" smtClean="0"/>
              <a:t>might</a:t>
            </a:r>
            <a:r>
              <a:rPr lang="de-DE" altLang="en-US" dirty="0" smtClean="0"/>
              <a:t> </a:t>
            </a:r>
            <a:r>
              <a:rPr lang="de-DE" altLang="en-US" dirty="0" err="1" smtClean="0"/>
              <a:t>occur</a:t>
            </a:r>
            <a:r>
              <a:rPr lang="de-DE" altLang="en-US" dirty="0" smtClean="0"/>
              <a:t> </a:t>
            </a:r>
            <a:r>
              <a:rPr lang="de-DE" altLang="en-US" dirty="0" err="1" smtClean="0"/>
              <a:t>when</a:t>
            </a:r>
            <a:r>
              <a:rPr lang="de-DE" altLang="en-US" dirty="0" smtClean="0"/>
              <a:t> </a:t>
            </a:r>
            <a:r>
              <a:rPr lang="de-DE" altLang="en-US" dirty="0" err="1" smtClean="0"/>
              <a:t>doing</a:t>
            </a:r>
            <a:r>
              <a:rPr lang="de-DE" altLang="en-US" dirty="0" smtClean="0"/>
              <a:t> </a:t>
            </a:r>
            <a:r>
              <a:rPr lang="de-DE" altLang="en-US" dirty="0" err="1" smtClean="0"/>
              <a:t>activities</a:t>
            </a:r>
            <a:r>
              <a:rPr lang="de-DE" altLang="en-US" dirty="0" smtClean="0"/>
              <a:t> </a:t>
            </a:r>
            <a:r>
              <a:rPr lang="de-DE" altLang="en-US" dirty="0" err="1" smtClean="0"/>
              <a:t>or</a:t>
            </a:r>
            <a:r>
              <a:rPr lang="de-DE" altLang="en-US" dirty="0" smtClean="0"/>
              <a:t> </a:t>
            </a:r>
            <a:r>
              <a:rPr lang="de-DE" altLang="en-US" dirty="0" err="1" smtClean="0"/>
              <a:t>the</a:t>
            </a:r>
            <a:r>
              <a:rPr lang="de-DE" altLang="en-US" dirty="0" smtClean="0"/>
              <a:t> </a:t>
            </a:r>
            <a:r>
              <a:rPr lang="de-DE" altLang="en-US" dirty="0" err="1" smtClean="0"/>
              <a:t>steps</a:t>
            </a:r>
            <a:r>
              <a:rPr lang="de-DE" altLang="en-US" dirty="0" smtClean="0"/>
              <a:t> </a:t>
            </a:r>
            <a:r>
              <a:rPr lang="de-DE" altLang="en-US" dirty="0" err="1" smtClean="0"/>
              <a:t>of</a:t>
            </a:r>
            <a:r>
              <a:rPr lang="de-DE" altLang="en-US" dirty="0" smtClean="0"/>
              <a:t> </a:t>
            </a:r>
            <a:r>
              <a:rPr lang="de-DE" altLang="en-US" dirty="0" err="1" smtClean="0"/>
              <a:t>activities</a:t>
            </a:r>
            <a:r>
              <a:rPr lang="de-DE" altLang="en-US" dirty="0" smtClean="0"/>
              <a:t>.</a:t>
            </a:r>
          </a:p>
          <a:p>
            <a:pPr eaLnBrk="1" hangingPunct="1"/>
            <a:r>
              <a:rPr lang="de-DE" altLang="en-US" dirty="0" err="1" smtClean="0"/>
              <a:t>Adding</a:t>
            </a:r>
            <a:r>
              <a:rPr lang="de-DE" altLang="en-US" dirty="0" smtClean="0"/>
              <a:t> </a:t>
            </a:r>
            <a:r>
              <a:rPr lang="de-DE" altLang="en-US" dirty="0" err="1" smtClean="0"/>
              <a:t>solutions</a:t>
            </a:r>
            <a:r>
              <a:rPr lang="de-DE" altLang="en-US" dirty="0" smtClean="0"/>
              <a:t> </a:t>
            </a:r>
            <a:r>
              <a:rPr lang="de-DE" altLang="en-US" dirty="0" err="1" smtClean="0"/>
              <a:t>that</a:t>
            </a:r>
            <a:r>
              <a:rPr lang="de-DE" altLang="en-US" dirty="0" smtClean="0"/>
              <a:t> </a:t>
            </a:r>
            <a:r>
              <a:rPr lang="de-DE" altLang="en-US" dirty="0" err="1" smtClean="0"/>
              <a:t>can</a:t>
            </a:r>
            <a:r>
              <a:rPr lang="de-DE" altLang="en-US" dirty="0" smtClean="0"/>
              <a:t> </a:t>
            </a:r>
            <a:r>
              <a:rPr lang="de-DE" altLang="en-US" dirty="0" err="1" smtClean="0"/>
              <a:t>be</a:t>
            </a:r>
            <a:r>
              <a:rPr lang="de-DE" altLang="en-US" dirty="0" smtClean="0"/>
              <a:t> </a:t>
            </a:r>
            <a:r>
              <a:rPr lang="de-DE" altLang="en-US" dirty="0" err="1" smtClean="0"/>
              <a:t>tried</a:t>
            </a:r>
            <a:r>
              <a:rPr lang="de-DE" altLang="en-US" dirty="0" smtClean="0"/>
              <a:t> </a:t>
            </a:r>
            <a:r>
              <a:rPr lang="de-DE" altLang="en-US" dirty="0" err="1" smtClean="0"/>
              <a:t>when</a:t>
            </a:r>
            <a:r>
              <a:rPr lang="de-DE" altLang="en-US" dirty="0" smtClean="0"/>
              <a:t> </a:t>
            </a:r>
            <a:r>
              <a:rPr lang="de-DE" altLang="en-US" dirty="0" err="1" smtClean="0"/>
              <a:t>encountering</a:t>
            </a:r>
            <a:r>
              <a:rPr lang="de-DE" altLang="en-US" dirty="0" smtClean="0"/>
              <a:t> </a:t>
            </a:r>
            <a:r>
              <a:rPr lang="de-DE" altLang="en-US" dirty="0" err="1" smtClean="0"/>
              <a:t>these</a:t>
            </a:r>
            <a:r>
              <a:rPr lang="de-DE" altLang="en-US" dirty="0" smtClean="0"/>
              <a:t> </a:t>
            </a:r>
            <a:r>
              <a:rPr lang="de-DE" altLang="en-US" dirty="0" err="1" smtClean="0"/>
              <a:t>problems</a:t>
            </a:r>
            <a:r>
              <a:rPr lang="de-DE" altLang="en-US" dirty="0" smtClean="0"/>
              <a:t>. </a:t>
            </a:r>
          </a:p>
          <a:p>
            <a:pPr eaLnBrk="1" hangingPunct="1"/>
            <a:r>
              <a:rPr lang="de-DE" altLang="en-US" dirty="0" err="1" smtClean="0"/>
              <a:t>Examples</a:t>
            </a:r>
            <a:r>
              <a:rPr lang="de-DE" altLang="en-US" dirty="0" smtClean="0"/>
              <a:t>:</a:t>
            </a:r>
          </a:p>
          <a:p>
            <a:pPr lvl="1" eaLnBrk="1" hangingPunct="1"/>
            <a:r>
              <a:rPr lang="de-DE" altLang="en-US" dirty="0" err="1" smtClean="0"/>
              <a:t>Be</a:t>
            </a:r>
            <a:r>
              <a:rPr lang="de-DE" altLang="en-US" dirty="0" smtClean="0"/>
              <a:t> </a:t>
            </a:r>
            <a:r>
              <a:rPr lang="de-DE" altLang="en-US" dirty="0" err="1" smtClean="0"/>
              <a:t>kind</a:t>
            </a:r>
            <a:r>
              <a:rPr lang="de-DE" altLang="en-US" dirty="0" smtClean="0"/>
              <a:t> </a:t>
            </a:r>
            <a:r>
              <a:rPr lang="de-DE" altLang="en-US" dirty="0" err="1" smtClean="0"/>
              <a:t>to</a:t>
            </a:r>
            <a:r>
              <a:rPr lang="de-DE" altLang="en-US" dirty="0" smtClean="0"/>
              <a:t> </a:t>
            </a:r>
            <a:r>
              <a:rPr lang="de-DE" altLang="en-US" dirty="0" err="1" smtClean="0"/>
              <a:t>yourself</a:t>
            </a:r>
            <a:endParaRPr lang="de-DE" altLang="en-US" dirty="0" smtClean="0"/>
          </a:p>
          <a:p>
            <a:pPr lvl="1" eaLnBrk="1" hangingPunct="1"/>
            <a:r>
              <a:rPr lang="de-DE" altLang="en-US" dirty="0" err="1" smtClean="0"/>
              <a:t>Confidence</a:t>
            </a:r>
            <a:r>
              <a:rPr lang="de-DE" altLang="en-US" dirty="0" smtClean="0"/>
              <a:t> </a:t>
            </a:r>
            <a:r>
              <a:rPr lang="de-DE" altLang="en-US" dirty="0" err="1" smtClean="0"/>
              <a:t>booster</a:t>
            </a:r>
            <a:endParaRPr lang="en-US" altLang="en-US" dirty="0" smtClean="0"/>
          </a:p>
          <a:p>
            <a:pPr eaLnBrk="1" hangingPunct="1"/>
            <a:endParaRPr lang="en-US" altLang="en-US" dirty="0" smtClean="0"/>
          </a:p>
        </p:txBody>
      </p:sp>
      <p:sp>
        <p:nvSpPr>
          <p:cNvPr id="4" name="Textfeld 3"/>
          <p:cNvSpPr txBox="1"/>
          <p:nvPr/>
        </p:nvSpPr>
        <p:spPr>
          <a:xfrm>
            <a:off x="179388" y="1773238"/>
            <a:ext cx="1944687" cy="954107"/>
          </a:xfrm>
          <a:prstGeom prst="rect">
            <a:avLst/>
          </a:prstGeom>
          <a:solidFill>
            <a:srgbClr val="92D050"/>
          </a:solidFill>
        </p:spPr>
        <p:txBody>
          <a:bodyPr>
            <a:spAutoFit/>
          </a:bodyPr>
          <a:lstStyle/>
          <a:p>
            <a:pPr>
              <a:defRPr/>
            </a:pPr>
            <a:r>
              <a:rPr lang="en-US" dirty="0" smtClean="0">
                <a:solidFill>
                  <a:schemeClr val="bg1"/>
                </a:solidFill>
                <a:latin typeface="+mn-lt"/>
              </a:rPr>
              <a:t>This introduces problem solving by addressing problems that occur with activities.</a:t>
            </a:r>
            <a:endParaRPr lang="en-US" dirty="0">
              <a:solidFill>
                <a:schemeClr val="bg1"/>
              </a:solidFill>
              <a:latin typeface="+mn-lt"/>
            </a:endParaRPr>
          </a:p>
        </p:txBody>
      </p:sp>
      <p:grpSp>
        <p:nvGrpSpPr>
          <p:cNvPr id="5" name="Gruppieren 6"/>
          <p:cNvGrpSpPr>
            <a:grpSpLocks/>
          </p:cNvGrpSpPr>
          <p:nvPr/>
        </p:nvGrpSpPr>
        <p:grpSpPr bwMode="auto">
          <a:xfrm>
            <a:off x="165100" y="1371600"/>
            <a:ext cx="358775" cy="369888"/>
            <a:chOff x="395536" y="1403484"/>
            <a:chExt cx="360040" cy="369332"/>
          </a:xfrm>
        </p:grpSpPr>
        <p:sp>
          <p:nvSpPr>
            <p:cNvPr id="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3859662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t>“Plan activities”</a:t>
            </a:r>
          </a:p>
        </p:txBody>
      </p:sp>
      <p:sp>
        <p:nvSpPr>
          <p:cNvPr id="21507" name="Rectangle 3"/>
          <p:cNvSpPr>
            <a:spLocks noGrp="1" noChangeArrowheads="1"/>
          </p:cNvSpPr>
          <p:nvPr>
            <p:ph type="body" idx="1"/>
          </p:nvPr>
        </p:nvSpPr>
        <p:spPr/>
        <p:txBody>
          <a:bodyPr/>
          <a:lstStyle/>
          <a:p>
            <a:pPr eaLnBrk="1" hangingPunct="1">
              <a:defRPr/>
            </a:pPr>
            <a:r>
              <a:rPr lang="en-US" altLang="en-US" dirty="0" smtClean="0"/>
              <a:t>Adding activities to the personal planer.</a:t>
            </a:r>
          </a:p>
          <a:p>
            <a:pPr eaLnBrk="1" hangingPunct="1">
              <a:defRPr/>
            </a:pPr>
            <a:r>
              <a:rPr lang="de-DE" altLang="en-US" dirty="0" err="1" smtClean="0"/>
              <a:t>Picking</a:t>
            </a:r>
            <a:r>
              <a:rPr lang="de-DE" altLang="en-US" dirty="0" smtClean="0"/>
              <a:t> </a:t>
            </a:r>
            <a:r>
              <a:rPr lang="de-DE" altLang="en-US" dirty="0" err="1" smtClean="0"/>
              <a:t>activities</a:t>
            </a:r>
            <a:r>
              <a:rPr lang="de-DE" altLang="en-US" dirty="0" smtClean="0"/>
              <a:t> </a:t>
            </a:r>
            <a:r>
              <a:rPr lang="de-DE" altLang="en-US" dirty="0" err="1" smtClean="0"/>
              <a:t>from</a:t>
            </a:r>
            <a:r>
              <a:rPr lang="de-DE" altLang="en-US" dirty="0" smtClean="0"/>
              <a:t> a </a:t>
            </a:r>
            <a:r>
              <a:rPr lang="de-DE" altLang="en-US" dirty="0" err="1" smtClean="0"/>
              <a:t>list</a:t>
            </a:r>
            <a:r>
              <a:rPr lang="de-DE" altLang="en-US" dirty="0" smtClean="0"/>
              <a:t> </a:t>
            </a:r>
            <a:r>
              <a:rPr lang="de-DE" altLang="en-US" dirty="0" err="1" smtClean="0"/>
              <a:t>of</a:t>
            </a:r>
            <a:r>
              <a:rPr lang="de-DE" altLang="en-US" dirty="0" smtClean="0"/>
              <a:t> </a:t>
            </a:r>
            <a:r>
              <a:rPr lang="de-DE" altLang="en-US" dirty="0" err="1" smtClean="0"/>
              <a:t>activities</a:t>
            </a:r>
            <a:r>
              <a:rPr lang="de-DE" altLang="en-US" dirty="0" smtClean="0"/>
              <a:t>.</a:t>
            </a:r>
          </a:p>
          <a:p>
            <a:pPr eaLnBrk="1" hangingPunct="1">
              <a:defRPr/>
            </a:pPr>
            <a:r>
              <a:rPr lang="de-DE" altLang="en-US" dirty="0" err="1" smtClean="0"/>
              <a:t>For</a:t>
            </a:r>
            <a:r>
              <a:rPr lang="de-DE" altLang="en-US" dirty="0" smtClean="0"/>
              <a:t> </a:t>
            </a:r>
            <a:r>
              <a:rPr lang="de-DE" altLang="en-US" dirty="0" err="1" smtClean="0"/>
              <a:t>challenging</a:t>
            </a:r>
            <a:r>
              <a:rPr lang="de-DE" altLang="en-US" dirty="0" smtClean="0"/>
              <a:t> </a:t>
            </a:r>
            <a:r>
              <a:rPr lang="de-DE" altLang="en-US" dirty="0" err="1" smtClean="0"/>
              <a:t>activities</a:t>
            </a:r>
            <a:r>
              <a:rPr lang="de-DE" altLang="en-US" dirty="0" smtClean="0"/>
              <a:t>, </a:t>
            </a:r>
            <a:r>
              <a:rPr lang="de-DE" altLang="en-US" dirty="0" err="1" smtClean="0"/>
              <a:t>selecting</a:t>
            </a:r>
            <a:r>
              <a:rPr lang="de-DE" altLang="en-US" dirty="0" smtClean="0"/>
              <a:t> </a:t>
            </a:r>
            <a:r>
              <a:rPr lang="de-DE" altLang="en-US" dirty="0" err="1" smtClean="0"/>
              <a:t>one</a:t>
            </a:r>
            <a:r>
              <a:rPr lang="de-DE" altLang="en-US" dirty="0" smtClean="0"/>
              <a:t> </a:t>
            </a:r>
            <a:r>
              <a:rPr lang="de-DE" altLang="en-US" dirty="0" err="1" smtClean="0"/>
              <a:t>or</a:t>
            </a:r>
            <a:r>
              <a:rPr lang="de-DE" altLang="en-US" dirty="0" smtClean="0"/>
              <a:t> </a:t>
            </a:r>
            <a:r>
              <a:rPr lang="de-DE" altLang="en-US" dirty="0" err="1" smtClean="0"/>
              <a:t>more</a:t>
            </a:r>
            <a:r>
              <a:rPr lang="de-DE" altLang="en-US" dirty="0" smtClean="0"/>
              <a:t> </a:t>
            </a:r>
            <a:r>
              <a:rPr lang="de-DE" altLang="en-US" dirty="0" err="1" smtClean="0"/>
              <a:t>steps</a:t>
            </a:r>
            <a:r>
              <a:rPr lang="de-DE" altLang="en-US" dirty="0" smtClean="0"/>
              <a:t> (</a:t>
            </a:r>
            <a:r>
              <a:rPr lang="de-DE" altLang="en-US" dirty="0" err="1" smtClean="0"/>
              <a:t>instead</a:t>
            </a:r>
            <a:r>
              <a:rPr lang="de-DE" altLang="en-US" dirty="0" smtClean="0"/>
              <a:t> </a:t>
            </a:r>
            <a:r>
              <a:rPr lang="de-DE" altLang="en-US" dirty="0" err="1" smtClean="0"/>
              <a:t>of</a:t>
            </a:r>
            <a:r>
              <a:rPr lang="de-DE" altLang="en-US" dirty="0" smtClean="0"/>
              <a:t> </a:t>
            </a:r>
            <a:r>
              <a:rPr lang="de-DE" altLang="en-US" dirty="0" err="1" smtClean="0"/>
              <a:t>completing</a:t>
            </a:r>
            <a:r>
              <a:rPr lang="de-DE" altLang="en-US" dirty="0" smtClean="0"/>
              <a:t> </a:t>
            </a:r>
            <a:r>
              <a:rPr lang="de-DE" altLang="en-US" dirty="0" err="1" smtClean="0"/>
              <a:t>the</a:t>
            </a:r>
            <a:r>
              <a:rPr lang="de-DE" altLang="en-US" dirty="0" smtClean="0"/>
              <a:t> </a:t>
            </a:r>
            <a:r>
              <a:rPr lang="de-DE" altLang="en-US" dirty="0" err="1" smtClean="0"/>
              <a:t>whole</a:t>
            </a:r>
            <a:r>
              <a:rPr lang="de-DE" altLang="en-US" dirty="0" smtClean="0"/>
              <a:t> </a:t>
            </a:r>
            <a:r>
              <a:rPr lang="de-DE" altLang="en-US" dirty="0" err="1" smtClean="0"/>
              <a:t>activity</a:t>
            </a:r>
            <a:r>
              <a:rPr lang="de-DE" altLang="en-US" dirty="0" smtClean="0"/>
              <a:t> all at </a:t>
            </a:r>
            <a:r>
              <a:rPr lang="de-DE" altLang="en-US" dirty="0" err="1" smtClean="0"/>
              <a:t>once</a:t>
            </a:r>
            <a:r>
              <a:rPr lang="de-DE" altLang="en-US" dirty="0" smtClean="0"/>
              <a:t>).</a:t>
            </a:r>
          </a:p>
          <a:p>
            <a:pPr eaLnBrk="1" hangingPunct="1">
              <a:defRPr/>
            </a:pPr>
            <a:r>
              <a:rPr lang="de-DE" altLang="en-US" dirty="0" err="1" smtClean="0"/>
              <a:t>Picking</a:t>
            </a:r>
            <a:r>
              <a:rPr lang="de-DE" altLang="en-US" dirty="0" smtClean="0"/>
              <a:t> a </a:t>
            </a:r>
            <a:r>
              <a:rPr lang="de-DE" altLang="en-US" dirty="0" err="1" smtClean="0"/>
              <a:t>day</a:t>
            </a:r>
            <a:r>
              <a:rPr lang="de-DE" altLang="en-US" dirty="0" smtClean="0"/>
              <a:t> </a:t>
            </a:r>
            <a:r>
              <a:rPr lang="de-DE" altLang="en-US" dirty="0" err="1" smtClean="0"/>
              <a:t>and</a:t>
            </a:r>
            <a:r>
              <a:rPr lang="de-DE" altLang="en-US" dirty="0" smtClean="0"/>
              <a:t> a time </a:t>
            </a:r>
            <a:r>
              <a:rPr lang="de-DE" altLang="en-US" dirty="0" err="1" smtClean="0"/>
              <a:t>of</a:t>
            </a:r>
            <a:r>
              <a:rPr lang="de-DE" altLang="en-US" dirty="0" smtClean="0"/>
              <a:t> </a:t>
            </a:r>
            <a:r>
              <a:rPr lang="de-DE" altLang="en-US" dirty="0" err="1" smtClean="0"/>
              <a:t>day</a:t>
            </a:r>
            <a:r>
              <a:rPr lang="de-DE" altLang="en-US" dirty="0" smtClean="0"/>
              <a:t> (</a:t>
            </a:r>
            <a:r>
              <a:rPr lang="de-DE" altLang="en-US" dirty="0" err="1" smtClean="0"/>
              <a:t>morning</a:t>
            </a:r>
            <a:r>
              <a:rPr lang="de-DE" altLang="en-US" dirty="0" smtClean="0"/>
              <a:t>, </a:t>
            </a:r>
            <a:r>
              <a:rPr lang="de-DE" altLang="en-US" dirty="0" err="1" smtClean="0"/>
              <a:t>afternoon</a:t>
            </a:r>
            <a:r>
              <a:rPr lang="de-DE" altLang="en-US" dirty="0" smtClean="0"/>
              <a:t> </a:t>
            </a:r>
            <a:r>
              <a:rPr lang="de-DE" altLang="en-US" dirty="0" err="1" smtClean="0"/>
              <a:t>or</a:t>
            </a:r>
            <a:r>
              <a:rPr lang="de-DE" altLang="en-US" dirty="0" smtClean="0"/>
              <a:t> </a:t>
            </a:r>
            <a:r>
              <a:rPr lang="de-DE" altLang="en-US" dirty="0" err="1" smtClean="0"/>
              <a:t>evening</a:t>
            </a:r>
            <a:r>
              <a:rPr lang="de-DE" altLang="en-US" dirty="0" smtClean="0"/>
              <a:t>).</a:t>
            </a:r>
          </a:p>
          <a:p>
            <a:pPr marL="0" indent="0" eaLnBrk="1" hangingPunct="1">
              <a:buFontTx/>
              <a:buNone/>
              <a:defRPr/>
            </a:pPr>
            <a:endParaRPr lang="de-DE" altLang="en-US" dirty="0" smtClean="0"/>
          </a:p>
          <a:p>
            <a:pPr eaLnBrk="1" hangingPunct="1">
              <a:defRPr/>
            </a:pPr>
            <a:r>
              <a:rPr lang="de-DE" altLang="en-US" dirty="0" smtClean="0"/>
              <a:t>Setting a </a:t>
            </a:r>
            <a:r>
              <a:rPr lang="de-DE" altLang="en-US" dirty="0" err="1" smtClean="0"/>
              <a:t>reminder</a:t>
            </a:r>
            <a:endParaRPr lang="de-DE" altLang="en-US" dirty="0" smtClean="0"/>
          </a:p>
          <a:p>
            <a:pPr lvl="1" eaLnBrk="1" hangingPunct="1">
              <a:defRPr/>
            </a:pPr>
            <a:r>
              <a:rPr lang="de-DE" altLang="en-US" dirty="0" err="1" smtClean="0"/>
              <a:t>Notification</a:t>
            </a:r>
            <a:r>
              <a:rPr lang="de-DE" altLang="en-US" dirty="0" smtClean="0"/>
              <a:t> </a:t>
            </a:r>
            <a:r>
              <a:rPr lang="de-DE" altLang="en-US" dirty="0" err="1" smtClean="0"/>
              <a:t>feature</a:t>
            </a:r>
            <a:endParaRPr lang="de-DE" altLang="en-US" dirty="0" smtClean="0"/>
          </a:p>
          <a:p>
            <a:pPr lvl="1" eaLnBrk="1" hangingPunct="1">
              <a:defRPr/>
            </a:pPr>
            <a:r>
              <a:rPr lang="de-DE" altLang="en-US" dirty="0" err="1" smtClean="0"/>
              <a:t>Or</a:t>
            </a:r>
            <a:r>
              <a:rPr lang="de-DE" altLang="en-US" dirty="0" smtClean="0"/>
              <a:t> personal offline </a:t>
            </a:r>
            <a:r>
              <a:rPr lang="de-DE" altLang="en-US" dirty="0" err="1" smtClean="0"/>
              <a:t>reminders</a:t>
            </a:r>
            <a:r>
              <a:rPr lang="de-DE" altLang="en-US" dirty="0" smtClean="0"/>
              <a:t>, e.g. a </a:t>
            </a:r>
            <a:r>
              <a:rPr lang="de-DE" altLang="en-US" dirty="0" err="1" smtClean="0"/>
              <a:t>note</a:t>
            </a:r>
            <a:r>
              <a:rPr lang="de-DE" altLang="en-US" dirty="0" smtClean="0"/>
              <a:t> on </a:t>
            </a:r>
            <a:r>
              <a:rPr lang="de-DE" altLang="en-US" dirty="0" err="1" smtClean="0"/>
              <a:t>the</a:t>
            </a:r>
            <a:r>
              <a:rPr lang="de-DE" altLang="en-US" dirty="0" smtClean="0"/>
              <a:t> </a:t>
            </a:r>
            <a:r>
              <a:rPr lang="de-DE" altLang="en-US" dirty="0" err="1" smtClean="0"/>
              <a:t>fridge</a:t>
            </a:r>
            <a:r>
              <a:rPr lang="de-DE" altLang="en-US" dirty="0" smtClean="0"/>
              <a:t>.</a:t>
            </a:r>
          </a:p>
          <a:p>
            <a:pPr eaLnBrk="1" hangingPunct="1">
              <a:defRPr/>
            </a:pPr>
            <a:r>
              <a:rPr lang="de-DE" altLang="en-US" dirty="0" err="1" smtClean="0"/>
              <a:t>Marking</a:t>
            </a:r>
            <a:r>
              <a:rPr lang="de-DE" altLang="en-US" dirty="0" smtClean="0"/>
              <a:t> </a:t>
            </a:r>
            <a:r>
              <a:rPr lang="de-DE" altLang="en-US" dirty="0" err="1" smtClean="0"/>
              <a:t>completed</a:t>
            </a:r>
            <a:r>
              <a:rPr lang="de-DE" altLang="en-US" dirty="0" smtClean="0"/>
              <a:t> </a:t>
            </a:r>
            <a:r>
              <a:rPr lang="de-DE" altLang="en-US" dirty="0" err="1" smtClean="0"/>
              <a:t>activities</a:t>
            </a:r>
            <a:r>
              <a:rPr lang="de-DE" altLang="en-US" dirty="0" smtClean="0"/>
              <a:t>.</a:t>
            </a:r>
            <a:endParaRPr lang="en-US" altLang="en-US" dirty="0" smtClean="0"/>
          </a:p>
        </p:txBody>
      </p:sp>
      <p:sp>
        <p:nvSpPr>
          <p:cNvPr id="4" name="Textfeld 3"/>
          <p:cNvSpPr txBox="1"/>
          <p:nvPr/>
        </p:nvSpPr>
        <p:spPr>
          <a:xfrm>
            <a:off x="179388" y="1773238"/>
            <a:ext cx="1944687" cy="1384995"/>
          </a:xfrm>
          <a:prstGeom prst="rect">
            <a:avLst/>
          </a:prstGeom>
          <a:solidFill>
            <a:srgbClr val="92D050"/>
          </a:solidFill>
        </p:spPr>
        <p:txBody>
          <a:bodyPr>
            <a:spAutoFit/>
          </a:bodyPr>
          <a:lstStyle/>
          <a:p>
            <a:pPr>
              <a:defRPr/>
            </a:pPr>
            <a:r>
              <a:rPr lang="en-US" dirty="0" smtClean="0">
                <a:solidFill>
                  <a:schemeClr val="bg1"/>
                </a:solidFill>
                <a:latin typeface="+mn-lt"/>
              </a:rPr>
              <a:t>Planer and reminders as means to improve adherence and to ensure that activities are integrated into daily routines.</a:t>
            </a:r>
            <a:endParaRPr lang="en-US" dirty="0">
              <a:solidFill>
                <a:schemeClr val="bg1"/>
              </a:solidFill>
              <a:latin typeface="+mn-lt"/>
            </a:endParaRPr>
          </a:p>
        </p:txBody>
      </p:sp>
      <p:grpSp>
        <p:nvGrpSpPr>
          <p:cNvPr id="5" name="Gruppieren 6"/>
          <p:cNvGrpSpPr>
            <a:grpSpLocks/>
          </p:cNvGrpSpPr>
          <p:nvPr/>
        </p:nvGrpSpPr>
        <p:grpSpPr bwMode="auto">
          <a:xfrm>
            <a:off x="165100" y="1371600"/>
            <a:ext cx="358775" cy="369888"/>
            <a:chOff x="395536" y="1403484"/>
            <a:chExt cx="360040" cy="369332"/>
          </a:xfrm>
        </p:grpSpPr>
        <p:sp>
          <p:nvSpPr>
            <p:cNvPr id="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2290593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t>“Plan activities”</a:t>
            </a:r>
          </a:p>
        </p:txBody>
      </p:sp>
      <p:sp>
        <p:nvSpPr>
          <p:cNvPr id="4" name="Textfeld 3"/>
          <p:cNvSpPr txBox="1"/>
          <p:nvPr/>
        </p:nvSpPr>
        <p:spPr>
          <a:xfrm>
            <a:off x="179388" y="1773238"/>
            <a:ext cx="1944687" cy="1384995"/>
          </a:xfrm>
          <a:prstGeom prst="rect">
            <a:avLst/>
          </a:prstGeom>
          <a:solidFill>
            <a:srgbClr val="92D050"/>
          </a:solidFill>
        </p:spPr>
        <p:txBody>
          <a:bodyPr>
            <a:spAutoFit/>
          </a:bodyPr>
          <a:lstStyle/>
          <a:p>
            <a:pPr>
              <a:defRPr/>
            </a:pPr>
            <a:r>
              <a:rPr lang="en-US" dirty="0" smtClean="0">
                <a:solidFill>
                  <a:schemeClr val="bg1"/>
                </a:solidFill>
                <a:latin typeface="+mn-lt"/>
              </a:rPr>
              <a:t>Planer and reminders as means to improve adherence and to ensure that activities are integrated into daily routines.</a:t>
            </a:r>
            <a:endParaRPr lang="en-US" dirty="0">
              <a:solidFill>
                <a:schemeClr val="bg1"/>
              </a:solidFill>
              <a:latin typeface="+mn-lt"/>
            </a:endParaRPr>
          </a:p>
        </p:txBody>
      </p:sp>
      <p:grpSp>
        <p:nvGrpSpPr>
          <p:cNvPr id="5" name="Gruppieren 6"/>
          <p:cNvGrpSpPr>
            <a:grpSpLocks/>
          </p:cNvGrpSpPr>
          <p:nvPr/>
        </p:nvGrpSpPr>
        <p:grpSpPr bwMode="auto">
          <a:xfrm>
            <a:off x="165100" y="1371600"/>
            <a:ext cx="358775" cy="369888"/>
            <a:chOff x="395536" y="1403484"/>
            <a:chExt cx="360040" cy="369332"/>
          </a:xfrm>
        </p:grpSpPr>
        <p:sp>
          <p:nvSpPr>
            <p:cNvPr id="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pic>
        <p:nvPicPr>
          <p:cNvPr id="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1600"/>
            <a:ext cx="3966592" cy="587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305" y="1196752"/>
            <a:ext cx="2469539" cy="4392488"/>
          </a:xfrm>
          <a:prstGeom prst="rect">
            <a:avLst/>
          </a:prstGeom>
          <a:ln>
            <a:solidFill>
              <a:schemeClr val="tx1"/>
            </a:solidFill>
          </a:ln>
        </p:spPr>
      </p:pic>
    </p:spTree>
    <p:extLst>
      <p:ext uri="{BB962C8B-B14F-4D97-AF65-F5344CB8AC3E}">
        <p14:creationId xmlns:p14="http://schemas.microsoft.com/office/powerpoint/2010/main" val="3635985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Online Implementation</a:t>
            </a:r>
            <a:endParaRPr lang="en-US" sz="2400" b="1" dirty="0">
              <a:solidFill>
                <a:srgbClr val="9E1440"/>
              </a:solidFill>
              <a:latin typeface="+mj-lt"/>
              <a:ea typeface="+mj-ea"/>
              <a:cs typeface="+mj-cs"/>
            </a:endParaRPr>
          </a:p>
          <a:p>
            <a:pPr marL="0" indent="0">
              <a:buNone/>
            </a:pPr>
            <a:endParaRPr lang="en-US" sz="2400" b="1" dirty="0" smtClean="0">
              <a:solidFill>
                <a:srgbClr val="9E1440"/>
              </a:solidFill>
              <a:latin typeface="+mj-lt"/>
              <a:ea typeface="+mj-ea"/>
              <a:cs typeface="+mj-cs"/>
            </a:endParaRPr>
          </a:p>
          <a:p>
            <a:pPr marL="0" indent="0">
              <a:buNone/>
            </a:pPr>
            <a:endParaRPr lang="en-US" sz="2400" b="1" dirty="0">
              <a:solidFill>
                <a:srgbClr val="9E1440"/>
              </a:solidFill>
              <a:latin typeface="+mj-lt"/>
              <a:ea typeface="+mj-ea"/>
              <a:cs typeface="+mj-cs"/>
            </a:endParaRPr>
          </a:p>
          <a:p>
            <a:pPr marL="0" indent="0">
              <a:buNone/>
            </a:pPr>
            <a:endParaRPr lang="en-US" sz="2400" b="1" dirty="0">
              <a:solidFill>
                <a:srgbClr val="9E1440"/>
              </a:solidFill>
              <a:latin typeface="+mj-lt"/>
              <a:ea typeface="+mj-ea"/>
              <a:cs typeface="+mj-cs"/>
            </a:endParaRPr>
          </a:p>
          <a:p>
            <a:pPr marL="0" indent="0" algn="ctr">
              <a:buNone/>
            </a:pPr>
            <a:r>
              <a:rPr lang="en-US" dirty="0" smtClean="0"/>
              <a:t>“This work package will implement the evidence based PM+ </a:t>
            </a:r>
            <a:r>
              <a:rPr lang="en-US" dirty="0" err="1" smtClean="0"/>
              <a:t>programme</a:t>
            </a:r>
            <a:r>
              <a:rPr lang="en-US" dirty="0" smtClean="0"/>
              <a:t> by creating an online and offline computer and smartphone based version for Syrian refugees.”</a:t>
            </a:r>
          </a:p>
          <a:p>
            <a:pPr marL="0" indent="0" algn="ctr">
              <a:buNone/>
            </a:pPr>
            <a:endParaRPr lang="en-US" dirty="0"/>
          </a:p>
          <a:p>
            <a:pPr marL="0" indent="0">
              <a:buNone/>
            </a:pPr>
            <a:endParaRPr lang="en-US"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92145"/>
            <a:ext cx="139858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60270"/>
            <a:ext cx="1385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80770"/>
            <a:ext cx="137318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465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n-US" altLang="en-US" sz="2800" dirty="0" smtClean="0"/>
              <a:t>Step-by-step</a:t>
            </a:r>
          </a:p>
        </p:txBody>
      </p:sp>
      <p:pic>
        <p:nvPicPr>
          <p:cNvPr id="6553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Untertitel 1"/>
          <p:cNvSpPr>
            <a:spLocks noGrp="1"/>
          </p:cNvSpPr>
          <p:nvPr>
            <p:ph type="subTitle" idx="1"/>
          </p:nvPr>
        </p:nvSpPr>
        <p:spPr/>
        <p:txBody>
          <a:bodyPr/>
          <a:lstStyle/>
          <a:p>
            <a:r>
              <a:rPr lang="en-US" altLang="en-US" dirty="0" smtClean="0"/>
              <a:t>Additional features</a:t>
            </a:r>
          </a:p>
        </p:txBody>
      </p:sp>
      <p:sp>
        <p:nvSpPr>
          <p:cNvPr id="6554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4292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“e-helpers on-demand”</a:t>
            </a:r>
          </a:p>
        </p:txBody>
      </p:sp>
      <p:sp>
        <p:nvSpPr>
          <p:cNvPr id="36867" name="Rectangle 3"/>
          <p:cNvSpPr>
            <a:spLocks noGrp="1" noChangeArrowheads="1"/>
          </p:cNvSpPr>
          <p:nvPr>
            <p:ph type="body" idx="1"/>
          </p:nvPr>
        </p:nvSpPr>
        <p:spPr>
          <a:xfrm>
            <a:off x="2209800" y="1676400"/>
            <a:ext cx="6610350" cy="4267200"/>
          </a:xfrm>
        </p:spPr>
        <p:txBody>
          <a:bodyPr/>
          <a:lstStyle/>
          <a:p>
            <a:pPr eaLnBrk="1" hangingPunct="1">
              <a:defRPr/>
            </a:pPr>
            <a:r>
              <a:rPr lang="en-US" altLang="en-US" dirty="0" smtClean="0"/>
              <a:t>E-helper messaging system</a:t>
            </a:r>
          </a:p>
          <a:p>
            <a:pPr eaLnBrk="1" hangingPunct="1">
              <a:defRPr/>
            </a:pPr>
            <a:r>
              <a:rPr lang="de-DE" altLang="en-US" dirty="0" err="1" smtClean="0"/>
              <a:t>Contact</a:t>
            </a:r>
            <a:r>
              <a:rPr lang="de-DE" altLang="en-US" dirty="0" smtClean="0"/>
              <a:t>-on-</a:t>
            </a:r>
            <a:r>
              <a:rPr lang="de-DE" altLang="en-US" dirty="0" err="1" smtClean="0"/>
              <a:t>demand</a:t>
            </a:r>
            <a:r>
              <a:rPr lang="de-DE" altLang="en-US" dirty="0" smtClean="0"/>
              <a:t> </a:t>
            </a:r>
            <a:r>
              <a:rPr lang="de-DE" altLang="en-US" dirty="0" err="1" smtClean="0"/>
              <a:t>is</a:t>
            </a:r>
            <a:r>
              <a:rPr lang="de-DE" altLang="en-US" dirty="0" smtClean="0"/>
              <a:t> </a:t>
            </a:r>
            <a:r>
              <a:rPr lang="de-DE" altLang="en-US" dirty="0" err="1" smtClean="0"/>
              <a:t>integrated</a:t>
            </a:r>
            <a:r>
              <a:rPr lang="de-DE" altLang="en-US" dirty="0" smtClean="0"/>
              <a:t> in </a:t>
            </a:r>
            <a:r>
              <a:rPr lang="de-DE" altLang="en-US" dirty="0" err="1" smtClean="0"/>
              <a:t>the</a:t>
            </a:r>
            <a:r>
              <a:rPr lang="de-DE" altLang="en-US" dirty="0" smtClean="0"/>
              <a:t> </a:t>
            </a:r>
            <a:r>
              <a:rPr lang="de-DE" altLang="en-US" dirty="0" err="1" smtClean="0"/>
              <a:t>app</a:t>
            </a:r>
            <a:endParaRPr lang="de-DE" altLang="en-US" dirty="0" smtClean="0"/>
          </a:p>
          <a:p>
            <a:pPr marL="0" indent="0" eaLnBrk="1" hangingPunct="1">
              <a:buFontTx/>
              <a:buNone/>
              <a:defRPr/>
            </a:pPr>
            <a:endParaRPr lang="de-DE" altLang="en-US" dirty="0" smtClean="0"/>
          </a:p>
          <a:p>
            <a:pPr eaLnBrk="1" hangingPunct="1">
              <a:defRPr/>
            </a:pPr>
            <a:r>
              <a:rPr lang="de-DE" altLang="en-US" dirty="0" smtClean="0"/>
              <a:t>1. Pick a </a:t>
            </a:r>
            <a:r>
              <a:rPr lang="de-DE" altLang="en-US" dirty="0" err="1" smtClean="0"/>
              <a:t>topic</a:t>
            </a:r>
            <a:r>
              <a:rPr lang="de-DE" altLang="en-US" dirty="0" smtClean="0"/>
              <a:t>:</a:t>
            </a:r>
          </a:p>
          <a:p>
            <a:pPr eaLnBrk="1" hangingPunct="1">
              <a:defRPr/>
            </a:pPr>
            <a:endParaRPr lang="de-DE" altLang="en-US" dirty="0"/>
          </a:p>
          <a:p>
            <a:pPr eaLnBrk="1" hangingPunct="1">
              <a:defRPr/>
            </a:pPr>
            <a:endParaRPr lang="de-DE" altLang="en-US" dirty="0" smtClean="0"/>
          </a:p>
          <a:p>
            <a:pPr eaLnBrk="1" hangingPunct="1">
              <a:defRPr/>
            </a:pPr>
            <a:endParaRPr lang="de-DE" altLang="en-US" dirty="0"/>
          </a:p>
          <a:p>
            <a:pPr eaLnBrk="1" hangingPunct="1">
              <a:defRPr/>
            </a:pPr>
            <a:endParaRPr lang="de-DE" altLang="en-US" dirty="0" smtClean="0"/>
          </a:p>
          <a:p>
            <a:pPr eaLnBrk="1" hangingPunct="1">
              <a:defRPr/>
            </a:pPr>
            <a:endParaRPr lang="de-DE" altLang="en-US" dirty="0"/>
          </a:p>
          <a:p>
            <a:pPr eaLnBrk="1" hangingPunct="1">
              <a:defRPr/>
            </a:pPr>
            <a:r>
              <a:rPr lang="de-DE" altLang="en-US" dirty="0" smtClean="0"/>
              <a:t>2. Send a </a:t>
            </a:r>
            <a:r>
              <a:rPr lang="de-DE" altLang="en-US" dirty="0" err="1" smtClean="0"/>
              <a:t>message</a:t>
            </a:r>
            <a:endParaRPr lang="de-DE" altLang="en-US" dirty="0" smtClean="0"/>
          </a:p>
          <a:p>
            <a:pPr eaLnBrk="1" hangingPunct="1">
              <a:defRPr/>
            </a:pPr>
            <a:r>
              <a:rPr lang="de-DE" altLang="en-US" dirty="0" smtClean="0"/>
              <a:t>3. </a:t>
            </a:r>
            <a:r>
              <a:rPr lang="de-DE" altLang="en-US" dirty="0" err="1" smtClean="0"/>
              <a:t>Receive</a:t>
            </a:r>
            <a:r>
              <a:rPr lang="de-DE" altLang="en-US" dirty="0" smtClean="0"/>
              <a:t> an </a:t>
            </a:r>
            <a:r>
              <a:rPr lang="de-DE" altLang="en-US" dirty="0" err="1" smtClean="0"/>
              <a:t>answer</a:t>
            </a:r>
            <a:r>
              <a:rPr lang="de-DE" altLang="en-US" dirty="0" smtClean="0"/>
              <a:t> </a:t>
            </a:r>
            <a:r>
              <a:rPr lang="de-DE" altLang="en-US" dirty="0" err="1" smtClean="0"/>
              <a:t>by</a:t>
            </a:r>
            <a:r>
              <a:rPr lang="de-DE" altLang="en-US" dirty="0" smtClean="0"/>
              <a:t> a </a:t>
            </a:r>
            <a:r>
              <a:rPr lang="de-DE" altLang="en-US" dirty="0" err="1" smtClean="0"/>
              <a:t>trained</a:t>
            </a:r>
            <a:r>
              <a:rPr lang="de-DE" altLang="en-US" dirty="0" smtClean="0"/>
              <a:t> </a:t>
            </a:r>
            <a:r>
              <a:rPr lang="de-DE" altLang="en-US" dirty="0" err="1" smtClean="0"/>
              <a:t>and</a:t>
            </a:r>
            <a:r>
              <a:rPr lang="de-DE" altLang="en-US" dirty="0" smtClean="0"/>
              <a:t> </a:t>
            </a:r>
            <a:r>
              <a:rPr lang="de-DE" altLang="en-US" dirty="0" err="1" smtClean="0"/>
              <a:t>supervised</a:t>
            </a:r>
            <a:r>
              <a:rPr lang="de-DE" altLang="en-US" dirty="0" smtClean="0"/>
              <a:t> e-</a:t>
            </a:r>
            <a:r>
              <a:rPr lang="de-DE" altLang="en-US" dirty="0" err="1" smtClean="0"/>
              <a:t>helper</a:t>
            </a:r>
            <a:r>
              <a:rPr lang="de-DE" altLang="en-US" dirty="0" smtClean="0"/>
              <a:t> (</a:t>
            </a:r>
            <a:r>
              <a:rPr lang="de-DE" altLang="en-US" dirty="0" err="1" smtClean="0"/>
              <a:t>within</a:t>
            </a:r>
            <a:r>
              <a:rPr lang="de-DE" altLang="en-US" dirty="0" smtClean="0"/>
              <a:t> 24 </a:t>
            </a:r>
            <a:r>
              <a:rPr lang="de-DE" altLang="en-US" dirty="0" err="1" smtClean="0"/>
              <a:t>to</a:t>
            </a:r>
            <a:r>
              <a:rPr lang="de-DE" altLang="en-US" dirty="0" smtClean="0"/>
              <a:t> 48 </a:t>
            </a:r>
            <a:r>
              <a:rPr lang="de-DE" altLang="en-US" dirty="0" err="1" smtClean="0"/>
              <a:t>hours</a:t>
            </a:r>
            <a:r>
              <a:rPr lang="de-DE" altLang="en-US" dirty="0" smtClean="0"/>
              <a:t>)</a:t>
            </a:r>
            <a:endParaRPr lang="en-US" altLang="en-US" dirty="0" smtClean="0"/>
          </a:p>
          <a:p>
            <a:pPr eaLnBrk="1" hangingPunct="1">
              <a:defRPr/>
            </a:pPr>
            <a:endParaRPr lang="en-US" altLang="en-US" dirty="0" smtClean="0"/>
          </a:p>
        </p:txBody>
      </p:sp>
      <p:sp>
        <p:nvSpPr>
          <p:cNvPr id="67588" name="Ellipse 3"/>
          <p:cNvSpPr>
            <a:spLocks noChangeArrowheads="1"/>
          </p:cNvSpPr>
          <p:nvPr/>
        </p:nvSpPr>
        <p:spPr bwMode="auto">
          <a:xfrm>
            <a:off x="2909888" y="3390900"/>
            <a:ext cx="1150937" cy="1152525"/>
          </a:xfrm>
          <a:prstGeom prst="ellipse">
            <a:avLst/>
          </a:prstGeom>
          <a:solidFill>
            <a:srgbClr val="9E144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67589" name="Textfeld 2"/>
          <p:cNvSpPr txBox="1">
            <a:spLocks noChangeArrowheads="1"/>
          </p:cNvSpPr>
          <p:nvPr/>
        </p:nvSpPr>
        <p:spPr bwMode="auto">
          <a:xfrm>
            <a:off x="2909888" y="3789363"/>
            <a:ext cx="1150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lgn="ctr">
              <a:spcBef>
                <a:spcPct val="0"/>
              </a:spcBef>
              <a:buClrTx/>
              <a:buFontTx/>
              <a:buNone/>
            </a:pPr>
            <a:r>
              <a:rPr lang="de-DE" altLang="en-US" sz="1600" b="1">
                <a:solidFill>
                  <a:schemeClr val="bg1"/>
                </a:solidFill>
              </a:rPr>
              <a:t>Content</a:t>
            </a:r>
            <a:endParaRPr lang="en-US" altLang="en-US" sz="1600" b="1">
              <a:solidFill>
                <a:schemeClr val="bg1"/>
              </a:solidFill>
            </a:endParaRPr>
          </a:p>
        </p:txBody>
      </p:sp>
      <p:sp>
        <p:nvSpPr>
          <p:cNvPr id="67590" name="Ellipse 10"/>
          <p:cNvSpPr>
            <a:spLocks noChangeArrowheads="1"/>
          </p:cNvSpPr>
          <p:nvPr/>
        </p:nvSpPr>
        <p:spPr bwMode="auto">
          <a:xfrm>
            <a:off x="4716463" y="3411538"/>
            <a:ext cx="1150937" cy="1152525"/>
          </a:xfrm>
          <a:prstGeom prst="ellipse">
            <a:avLst/>
          </a:prstGeom>
          <a:solidFill>
            <a:srgbClr val="9E144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67591" name="Ellipse 11"/>
          <p:cNvSpPr>
            <a:spLocks noChangeArrowheads="1"/>
          </p:cNvSpPr>
          <p:nvPr/>
        </p:nvSpPr>
        <p:spPr bwMode="auto">
          <a:xfrm>
            <a:off x="6523038" y="3382963"/>
            <a:ext cx="1152525" cy="1152525"/>
          </a:xfrm>
          <a:prstGeom prst="ellipse">
            <a:avLst/>
          </a:prstGeom>
          <a:solidFill>
            <a:srgbClr val="9E144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67592" name="Textfeld 12"/>
          <p:cNvSpPr txBox="1">
            <a:spLocks noChangeArrowheads="1"/>
          </p:cNvSpPr>
          <p:nvPr/>
        </p:nvSpPr>
        <p:spPr bwMode="auto">
          <a:xfrm>
            <a:off x="4699000" y="3795713"/>
            <a:ext cx="1152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lgn="ctr">
              <a:spcBef>
                <a:spcPct val="0"/>
              </a:spcBef>
              <a:buClrTx/>
              <a:buFontTx/>
              <a:buNone/>
            </a:pPr>
            <a:r>
              <a:rPr lang="de-DE" altLang="en-US" sz="1600" b="1">
                <a:solidFill>
                  <a:schemeClr val="bg1"/>
                </a:solidFill>
              </a:rPr>
              <a:t>Tech</a:t>
            </a:r>
            <a:endParaRPr lang="en-US" altLang="en-US" sz="1600" b="1">
              <a:solidFill>
                <a:schemeClr val="bg1"/>
              </a:solidFill>
            </a:endParaRPr>
          </a:p>
        </p:txBody>
      </p:sp>
      <p:sp>
        <p:nvSpPr>
          <p:cNvPr id="14" name="Textfeld 13"/>
          <p:cNvSpPr txBox="1"/>
          <p:nvPr/>
        </p:nvSpPr>
        <p:spPr>
          <a:xfrm>
            <a:off x="6523038" y="3797300"/>
            <a:ext cx="1152525" cy="339725"/>
          </a:xfrm>
          <a:prstGeom prst="rect">
            <a:avLst/>
          </a:prstGeom>
          <a:noFill/>
        </p:spPr>
        <p:txBody>
          <a:bodyPr>
            <a:spAutoFit/>
          </a:bodyPr>
          <a:lstStyle/>
          <a:p>
            <a:pPr algn="ctr">
              <a:defRPr/>
            </a:pPr>
            <a:r>
              <a:rPr lang="de-DE" sz="1600" b="1" dirty="0">
                <a:solidFill>
                  <a:schemeClr val="bg1"/>
                </a:solidFill>
                <a:latin typeface="+mn-lt"/>
                <a:ea typeface="+mn-ea"/>
              </a:rPr>
              <a:t>Motivation</a:t>
            </a:r>
            <a:endParaRPr lang="en-US" sz="1600" b="1" dirty="0">
              <a:solidFill>
                <a:schemeClr val="bg1"/>
              </a:solidFill>
              <a:latin typeface="+mn-lt"/>
              <a:ea typeface="+mn-ea"/>
            </a:endParaRPr>
          </a:p>
        </p:txBody>
      </p:sp>
      <p:sp>
        <p:nvSpPr>
          <p:cNvPr id="10" name="Textfeld 9"/>
          <p:cNvSpPr txBox="1"/>
          <p:nvPr/>
        </p:nvSpPr>
        <p:spPr>
          <a:xfrm>
            <a:off x="179388" y="1773238"/>
            <a:ext cx="1944687" cy="523220"/>
          </a:xfrm>
          <a:prstGeom prst="rect">
            <a:avLst/>
          </a:prstGeom>
          <a:solidFill>
            <a:srgbClr val="92D050"/>
          </a:solidFill>
        </p:spPr>
        <p:txBody>
          <a:bodyPr>
            <a:spAutoFit/>
          </a:bodyPr>
          <a:lstStyle/>
          <a:p>
            <a:pPr>
              <a:defRPr/>
            </a:pPr>
            <a:r>
              <a:rPr lang="en-US" dirty="0" smtClean="0">
                <a:solidFill>
                  <a:schemeClr val="bg1"/>
                </a:solidFill>
                <a:latin typeface="+mn-lt"/>
              </a:rPr>
              <a:t>Guidance improves adherence.</a:t>
            </a:r>
            <a:endParaRPr lang="en-US" dirty="0">
              <a:solidFill>
                <a:schemeClr val="bg1"/>
              </a:solidFill>
              <a:latin typeface="+mn-lt"/>
            </a:endParaRPr>
          </a:p>
        </p:txBody>
      </p:sp>
      <p:grpSp>
        <p:nvGrpSpPr>
          <p:cNvPr id="11" name="Gruppieren 6"/>
          <p:cNvGrpSpPr>
            <a:grpSpLocks/>
          </p:cNvGrpSpPr>
          <p:nvPr/>
        </p:nvGrpSpPr>
        <p:grpSpPr bwMode="auto">
          <a:xfrm>
            <a:off x="165100" y="1371600"/>
            <a:ext cx="358775" cy="369888"/>
            <a:chOff x="395536" y="1403484"/>
            <a:chExt cx="360040" cy="369332"/>
          </a:xfrm>
        </p:grpSpPr>
        <p:sp>
          <p:nvSpPr>
            <p:cNvPr id="12" name="Ellipse 11"/>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13"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38974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“e-helpers on-demand”</a:t>
            </a:r>
          </a:p>
        </p:txBody>
      </p:sp>
      <p:grpSp>
        <p:nvGrpSpPr>
          <p:cNvPr id="69635" name="Gruppieren 5"/>
          <p:cNvGrpSpPr>
            <a:grpSpLocks/>
          </p:cNvGrpSpPr>
          <p:nvPr/>
        </p:nvGrpSpPr>
        <p:grpSpPr bwMode="auto">
          <a:xfrm>
            <a:off x="323850" y="1773238"/>
            <a:ext cx="3062288" cy="4645025"/>
            <a:chOff x="-75407" y="1480437"/>
            <a:chExt cx="3063232" cy="4645801"/>
          </a:xfrm>
        </p:grpSpPr>
        <p:pic>
          <p:nvPicPr>
            <p:cNvPr id="69642"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7" y="1480437"/>
              <a:ext cx="3063232" cy="464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32856"/>
              <a:ext cx="1943244" cy="345638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9636" name="Gruppieren 6"/>
          <p:cNvGrpSpPr>
            <a:grpSpLocks/>
          </p:cNvGrpSpPr>
          <p:nvPr/>
        </p:nvGrpSpPr>
        <p:grpSpPr bwMode="auto">
          <a:xfrm>
            <a:off x="3149600" y="1812925"/>
            <a:ext cx="3063875" cy="4645025"/>
            <a:chOff x="3303045" y="1607982"/>
            <a:chExt cx="3063232" cy="4645801"/>
          </a:xfrm>
        </p:grpSpPr>
        <p:pic>
          <p:nvPicPr>
            <p:cNvPr id="6964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3045" y="1607982"/>
              <a:ext cx="3063232" cy="464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Grafi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5961" y="2260401"/>
              <a:ext cx="1943245" cy="345638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9637" name="Gruppieren 7"/>
          <p:cNvGrpSpPr>
            <a:grpSpLocks/>
          </p:cNvGrpSpPr>
          <p:nvPr/>
        </p:nvGrpSpPr>
        <p:grpSpPr bwMode="auto">
          <a:xfrm>
            <a:off x="5984875" y="1812925"/>
            <a:ext cx="3063875" cy="4645025"/>
            <a:chOff x="5940152" y="1602938"/>
            <a:chExt cx="3063232" cy="4645801"/>
          </a:xfrm>
        </p:grpSpPr>
        <p:pic>
          <p:nvPicPr>
            <p:cNvPr id="69638"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602938"/>
              <a:ext cx="3063232" cy="464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Grafik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85995" y="2260401"/>
              <a:ext cx="1943244" cy="345638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5540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smtClean="0"/>
              <a:t>E-helpers</a:t>
            </a:r>
          </a:p>
        </p:txBody>
      </p:sp>
      <p:sp>
        <p:nvSpPr>
          <p:cNvPr id="12" name="Rectangle 3"/>
          <p:cNvSpPr txBox="1">
            <a:spLocks noChangeArrowheads="1"/>
          </p:cNvSpPr>
          <p:nvPr/>
        </p:nvSpPr>
        <p:spPr bwMode="auto">
          <a:xfrm>
            <a:off x="2209800" y="1676400"/>
            <a:ext cx="66103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1440"/>
              </a:buClr>
              <a:buChar char="•"/>
              <a:defRPr sz="2000" kern="1200">
                <a:solidFill>
                  <a:srgbClr val="3C2415"/>
                </a:solidFill>
                <a:latin typeface="+mn-lt"/>
                <a:ea typeface="+mn-ea"/>
                <a:cs typeface="+mn-cs"/>
              </a:defRPr>
            </a:lvl1pPr>
            <a:lvl2pPr marL="742950" indent="-285750" algn="l" rtl="0" eaLnBrk="0" fontAlgn="base" hangingPunct="0">
              <a:spcBef>
                <a:spcPct val="20000"/>
              </a:spcBef>
              <a:spcAft>
                <a:spcPct val="0"/>
              </a:spcAft>
              <a:buClr>
                <a:srgbClr val="BDB000"/>
              </a:buClr>
              <a:buFont typeface="Times" panose="02020603050405020304" pitchFamily="18" charset="0"/>
              <a:buChar char="•"/>
              <a:defRPr kern="1200">
                <a:solidFill>
                  <a:srgbClr val="3C2415"/>
                </a:solidFill>
                <a:latin typeface="+mn-lt"/>
                <a:ea typeface="+mn-ea"/>
                <a:cs typeface="+mn-cs"/>
              </a:defRPr>
            </a:lvl2pPr>
            <a:lvl3pPr marL="1143000" indent="-228600" algn="l" rtl="0" eaLnBrk="0" fontAlgn="base" hangingPunct="0">
              <a:spcBef>
                <a:spcPct val="20000"/>
              </a:spcBef>
              <a:spcAft>
                <a:spcPct val="0"/>
              </a:spcAft>
              <a:buClr>
                <a:srgbClr val="BDB000"/>
              </a:buClr>
              <a:buChar char="•"/>
              <a:defRPr sz="1600" kern="1200">
                <a:solidFill>
                  <a:srgbClr val="3C2415"/>
                </a:solidFill>
                <a:latin typeface="+mn-lt"/>
                <a:ea typeface="+mn-ea"/>
                <a:cs typeface="+mn-cs"/>
              </a:defRPr>
            </a:lvl3pPr>
            <a:lvl4pPr marL="1600200" indent="-228600" algn="l" rtl="0" eaLnBrk="0" fontAlgn="base" hangingPunct="0">
              <a:spcBef>
                <a:spcPct val="20000"/>
              </a:spcBef>
              <a:spcAft>
                <a:spcPct val="0"/>
              </a:spcAft>
              <a:buClr>
                <a:srgbClr val="3C2415"/>
              </a:buClr>
              <a:buFont typeface="Times" panose="02020603050405020304" pitchFamily="18" charset="0"/>
              <a:buChar char="•"/>
              <a:defRPr sz="1400" kern="1200">
                <a:solidFill>
                  <a:srgbClr val="3C2415"/>
                </a:solidFill>
                <a:latin typeface="+mn-lt"/>
                <a:ea typeface="+mn-ea"/>
                <a:cs typeface="+mn-cs"/>
              </a:defRPr>
            </a:lvl4pPr>
            <a:lvl5pPr marL="2057400" indent="-228600" algn="l" rtl="0" eaLnBrk="0" fontAlgn="base" hangingPunct="0">
              <a:spcBef>
                <a:spcPct val="20000"/>
              </a:spcBef>
              <a:spcAft>
                <a:spcPct val="0"/>
              </a:spcAft>
              <a:buClr>
                <a:srgbClr val="3C2415"/>
              </a:buClr>
              <a:buFont typeface="Times" panose="02020603050405020304" pitchFamily="18" charset="0"/>
              <a:buChar char="•"/>
              <a:defRPr sz="1200" kern="1200">
                <a:solidFill>
                  <a:srgbClr val="3C241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de-DE" altLang="en-US" dirty="0" err="1" smtClean="0"/>
              <a:t>Syrians</a:t>
            </a:r>
            <a:r>
              <a:rPr lang="de-DE" altLang="en-US" dirty="0" smtClean="0"/>
              <a:t> </a:t>
            </a:r>
            <a:r>
              <a:rPr lang="de-DE" altLang="en-US" dirty="0" err="1" smtClean="0"/>
              <a:t>with</a:t>
            </a:r>
            <a:r>
              <a:rPr lang="de-DE" altLang="en-US" dirty="0" smtClean="0"/>
              <a:t> a </a:t>
            </a:r>
            <a:r>
              <a:rPr lang="de-DE" altLang="en-US" dirty="0" err="1" smtClean="0"/>
              <a:t>refugee</a:t>
            </a:r>
            <a:r>
              <a:rPr lang="de-DE" altLang="en-US" dirty="0" smtClean="0"/>
              <a:t> </a:t>
            </a:r>
            <a:r>
              <a:rPr lang="de-DE" altLang="en-US" dirty="0" err="1" smtClean="0"/>
              <a:t>background</a:t>
            </a:r>
            <a:endParaRPr lang="de-DE" altLang="en-US" dirty="0" smtClean="0"/>
          </a:p>
          <a:p>
            <a:pPr eaLnBrk="1" hangingPunct="1">
              <a:defRPr/>
            </a:pPr>
            <a:endParaRPr lang="de-DE" altLang="en-US" dirty="0"/>
          </a:p>
          <a:p>
            <a:pPr eaLnBrk="1" hangingPunct="1">
              <a:defRPr/>
            </a:pPr>
            <a:r>
              <a:rPr lang="de-DE" altLang="en-US" dirty="0" smtClean="0"/>
              <a:t>Initial </a:t>
            </a:r>
            <a:r>
              <a:rPr lang="de-DE" altLang="en-US" dirty="0" err="1" smtClean="0"/>
              <a:t>team</a:t>
            </a:r>
            <a:r>
              <a:rPr lang="de-DE" altLang="en-US" dirty="0" smtClean="0"/>
              <a:t>:</a:t>
            </a:r>
          </a:p>
          <a:p>
            <a:pPr lvl="1" eaLnBrk="1" hangingPunct="1">
              <a:defRPr/>
            </a:pPr>
            <a:r>
              <a:rPr lang="de-DE" altLang="en-US" dirty="0" err="1" smtClean="0"/>
              <a:t>Based</a:t>
            </a:r>
            <a:r>
              <a:rPr lang="de-DE" altLang="en-US" dirty="0" smtClean="0"/>
              <a:t> in Germany</a:t>
            </a:r>
          </a:p>
          <a:p>
            <a:pPr lvl="1" eaLnBrk="1" hangingPunct="1">
              <a:defRPr/>
            </a:pPr>
            <a:r>
              <a:rPr lang="de-DE" altLang="en-US" dirty="0" smtClean="0"/>
              <a:t>Background in </a:t>
            </a:r>
            <a:r>
              <a:rPr lang="de-DE" altLang="en-US" dirty="0" err="1" smtClean="0"/>
              <a:t>Psychology</a:t>
            </a:r>
            <a:r>
              <a:rPr lang="de-DE" altLang="en-US" dirty="0" smtClean="0"/>
              <a:t> (B.A. </a:t>
            </a:r>
            <a:r>
              <a:rPr lang="de-DE" altLang="en-US" dirty="0" err="1" smtClean="0"/>
              <a:t>Psychology</a:t>
            </a:r>
            <a:r>
              <a:rPr lang="de-DE" altLang="en-US" dirty="0" smtClean="0"/>
              <a:t> </a:t>
            </a:r>
            <a:r>
              <a:rPr lang="de-DE" altLang="en-US" dirty="0" err="1" smtClean="0"/>
              <a:t>from</a:t>
            </a:r>
            <a:r>
              <a:rPr lang="de-DE" altLang="en-US" dirty="0" smtClean="0"/>
              <a:t> </a:t>
            </a:r>
            <a:r>
              <a:rPr lang="de-DE" altLang="en-US" dirty="0" err="1" smtClean="0"/>
              <a:t>Syria</a:t>
            </a:r>
            <a:r>
              <a:rPr lang="de-DE" altLang="en-US" dirty="0" smtClean="0"/>
              <a:t>)</a:t>
            </a:r>
          </a:p>
          <a:p>
            <a:pPr lvl="1" eaLnBrk="1" hangingPunct="1">
              <a:defRPr/>
            </a:pPr>
            <a:r>
              <a:rPr lang="de-DE" altLang="en-US" dirty="0" smtClean="0"/>
              <a:t>Psycho-</a:t>
            </a:r>
            <a:r>
              <a:rPr lang="de-DE" altLang="en-US" dirty="0" err="1" smtClean="0"/>
              <a:t>social</a:t>
            </a:r>
            <a:r>
              <a:rPr lang="de-DE" altLang="en-US" dirty="0" smtClean="0"/>
              <a:t> </a:t>
            </a:r>
            <a:r>
              <a:rPr lang="de-DE" altLang="en-US" dirty="0" err="1" smtClean="0"/>
              <a:t>helper</a:t>
            </a:r>
            <a:r>
              <a:rPr lang="de-DE" altLang="en-US" dirty="0" smtClean="0"/>
              <a:t> </a:t>
            </a:r>
            <a:r>
              <a:rPr lang="de-DE" altLang="en-US" dirty="0" err="1" smtClean="0"/>
              <a:t>training</a:t>
            </a:r>
            <a:endParaRPr lang="de-DE" altLang="en-US" dirty="0" smtClean="0"/>
          </a:p>
          <a:p>
            <a:pPr lvl="1" eaLnBrk="1" hangingPunct="1">
              <a:defRPr/>
            </a:pPr>
            <a:endParaRPr lang="de-DE" altLang="en-US" dirty="0" smtClean="0"/>
          </a:p>
          <a:p>
            <a:pPr lvl="1"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2085100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smtClean="0"/>
              <a:t>E-helper “</a:t>
            </a:r>
            <a:r>
              <a:rPr lang="en-US" altLang="en-US" dirty="0" err="1" smtClean="0"/>
              <a:t>backoffice</a:t>
            </a:r>
            <a:r>
              <a:rPr lang="en-US" altLang="en-US" dirty="0" smtClean="0"/>
              <a:t>”</a:t>
            </a:r>
          </a:p>
        </p:txBody>
      </p:sp>
      <p:sp>
        <p:nvSpPr>
          <p:cNvPr id="12" name="Rectangle 3"/>
          <p:cNvSpPr txBox="1">
            <a:spLocks noChangeArrowheads="1"/>
          </p:cNvSpPr>
          <p:nvPr/>
        </p:nvSpPr>
        <p:spPr bwMode="auto">
          <a:xfrm>
            <a:off x="2209800" y="1676400"/>
            <a:ext cx="66103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1440"/>
              </a:buClr>
              <a:buChar char="•"/>
              <a:defRPr sz="2000" kern="1200">
                <a:solidFill>
                  <a:srgbClr val="3C2415"/>
                </a:solidFill>
                <a:latin typeface="+mn-lt"/>
                <a:ea typeface="+mn-ea"/>
                <a:cs typeface="+mn-cs"/>
              </a:defRPr>
            </a:lvl1pPr>
            <a:lvl2pPr marL="742950" indent="-285750" algn="l" rtl="0" eaLnBrk="0" fontAlgn="base" hangingPunct="0">
              <a:spcBef>
                <a:spcPct val="20000"/>
              </a:spcBef>
              <a:spcAft>
                <a:spcPct val="0"/>
              </a:spcAft>
              <a:buClr>
                <a:srgbClr val="BDB000"/>
              </a:buClr>
              <a:buFont typeface="Times" panose="02020603050405020304" pitchFamily="18" charset="0"/>
              <a:buChar char="•"/>
              <a:defRPr kern="1200">
                <a:solidFill>
                  <a:srgbClr val="3C2415"/>
                </a:solidFill>
                <a:latin typeface="+mn-lt"/>
                <a:ea typeface="+mn-ea"/>
                <a:cs typeface="+mn-cs"/>
              </a:defRPr>
            </a:lvl2pPr>
            <a:lvl3pPr marL="1143000" indent="-228600" algn="l" rtl="0" eaLnBrk="0" fontAlgn="base" hangingPunct="0">
              <a:spcBef>
                <a:spcPct val="20000"/>
              </a:spcBef>
              <a:spcAft>
                <a:spcPct val="0"/>
              </a:spcAft>
              <a:buClr>
                <a:srgbClr val="BDB000"/>
              </a:buClr>
              <a:buChar char="•"/>
              <a:defRPr sz="1600" kern="1200">
                <a:solidFill>
                  <a:srgbClr val="3C2415"/>
                </a:solidFill>
                <a:latin typeface="+mn-lt"/>
                <a:ea typeface="+mn-ea"/>
                <a:cs typeface="+mn-cs"/>
              </a:defRPr>
            </a:lvl3pPr>
            <a:lvl4pPr marL="1600200" indent="-228600" algn="l" rtl="0" eaLnBrk="0" fontAlgn="base" hangingPunct="0">
              <a:spcBef>
                <a:spcPct val="20000"/>
              </a:spcBef>
              <a:spcAft>
                <a:spcPct val="0"/>
              </a:spcAft>
              <a:buClr>
                <a:srgbClr val="3C2415"/>
              </a:buClr>
              <a:buFont typeface="Times" panose="02020603050405020304" pitchFamily="18" charset="0"/>
              <a:buChar char="•"/>
              <a:defRPr sz="1400" kern="1200">
                <a:solidFill>
                  <a:srgbClr val="3C2415"/>
                </a:solidFill>
                <a:latin typeface="+mn-lt"/>
                <a:ea typeface="+mn-ea"/>
                <a:cs typeface="+mn-cs"/>
              </a:defRPr>
            </a:lvl4pPr>
            <a:lvl5pPr marL="2057400" indent="-228600" algn="l" rtl="0" eaLnBrk="0" fontAlgn="base" hangingPunct="0">
              <a:spcBef>
                <a:spcPct val="20000"/>
              </a:spcBef>
              <a:spcAft>
                <a:spcPct val="0"/>
              </a:spcAft>
              <a:buClr>
                <a:srgbClr val="3C2415"/>
              </a:buClr>
              <a:buFont typeface="Times" panose="02020603050405020304" pitchFamily="18" charset="0"/>
              <a:buChar char="•"/>
              <a:defRPr sz="1200" kern="1200">
                <a:solidFill>
                  <a:srgbClr val="3C241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de-DE" altLang="en-US" dirty="0" smtClean="0"/>
              <a:t>Dashboard </a:t>
            </a:r>
            <a:r>
              <a:rPr lang="de-DE" altLang="en-US" dirty="0" err="1" smtClean="0"/>
              <a:t>for</a:t>
            </a:r>
            <a:r>
              <a:rPr lang="de-DE" altLang="en-US" dirty="0" smtClean="0"/>
              <a:t> e-</a:t>
            </a:r>
            <a:r>
              <a:rPr lang="de-DE" altLang="en-US" dirty="0" err="1" smtClean="0"/>
              <a:t>helpers</a:t>
            </a:r>
            <a:r>
              <a:rPr lang="de-DE" altLang="en-US" dirty="0" smtClean="0"/>
              <a:t> </a:t>
            </a:r>
            <a:r>
              <a:rPr lang="de-DE" altLang="en-US" dirty="0" err="1" smtClean="0"/>
              <a:t>and</a:t>
            </a:r>
            <a:r>
              <a:rPr lang="de-DE" altLang="en-US" dirty="0" smtClean="0"/>
              <a:t> </a:t>
            </a:r>
            <a:r>
              <a:rPr lang="de-DE" altLang="en-US" dirty="0" err="1" smtClean="0"/>
              <a:t>coordinators</a:t>
            </a:r>
            <a:endParaRPr lang="de-DE" altLang="en-US" dirty="0" smtClean="0"/>
          </a:p>
          <a:p>
            <a:pPr eaLnBrk="1" hangingPunct="1">
              <a:defRPr/>
            </a:pPr>
            <a:endParaRPr lang="de-DE" altLang="en-US" dirty="0"/>
          </a:p>
          <a:p>
            <a:pPr eaLnBrk="1" hangingPunct="1">
              <a:defRPr/>
            </a:pPr>
            <a:r>
              <a:rPr lang="de-DE" altLang="en-US" dirty="0" smtClean="0"/>
              <a:t>List </a:t>
            </a:r>
            <a:r>
              <a:rPr lang="de-DE" altLang="en-US" dirty="0" err="1" smtClean="0"/>
              <a:t>of</a:t>
            </a:r>
            <a:r>
              <a:rPr lang="de-DE" altLang="en-US" dirty="0" smtClean="0"/>
              <a:t> </a:t>
            </a:r>
            <a:r>
              <a:rPr lang="de-DE" altLang="en-US" dirty="0" err="1" smtClean="0"/>
              <a:t>new</a:t>
            </a:r>
            <a:r>
              <a:rPr lang="de-DE" altLang="en-US" dirty="0" smtClean="0"/>
              <a:t> </a:t>
            </a:r>
            <a:r>
              <a:rPr lang="de-DE" altLang="en-US" dirty="0" err="1" smtClean="0"/>
              <a:t>clients</a:t>
            </a:r>
            <a:endParaRPr lang="de-DE" altLang="en-US" dirty="0" smtClean="0"/>
          </a:p>
          <a:p>
            <a:pPr eaLnBrk="1" hangingPunct="1">
              <a:defRPr/>
            </a:pPr>
            <a:endParaRPr lang="de-DE" altLang="en-US" dirty="0"/>
          </a:p>
          <a:p>
            <a:pPr eaLnBrk="1" hangingPunct="1">
              <a:defRPr/>
            </a:pPr>
            <a:r>
              <a:rPr lang="de-DE" altLang="en-US" dirty="0" smtClean="0"/>
              <a:t>List </a:t>
            </a:r>
            <a:r>
              <a:rPr lang="de-DE" altLang="en-US" dirty="0" err="1" smtClean="0"/>
              <a:t>of</a:t>
            </a:r>
            <a:r>
              <a:rPr lang="de-DE" altLang="en-US" dirty="0" smtClean="0"/>
              <a:t> </a:t>
            </a:r>
            <a:r>
              <a:rPr lang="de-DE" altLang="en-US" dirty="0" err="1" smtClean="0"/>
              <a:t>clients</a:t>
            </a:r>
            <a:r>
              <a:rPr lang="de-DE" altLang="en-US" dirty="0" smtClean="0"/>
              <a:t> </a:t>
            </a:r>
            <a:r>
              <a:rPr lang="de-DE" altLang="en-US" dirty="0" err="1" smtClean="0"/>
              <a:t>that</a:t>
            </a:r>
            <a:r>
              <a:rPr lang="de-DE" altLang="en-US" dirty="0" smtClean="0"/>
              <a:t> </a:t>
            </a:r>
            <a:r>
              <a:rPr lang="de-DE" altLang="en-US" dirty="0" err="1" smtClean="0"/>
              <a:t>are</a:t>
            </a:r>
            <a:r>
              <a:rPr lang="de-DE" altLang="en-US" dirty="0" smtClean="0"/>
              <a:t> </a:t>
            </a:r>
            <a:r>
              <a:rPr lang="de-DE" altLang="en-US" dirty="0" err="1" smtClean="0"/>
              <a:t>assigned</a:t>
            </a:r>
            <a:r>
              <a:rPr lang="de-DE" altLang="en-US" dirty="0" smtClean="0"/>
              <a:t> </a:t>
            </a:r>
            <a:r>
              <a:rPr lang="de-DE" altLang="en-US" dirty="0" err="1" smtClean="0"/>
              <a:t>to</a:t>
            </a:r>
            <a:r>
              <a:rPr lang="de-DE" altLang="en-US" dirty="0" smtClean="0"/>
              <a:t> an e-</a:t>
            </a:r>
            <a:r>
              <a:rPr lang="de-DE" altLang="en-US" dirty="0" err="1" smtClean="0"/>
              <a:t>helper</a:t>
            </a:r>
            <a:endParaRPr lang="de-DE" altLang="en-US" dirty="0" smtClean="0"/>
          </a:p>
          <a:p>
            <a:pPr eaLnBrk="1" hangingPunct="1">
              <a:defRPr/>
            </a:pPr>
            <a:endParaRPr lang="de-DE" altLang="en-US" dirty="0"/>
          </a:p>
          <a:p>
            <a:pPr eaLnBrk="1" hangingPunct="1">
              <a:defRPr/>
            </a:pPr>
            <a:r>
              <a:rPr lang="de-DE" altLang="en-US" dirty="0" smtClean="0"/>
              <a:t>Messaging</a:t>
            </a:r>
          </a:p>
          <a:p>
            <a:pPr eaLnBrk="1" hangingPunct="1">
              <a:defRPr/>
            </a:pPr>
            <a:endParaRPr lang="de-DE" altLang="en-US" dirty="0"/>
          </a:p>
          <a:p>
            <a:pPr eaLnBrk="1" hangingPunct="1">
              <a:defRPr/>
            </a:pPr>
            <a:r>
              <a:rPr lang="de-DE" altLang="en-US" dirty="0" smtClean="0"/>
              <a:t>Case </a:t>
            </a:r>
            <a:r>
              <a:rPr lang="de-DE" altLang="en-US" dirty="0" err="1" smtClean="0"/>
              <a:t>notes</a:t>
            </a:r>
            <a:endParaRPr lang="de-DE" altLang="en-US" dirty="0" smtClean="0"/>
          </a:p>
          <a:p>
            <a:pPr eaLnBrk="1" hangingPunct="1">
              <a:defRPr/>
            </a:pPr>
            <a:endParaRPr lang="de-DE" altLang="en-US" dirty="0"/>
          </a:p>
          <a:p>
            <a:pPr eaLnBrk="1" hangingPunct="1">
              <a:defRPr/>
            </a:pPr>
            <a:r>
              <a:rPr lang="de-DE" altLang="en-US" dirty="0" smtClean="0"/>
              <a:t>Administrative </a:t>
            </a:r>
            <a:r>
              <a:rPr lang="de-DE" altLang="en-US" dirty="0" err="1" smtClean="0"/>
              <a:t>tools</a:t>
            </a: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281743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smtClean="0"/>
              <a:t>Content Management System (CMS)</a:t>
            </a:r>
          </a:p>
        </p:txBody>
      </p:sp>
      <p:sp>
        <p:nvSpPr>
          <p:cNvPr id="12" name="Rectangle 3"/>
          <p:cNvSpPr txBox="1">
            <a:spLocks noChangeArrowheads="1"/>
          </p:cNvSpPr>
          <p:nvPr/>
        </p:nvSpPr>
        <p:spPr bwMode="auto">
          <a:xfrm>
            <a:off x="2209800" y="1676400"/>
            <a:ext cx="66103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E1440"/>
              </a:buClr>
              <a:buChar char="•"/>
              <a:defRPr sz="2000" kern="1200">
                <a:solidFill>
                  <a:srgbClr val="3C2415"/>
                </a:solidFill>
                <a:latin typeface="+mn-lt"/>
                <a:ea typeface="+mn-ea"/>
                <a:cs typeface="+mn-cs"/>
              </a:defRPr>
            </a:lvl1pPr>
            <a:lvl2pPr marL="742950" indent="-285750" algn="l" rtl="0" eaLnBrk="0" fontAlgn="base" hangingPunct="0">
              <a:spcBef>
                <a:spcPct val="20000"/>
              </a:spcBef>
              <a:spcAft>
                <a:spcPct val="0"/>
              </a:spcAft>
              <a:buClr>
                <a:srgbClr val="BDB000"/>
              </a:buClr>
              <a:buFont typeface="Times" panose="02020603050405020304" pitchFamily="18" charset="0"/>
              <a:buChar char="•"/>
              <a:defRPr kern="1200">
                <a:solidFill>
                  <a:srgbClr val="3C2415"/>
                </a:solidFill>
                <a:latin typeface="+mn-lt"/>
                <a:ea typeface="+mn-ea"/>
                <a:cs typeface="+mn-cs"/>
              </a:defRPr>
            </a:lvl2pPr>
            <a:lvl3pPr marL="1143000" indent="-228600" algn="l" rtl="0" eaLnBrk="0" fontAlgn="base" hangingPunct="0">
              <a:spcBef>
                <a:spcPct val="20000"/>
              </a:spcBef>
              <a:spcAft>
                <a:spcPct val="0"/>
              </a:spcAft>
              <a:buClr>
                <a:srgbClr val="BDB000"/>
              </a:buClr>
              <a:buChar char="•"/>
              <a:defRPr sz="1600" kern="1200">
                <a:solidFill>
                  <a:srgbClr val="3C2415"/>
                </a:solidFill>
                <a:latin typeface="+mn-lt"/>
                <a:ea typeface="+mn-ea"/>
                <a:cs typeface="+mn-cs"/>
              </a:defRPr>
            </a:lvl3pPr>
            <a:lvl4pPr marL="1600200" indent="-228600" algn="l" rtl="0" eaLnBrk="0" fontAlgn="base" hangingPunct="0">
              <a:spcBef>
                <a:spcPct val="20000"/>
              </a:spcBef>
              <a:spcAft>
                <a:spcPct val="0"/>
              </a:spcAft>
              <a:buClr>
                <a:srgbClr val="3C2415"/>
              </a:buClr>
              <a:buFont typeface="Times" panose="02020603050405020304" pitchFamily="18" charset="0"/>
              <a:buChar char="•"/>
              <a:defRPr sz="1400" kern="1200">
                <a:solidFill>
                  <a:srgbClr val="3C2415"/>
                </a:solidFill>
                <a:latin typeface="+mn-lt"/>
                <a:ea typeface="+mn-ea"/>
                <a:cs typeface="+mn-cs"/>
              </a:defRPr>
            </a:lvl4pPr>
            <a:lvl5pPr marL="2057400" indent="-228600" algn="l" rtl="0" eaLnBrk="0" fontAlgn="base" hangingPunct="0">
              <a:spcBef>
                <a:spcPct val="20000"/>
              </a:spcBef>
              <a:spcAft>
                <a:spcPct val="0"/>
              </a:spcAft>
              <a:buClr>
                <a:srgbClr val="3C2415"/>
              </a:buClr>
              <a:buFont typeface="Times" panose="02020603050405020304" pitchFamily="18" charset="0"/>
              <a:buChar char="•"/>
              <a:defRPr sz="1200" kern="1200">
                <a:solidFill>
                  <a:srgbClr val="3C241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de-DE" altLang="en-US" dirty="0" smtClean="0"/>
              <a:t>Change </a:t>
            </a:r>
            <a:r>
              <a:rPr lang="de-DE" altLang="en-US" dirty="0" err="1" smtClean="0"/>
              <a:t>content</a:t>
            </a:r>
            <a:endParaRPr lang="de-DE" altLang="en-US" dirty="0" smtClean="0"/>
          </a:p>
          <a:p>
            <a:pPr lvl="1" eaLnBrk="1" hangingPunct="1">
              <a:defRPr/>
            </a:pPr>
            <a:r>
              <a:rPr lang="de-DE" altLang="en-US" dirty="0" smtClean="0"/>
              <a:t>e.g.: </a:t>
            </a:r>
            <a:r>
              <a:rPr lang="de-DE" altLang="en-US" dirty="0" err="1" smtClean="0"/>
              <a:t>correct</a:t>
            </a:r>
            <a:r>
              <a:rPr lang="de-DE" altLang="en-US" dirty="0" smtClean="0"/>
              <a:t> </a:t>
            </a:r>
            <a:r>
              <a:rPr lang="de-DE" altLang="en-US" dirty="0" err="1" smtClean="0"/>
              <a:t>typo</a:t>
            </a:r>
            <a:endParaRPr lang="de-DE" altLang="en-US" dirty="0" smtClean="0"/>
          </a:p>
          <a:p>
            <a:pPr eaLnBrk="1" hangingPunct="1">
              <a:defRPr/>
            </a:pPr>
            <a:endParaRPr lang="de-DE" altLang="en-US" dirty="0"/>
          </a:p>
          <a:p>
            <a:pPr eaLnBrk="1" hangingPunct="1">
              <a:defRPr/>
            </a:pPr>
            <a:r>
              <a:rPr lang="de-DE" altLang="en-US" dirty="0" smtClean="0"/>
              <a:t>Remove / </a:t>
            </a:r>
            <a:r>
              <a:rPr lang="de-DE" altLang="en-US" dirty="0" err="1" smtClean="0"/>
              <a:t>add</a:t>
            </a:r>
            <a:r>
              <a:rPr lang="de-DE" altLang="en-US" dirty="0" smtClean="0"/>
              <a:t> </a:t>
            </a:r>
            <a:r>
              <a:rPr lang="de-DE" altLang="en-US" dirty="0" err="1" smtClean="0"/>
              <a:t>content</a:t>
            </a:r>
            <a:endParaRPr lang="de-DE" altLang="en-US" dirty="0" smtClean="0"/>
          </a:p>
          <a:p>
            <a:pPr lvl="1" eaLnBrk="1" hangingPunct="1">
              <a:defRPr/>
            </a:pPr>
            <a:r>
              <a:rPr lang="de-DE" altLang="en-US" dirty="0"/>
              <a:t>e</a:t>
            </a:r>
            <a:r>
              <a:rPr lang="de-DE" altLang="en-US" dirty="0" smtClean="0"/>
              <a:t>.g.: </a:t>
            </a:r>
            <a:r>
              <a:rPr lang="de-DE" altLang="en-US" dirty="0" err="1" smtClean="0"/>
              <a:t>add</a:t>
            </a:r>
            <a:r>
              <a:rPr lang="de-DE" altLang="en-US" dirty="0" smtClean="0"/>
              <a:t> </a:t>
            </a:r>
            <a:r>
              <a:rPr lang="de-DE" altLang="en-US" dirty="0" err="1" smtClean="0"/>
              <a:t>information</a:t>
            </a:r>
            <a:endParaRPr lang="de-DE" altLang="en-US" dirty="0" smtClean="0"/>
          </a:p>
          <a:p>
            <a:pPr eaLnBrk="1" hangingPunct="1">
              <a:defRPr/>
            </a:pPr>
            <a:endParaRPr lang="de-DE" altLang="en-US" dirty="0"/>
          </a:p>
          <a:p>
            <a:pPr eaLnBrk="1" hangingPunct="1">
              <a:defRPr/>
            </a:pPr>
            <a:r>
              <a:rPr lang="de-DE" altLang="en-US" dirty="0" err="1" smtClean="0"/>
              <a:t>No</a:t>
            </a:r>
            <a:r>
              <a:rPr lang="de-DE" altLang="en-US" dirty="0" smtClean="0"/>
              <a:t> </a:t>
            </a:r>
            <a:r>
              <a:rPr lang="de-DE" altLang="en-US" dirty="0" err="1" smtClean="0"/>
              <a:t>programming</a:t>
            </a:r>
            <a:r>
              <a:rPr lang="de-DE" altLang="en-US" dirty="0" smtClean="0"/>
              <a:t> </a:t>
            </a:r>
            <a:r>
              <a:rPr lang="de-DE" altLang="en-US" dirty="0" err="1" smtClean="0"/>
              <a:t>required</a:t>
            </a: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2199519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n-US" altLang="en-US" sz="2800" dirty="0" smtClean="0"/>
              <a:t>User-</a:t>
            </a:r>
            <a:r>
              <a:rPr lang="en-US" altLang="en-US" sz="2800" dirty="0" err="1" smtClean="0"/>
              <a:t>centred</a:t>
            </a:r>
            <a:r>
              <a:rPr lang="en-US" altLang="en-US" sz="2800" dirty="0" smtClean="0"/>
              <a:t> app development</a:t>
            </a:r>
          </a:p>
        </p:txBody>
      </p:sp>
      <p:pic>
        <p:nvPicPr>
          <p:cNvPr id="6553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1108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smtClean="0"/>
              <a:t>Analysis </a:t>
            </a:r>
            <a:r>
              <a:rPr lang="de-DE" altLang="en-US" dirty="0" err="1" smtClean="0"/>
              <a:t>of</a:t>
            </a:r>
            <a:r>
              <a:rPr lang="de-DE" altLang="en-US" dirty="0" smtClean="0"/>
              <a:t> </a:t>
            </a:r>
            <a:r>
              <a:rPr lang="de-DE" altLang="en-US" dirty="0" err="1" smtClean="0"/>
              <a:t>mHealth</a:t>
            </a:r>
            <a:r>
              <a:rPr lang="de-DE" altLang="en-US" dirty="0" smtClean="0"/>
              <a:t> </a:t>
            </a:r>
            <a:r>
              <a:rPr lang="de-DE" altLang="en-US" dirty="0" err="1" smtClean="0"/>
              <a:t>literature</a:t>
            </a:r>
            <a:endParaRPr lang="en-US" altLang="en-US" dirty="0" smtClean="0"/>
          </a:p>
        </p:txBody>
      </p:sp>
      <p:sp>
        <p:nvSpPr>
          <p:cNvPr id="8"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Four major challenges of mobile mental health with implications for adaptation and implementation:</a:t>
            </a:r>
          </a:p>
          <a:p>
            <a:pPr marL="0" indent="0">
              <a:buNone/>
            </a:pPr>
            <a:endParaRPr lang="en-US" sz="2400" b="1" dirty="0" smtClean="0">
              <a:solidFill>
                <a:srgbClr val="9E1440"/>
              </a:solidFill>
              <a:latin typeface="+mj-lt"/>
              <a:ea typeface="+mj-ea"/>
              <a:cs typeface="+mj-cs"/>
            </a:endParaRPr>
          </a:p>
          <a:p>
            <a:pPr marL="457200" indent="-457200">
              <a:buFont typeface="+mj-lt"/>
              <a:buAutoNum type="arabicPeriod"/>
            </a:pPr>
            <a:r>
              <a:rPr lang="en-US" b="1" dirty="0"/>
              <a:t>Credibility</a:t>
            </a:r>
          </a:p>
          <a:p>
            <a:pPr marL="457200" indent="-457200">
              <a:buFont typeface="+mj-lt"/>
              <a:buAutoNum type="arabicPeriod"/>
            </a:pPr>
            <a:r>
              <a:rPr lang="en-US" b="1" dirty="0" smtClean="0"/>
              <a:t>Availability</a:t>
            </a:r>
          </a:p>
          <a:p>
            <a:pPr marL="457200" indent="-457200">
              <a:buFont typeface="+mj-lt"/>
              <a:buAutoNum type="arabicPeriod"/>
            </a:pPr>
            <a:r>
              <a:rPr lang="en-US" b="1" dirty="0"/>
              <a:t>Usability</a:t>
            </a:r>
          </a:p>
          <a:p>
            <a:pPr marL="457200" indent="-457200">
              <a:buFont typeface="+mj-lt"/>
              <a:buAutoNum type="arabicPeriod"/>
            </a:pPr>
            <a:r>
              <a:rPr lang="en-US" b="1" dirty="0" smtClean="0"/>
              <a:t>UX </a:t>
            </a:r>
            <a:r>
              <a:rPr lang="en-US" b="1" dirty="0" smtClean="0">
                <a:sym typeface="Wingdings" panose="05000000000000000000" pitchFamily="2" charset="2"/>
              </a:rPr>
              <a:t> </a:t>
            </a:r>
            <a:r>
              <a:rPr lang="en-US" b="1" dirty="0" smtClean="0"/>
              <a:t>Retention</a:t>
            </a:r>
          </a:p>
          <a:p>
            <a:pPr marL="0" indent="0">
              <a:buNone/>
            </a:pPr>
            <a:endParaRPr lang="en-US" dirty="0" smtClean="0"/>
          </a:p>
        </p:txBody>
      </p:sp>
    </p:spTree>
    <p:extLst>
      <p:ext uri="{BB962C8B-B14F-4D97-AF65-F5344CB8AC3E}">
        <p14:creationId xmlns:p14="http://schemas.microsoft.com/office/powerpoint/2010/main" val="2130100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Credibility</a:t>
            </a:r>
            <a:endParaRPr lang="en-US" altLang="en-US" dirty="0" smtClean="0"/>
          </a:p>
        </p:txBody>
      </p:sp>
      <p:sp>
        <p:nvSpPr>
          <p:cNvPr id="8"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Most of the available apps do not provide evidence based content and/or are not tested for efficacy</a:t>
            </a:r>
          </a:p>
          <a:p>
            <a:endParaRPr lang="en-US" sz="2400" b="1" dirty="0" smtClean="0">
              <a:solidFill>
                <a:srgbClr val="9E1440"/>
              </a:solidFill>
              <a:latin typeface="+mj-lt"/>
              <a:ea typeface="+mj-ea"/>
              <a:cs typeface="+mj-cs"/>
            </a:endParaRPr>
          </a:p>
          <a:p>
            <a:r>
              <a:rPr lang="en-US" b="1" dirty="0" smtClean="0"/>
              <a:t>Review: </a:t>
            </a:r>
            <a:r>
              <a:rPr lang="en-US" b="1" dirty="0" err="1" smtClean="0"/>
              <a:t>Donker</a:t>
            </a:r>
            <a:r>
              <a:rPr lang="en-US" b="1" dirty="0" smtClean="0"/>
              <a:t> et al. (2013)</a:t>
            </a:r>
            <a:endParaRPr lang="en-US" b="1" dirty="0"/>
          </a:p>
          <a:p>
            <a:r>
              <a:rPr lang="en-US" b="1" dirty="0" smtClean="0"/>
              <a:t>Review: Nicholas et al. (2015)</a:t>
            </a:r>
          </a:p>
          <a:p>
            <a:r>
              <a:rPr lang="en-US" b="1" dirty="0" smtClean="0"/>
              <a:t>Review: </a:t>
            </a:r>
            <a:r>
              <a:rPr lang="en-US" b="1" dirty="0" err="1" smtClean="0"/>
              <a:t>Huguet</a:t>
            </a:r>
            <a:r>
              <a:rPr lang="en-US" b="1" dirty="0" smtClean="0"/>
              <a:t> et al. (2016)</a:t>
            </a:r>
            <a:endParaRPr lang="en-US" b="1" dirty="0"/>
          </a:p>
          <a:p>
            <a:pPr marL="0" indent="0">
              <a:buNone/>
            </a:pPr>
            <a:endParaRPr lang="en-US" dirty="0" smtClean="0"/>
          </a:p>
        </p:txBody>
      </p:sp>
    </p:spTree>
    <p:extLst>
      <p:ext uri="{BB962C8B-B14F-4D97-AF65-F5344CB8AC3E}">
        <p14:creationId xmlns:p14="http://schemas.microsoft.com/office/powerpoint/2010/main" val="3532439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Availability</a:t>
            </a:r>
            <a:endParaRPr lang="en-US" altLang="en-US" dirty="0" smtClean="0"/>
          </a:p>
        </p:txBody>
      </p:sp>
      <p:sp>
        <p:nvSpPr>
          <p:cNvPr id="8"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Most of the evidence based apps are not available</a:t>
            </a:r>
          </a:p>
          <a:p>
            <a:endParaRPr lang="en-US" sz="2400" b="1" dirty="0" smtClean="0">
              <a:solidFill>
                <a:srgbClr val="9E1440"/>
              </a:solidFill>
              <a:latin typeface="+mj-lt"/>
              <a:ea typeface="+mj-ea"/>
              <a:cs typeface="+mj-cs"/>
            </a:endParaRPr>
          </a:p>
          <a:p>
            <a:r>
              <a:rPr lang="en-US" b="1" dirty="0" smtClean="0"/>
              <a:t>Review: </a:t>
            </a:r>
            <a:r>
              <a:rPr lang="en-US" b="1" dirty="0" err="1" smtClean="0"/>
              <a:t>Donker</a:t>
            </a:r>
            <a:r>
              <a:rPr lang="en-US" b="1" dirty="0" smtClean="0"/>
              <a:t> et al. (2013)</a:t>
            </a:r>
          </a:p>
          <a:p>
            <a:r>
              <a:rPr lang="en-US" b="1" dirty="0" smtClean="0"/>
              <a:t>Review: Grist et al. (2017)</a:t>
            </a:r>
            <a:endParaRPr lang="en-US" b="1" dirty="0"/>
          </a:p>
          <a:p>
            <a:pPr marL="0" indent="0">
              <a:buNone/>
            </a:pPr>
            <a:endParaRPr lang="en-US" dirty="0" smtClean="0"/>
          </a:p>
        </p:txBody>
      </p:sp>
    </p:spTree>
    <p:extLst>
      <p:ext uri="{BB962C8B-B14F-4D97-AF65-F5344CB8AC3E}">
        <p14:creationId xmlns:p14="http://schemas.microsoft.com/office/powerpoint/2010/main" val="1610221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 Package 3</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a:solidFill>
                  <a:srgbClr val="9E1440"/>
                </a:solidFill>
                <a:latin typeface="+mj-lt"/>
                <a:ea typeface="+mj-ea"/>
                <a:cs typeface="+mj-cs"/>
              </a:rPr>
              <a:t>Adaptation</a:t>
            </a:r>
          </a:p>
          <a:p>
            <a:pPr marL="0" indent="0">
              <a:buNone/>
            </a:pPr>
            <a:endParaRPr lang="en-US" b="1" dirty="0"/>
          </a:p>
          <a:p>
            <a:pPr marL="0" indent="0">
              <a:buNone/>
            </a:pPr>
            <a:r>
              <a:rPr lang="en-US" sz="1800" b="1" dirty="0">
                <a:solidFill>
                  <a:srgbClr val="9E1440"/>
                </a:solidFill>
                <a:latin typeface="+mj-lt"/>
                <a:ea typeface="+mj-ea"/>
                <a:cs typeface="+mj-cs"/>
              </a:rPr>
              <a:t>Task 3.2 “Adaptation of </a:t>
            </a:r>
            <a:r>
              <a:rPr lang="en-US" sz="1800" b="1" dirty="0" err="1">
                <a:solidFill>
                  <a:srgbClr val="9E1440"/>
                </a:solidFill>
                <a:latin typeface="+mj-lt"/>
                <a:ea typeface="+mj-ea"/>
                <a:cs typeface="+mj-cs"/>
              </a:rPr>
              <a:t>ePM</a:t>
            </a:r>
            <a:r>
              <a:rPr lang="en-US" sz="1800" b="1" dirty="0">
                <a:solidFill>
                  <a:srgbClr val="9E1440"/>
                </a:solidFill>
                <a:latin typeface="+mj-lt"/>
                <a:ea typeface="+mj-ea"/>
                <a:cs typeface="+mj-cs"/>
              </a:rPr>
              <a:t>+”</a:t>
            </a:r>
          </a:p>
          <a:p>
            <a:pPr marL="0" indent="0">
              <a:buNone/>
            </a:pPr>
            <a:endParaRPr lang="en-US" dirty="0" smtClean="0"/>
          </a:p>
          <a:p>
            <a:pPr marL="0" indent="0">
              <a:buNone/>
            </a:pPr>
            <a:endParaRPr lang="en-US" dirty="0" smtClean="0"/>
          </a:p>
          <a:p>
            <a:pPr marL="0" indent="0" algn="ctr">
              <a:buNone/>
            </a:pPr>
            <a:r>
              <a:rPr lang="en-US" dirty="0" smtClean="0"/>
              <a:t>“The pre-existing WHO concept for electronic PM+ will be further adapted and a culturally adapted contact-on-demand functionality will be developed.”</a:t>
            </a:r>
          </a:p>
          <a:p>
            <a:pPr marL="0" indent="0">
              <a:buNone/>
            </a:pPr>
            <a:endParaRPr lang="en-US" dirty="0" smtClean="0"/>
          </a:p>
        </p:txBody>
      </p:sp>
    </p:spTree>
    <p:extLst>
      <p:ext uri="{BB962C8B-B14F-4D97-AF65-F5344CB8AC3E}">
        <p14:creationId xmlns:p14="http://schemas.microsoft.com/office/powerpoint/2010/main" val="339091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Hybrid / Multi-Platform</a:t>
            </a:r>
          </a:p>
        </p:txBody>
      </p:sp>
      <p:sp>
        <p:nvSpPr>
          <p:cNvPr id="32771" name="Rectangle 3"/>
          <p:cNvSpPr>
            <a:spLocks noGrp="1" noChangeArrowheads="1"/>
          </p:cNvSpPr>
          <p:nvPr>
            <p:ph type="body" idx="1"/>
          </p:nvPr>
        </p:nvSpPr>
        <p:spPr/>
        <p:txBody>
          <a:bodyPr/>
          <a:lstStyle/>
          <a:p>
            <a:pPr eaLnBrk="1" hangingPunct="1"/>
            <a:r>
              <a:rPr lang="de-DE" altLang="en-US" dirty="0" smtClean="0"/>
              <a:t>The </a:t>
            </a:r>
            <a:r>
              <a:rPr lang="de-DE" altLang="en-US" dirty="0" err="1" smtClean="0"/>
              <a:t>app</a:t>
            </a:r>
            <a:r>
              <a:rPr lang="de-DE" altLang="en-US" dirty="0" smtClean="0"/>
              <a:t> </a:t>
            </a:r>
            <a:r>
              <a:rPr lang="de-DE" altLang="en-US" dirty="0" err="1" smtClean="0"/>
              <a:t>can</a:t>
            </a:r>
            <a:r>
              <a:rPr lang="de-DE" altLang="en-US" dirty="0" smtClean="0"/>
              <a:t> </a:t>
            </a:r>
            <a:r>
              <a:rPr lang="de-DE" altLang="en-US" dirty="0" err="1" smtClean="0"/>
              <a:t>be</a:t>
            </a:r>
            <a:r>
              <a:rPr lang="de-DE" altLang="en-US" dirty="0" smtClean="0"/>
              <a:t> </a:t>
            </a:r>
            <a:r>
              <a:rPr lang="de-DE" altLang="en-US" dirty="0" err="1" smtClean="0"/>
              <a:t>downloaded</a:t>
            </a:r>
            <a:r>
              <a:rPr lang="de-DE" altLang="en-US" dirty="0" smtClean="0"/>
              <a:t> </a:t>
            </a:r>
            <a:r>
              <a:rPr lang="de-DE" altLang="en-US" dirty="0" err="1" smtClean="0"/>
              <a:t>to</a:t>
            </a:r>
            <a:r>
              <a:rPr lang="de-DE" altLang="en-US" dirty="0" smtClean="0"/>
              <a:t>:</a:t>
            </a:r>
          </a:p>
          <a:p>
            <a:pPr lvl="1" eaLnBrk="1" hangingPunct="1"/>
            <a:r>
              <a:rPr lang="de-DE" altLang="en-US" dirty="0" smtClean="0"/>
              <a:t>iOS</a:t>
            </a:r>
          </a:p>
          <a:p>
            <a:pPr lvl="1" eaLnBrk="1" hangingPunct="1"/>
            <a:r>
              <a:rPr lang="de-DE" altLang="en-US" dirty="0" smtClean="0"/>
              <a:t>Android</a:t>
            </a:r>
          </a:p>
          <a:p>
            <a:pPr eaLnBrk="1" hangingPunct="1"/>
            <a:r>
              <a:rPr lang="de-DE" altLang="en-US" dirty="0" err="1" smtClean="0"/>
              <a:t>There</a:t>
            </a:r>
            <a:r>
              <a:rPr lang="de-DE" altLang="en-US" dirty="0" smtClean="0"/>
              <a:t> will also </a:t>
            </a:r>
            <a:r>
              <a:rPr lang="de-DE" altLang="en-US" dirty="0" err="1" smtClean="0"/>
              <a:t>be</a:t>
            </a:r>
            <a:r>
              <a:rPr lang="de-DE" altLang="en-US" dirty="0" smtClean="0"/>
              <a:t> a web </a:t>
            </a:r>
            <a:r>
              <a:rPr lang="de-DE" altLang="en-US" dirty="0" err="1" smtClean="0"/>
              <a:t>version</a:t>
            </a:r>
            <a:r>
              <a:rPr lang="de-DE" altLang="en-US" dirty="0" smtClean="0"/>
              <a:t> (</a:t>
            </a:r>
            <a:r>
              <a:rPr lang="de-DE" altLang="en-US" dirty="0" err="1" smtClean="0"/>
              <a:t>with</a:t>
            </a:r>
            <a:r>
              <a:rPr lang="de-DE" altLang="en-US" dirty="0" smtClean="0"/>
              <a:t> </a:t>
            </a:r>
            <a:r>
              <a:rPr lang="de-DE" altLang="en-US" dirty="0" err="1" smtClean="0"/>
              <a:t>slightly</a:t>
            </a:r>
            <a:r>
              <a:rPr lang="de-DE" altLang="en-US" dirty="0" smtClean="0"/>
              <a:t> limited </a:t>
            </a:r>
            <a:r>
              <a:rPr lang="de-DE" altLang="en-US" dirty="0" err="1" smtClean="0"/>
              <a:t>functionality</a:t>
            </a:r>
            <a:r>
              <a:rPr lang="de-DE" altLang="en-US" dirty="0" smtClean="0"/>
              <a:t>) </a:t>
            </a:r>
            <a:r>
              <a:rPr lang="de-DE" altLang="en-US" dirty="0" err="1" smtClean="0"/>
              <a:t>for</a:t>
            </a:r>
            <a:r>
              <a:rPr lang="de-DE" altLang="en-US" dirty="0" smtClean="0"/>
              <a:t> </a:t>
            </a:r>
            <a:r>
              <a:rPr lang="de-DE" altLang="en-US" dirty="0" err="1" smtClean="0"/>
              <a:t>use</a:t>
            </a:r>
            <a:r>
              <a:rPr lang="de-DE" altLang="en-US" dirty="0" smtClean="0"/>
              <a:t> </a:t>
            </a:r>
            <a:r>
              <a:rPr lang="de-DE" altLang="en-US" dirty="0" err="1" smtClean="0"/>
              <a:t>with</a:t>
            </a:r>
            <a:r>
              <a:rPr lang="de-DE" altLang="en-US" dirty="0" smtClean="0"/>
              <a:t> </a:t>
            </a:r>
            <a:r>
              <a:rPr lang="de-DE" altLang="en-US" dirty="0" err="1" smtClean="0"/>
              <a:t>standard</a:t>
            </a:r>
            <a:r>
              <a:rPr lang="de-DE" altLang="en-US" dirty="0" smtClean="0"/>
              <a:t> web </a:t>
            </a:r>
            <a:r>
              <a:rPr lang="de-DE" altLang="en-US" dirty="0" err="1" smtClean="0"/>
              <a:t>browsers</a:t>
            </a:r>
            <a:endParaRPr lang="de-DE" altLang="en-US" dirty="0" smtClean="0"/>
          </a:p>
          <a:p>
            <a:pPr eaLnBrk="1" hangingPunct="1"/>
            <a:endParaRPr lang="en-US" altLang="en-US" dirty="0" smtClean="0"/>
          </a:p>
        </p:txBody>
      </p:sp>
      <p:sp>
        <p:nvSpPr>
          <p:cNvPr id="4" name="Textfeld 3"/>
          <p:cNvSpPr txBox="1"/>
          <p:nvPr/>
        </p:nvSpPr>
        <p:spPr>
          <a:xfrm>
            <a:off x="179388" y="1773238"/>
            <a:ext cx="1944687" cy="2246769"/>
          </a:xfrm>
          <a:prstGeom prst="rect">
            <a:avLst/>
          </a:prstGeom>
          <a:solidFill>
            <a:srgbClr val="92D050"/>
          </a:solidFill>
        </p:spPr>
        <p:txBody>
          <a:bodyPr>
            <a:spAutoFit/>
          </a:bodyPr>
          <a:lstStyle/>
          <a:p>
            <a:pPr>
              <a:defRPr/>
            </a:pPr>
            <a:r>
              <a:rPr lang="en-US" dirty="0" smtClean="0">
                <a:solidFill>
                  <a:schemeClr val="bg1"/>
                </a:solidFill>
                <a:latin typeface="+mn-lt"/>
              </a:rPr>
              <a:t>The intervention should be available for both major operating systems.</a:t>
            </a:r>
          </a:p>
          <a:p>
            <a:pPr>
              <a:defRPr/>
            </a:pPr>
            <a:endParaRPr lang="de-DE" dirty="0">
              <a:solidFill>
                <a:schemeClr val="bg1"/>
              </a:solidFill>
              <a:latin typeface="+mn-lt"/>
            </a:endParaRPr>
          </a:p>
          <a:p>
            <a:pPr>
              <a:defRPr/>
            </a:pPr>
            <a:r>
              <a:rPr lang="de-DE" dirty="0" smtClean="0">
                <a:solidFill>
                  <a:schemeClr val="bg1"/>
                </a:solidFill>
                <a:latin typeface="+mn-lt"/>
              </a:rPr>
              <a:t>Users </a:t>
            </a:r>
            <a:r>
              <a:rPr lang="de-DE" dirty="0" err="1" smtClean="0">
                <a:solidFill>
                  <a:schemeClr val="bg1"/>
                </a:solidFill>
                <a:latin typeface="+mn-lt"/>
              </a:rPr>
              <a:t>who</a:t>
            </a:r>
            <a:r>
              <a:rPr lang="de-DE" dirty="0" smtClean="0">
                <a:solidFill>
                  <a:schemeClr val="bg1"/>
                </a:solidFill>
                <a:latin typeface="+mn-lt"/>
              </a:rPr>
              <a:t> </a:t>
            </a:r>
            <a:r>
              <a:rPr lang="de-DE" dirty="0" err="1" smtClean="0">
                <a:solidFill>
                  <a:schemeClr val="bg1"/>
                </a:solidFill>
                <a:latin typeface="+mn-lt"/>
              </a:rPr>
              <a:t>don‘t</a:t>
            </a:r>
            <a:r>
              <a:rPr lang="de-DE" dirty="0" smtClean="0">
                <a:solidFill>
                  <a:schemeClr val="bg1"/>
                </a:solidFill>
                <a:latin typeface="+mn-lt"/>
              </a:rPr>
              <a:t> </a:t>
            </a:r>
            <a:r>
              <a:rPr lang="de-DE" dirty="0" err="1" smtClean="0">
                <a:solidFill>
                  <a:schemeClr val="bg1"/>
                </a:solidFill>
                <a:latin typeface="+mn-lt"/>
              </a:rPr>
              <a:t>have</a:t>
            </a:r>
            <a:r>
              <a:rPr lang="de-DE" dirty="0" smtClean="0">
                <a:solidFill>
                  <a:schemeClr val="bg1"/>
                </a:solidFill>
                <a:latin typeface="+mn-lt"/>
              </a:rPr>
              <a:t> a </a:t>
            </a:r>
            <a:r>
              <a:rPr lang="de-DE" dirty="0" err="1" smtClean="0">
                <a:solidFill>
                  <a:schemeClr val="bg1"/>
                </a:solidFill>
                <a:latin typeface="+mn-lt"/>
              </a:rPr>
              <a:t>smartphone</a:t>
            </a:r>
            <a:r>
              <a:rPr lang="de-DE" dirty="0" smtClean="0">
                <a:solidFill>
                  <a:schemeClr val="bg1"/>
                </a:solidFill>
                <a:latin typeface="+mn-lt"/>
              </a:rPr>
              <a:t> </a:t>
            </a:r>
            <a:r>
              <a:rPr lang="de-DE" dirty="0" err="1" smtClean="0">
                <a:solidFill>
                  <a:schemeClr val="bg1"/>
                </a:solidFill>
                <a:latin typeface="+mn-lt"/>
              </a:rPr>
              <a:t>or</a:t>
            </a:r>
            <a:r>
              <a:rPr lang="de-DE" dirty="0" smtClean="0">
                <a:solidFill>
                  <a:schemeClr val="bg1"/>
                </a:solidFill>
                <a:latin typeface="+mn-lt"/>
              </a:rPr>
              <a:t> </a:t>
            </a:r>
            <a:r>
              <a:rPr lang="de-DE" dirty="0" err="1" smtClean="0">
                <a:solidFill>
                  <a:schemeClr val="bg1"/>
                </a:solidFill>
                <a:latin typeface="+mn-lt"/>
              </a:rPr>
              <a:t>don‘t</a:t>
            </a:r>
            <a:r>
              <a:rPr lang="de-DE" dirty="0" smtClean="0">
                <a:solidFill>
                  <a:schemeClr val="bg1"/>
                </a:solidFill>
                <a:latin typeface="+mn-lt"/>
              </a:rPr>
              <a:t> </a:t>
            </a:r>
            <a:r>
              <a:rPr lang="de-DE" dirty="0" err="1" smtClean="0">
                <a:solidFill>
                  <a:schemeClr val="bg1"/>
                </a:solidFill>
                <a:latin typeface="+mn-lt"/>
              </a:rPr>
              <a:t>want</a:t>
            </a:r>
            <a:r>
              <a:rPr lang="de-DE" dirty="0" smtClean="0">
                <a:solidFill>
                  <a:schemeClr val="bg1"/>
                </a:solidFill>
                <a:latin typeface="+mn-lt"/>
              </a:rPr>
              <a:t> </a:t>
            </a:r>
            <a:r>
              <a:rPr lang="de-DE" dirty="0" err="1" smtClean="0">
                <a:solidFill>
                  <a:schemeClr val="bg1"/>
                </a:solidFill>
                <a:latin typeface="+mn-lt"/>
              </a:rPr>
              <a:t>to</a:t>
            </a:r>
            <a:r>
              <a:rPr lang="de-DE" dirty="0" smtClean="0">
                <a:solidFill>
                  <a:schemeClr val="bg1"/>
                </a:solidFill>
                <a:latin typeface="+mn-lt"/>
              </a:rPr>
              <a:t> </a:t>
            </a:r>
            <a:r>
              <a:rPr lang="de-DE" dirty="0" err="1" smtClean="0">
                <a:solidFill>
                  <a:schemeClr val="bg1"/>
                </a:solidFill>
                <a:latin typeface="+mn-lt"/>
              </a:rPr>
              <a:t>download</a:t>
            </a:r>
            <a:r>
              <a:rPr lang="de-DE" dirty="0" smtClean="0">
                <a:solidFill>
                  <a:schemeClr val="bg1"/>
                </a:solidFill>
                <a:latin typeface="+mn-lt"/>
              </a:rPr>
              <a:t> an </a:t>
            </a:r>
            <a:r>
              <a:rPr lang="de-DE" dirty="0" err="1" smtClean="0">
                <a:solidFill>
                  <a:schemeClr val="bg1"/>
                </a:solidFill>
                <a:latin typeface="+mn-lt"/>
              </a:rPr>
              <a:t>app</a:t>
            </a:r>
            <a:r>
              <a:rPr lang="de-DE" dirty="0" smtClean="0">
                <a:solidFill>
                  <a:schemeClr val="bg1"/>
                </a:solidFill>
                <a:latin typeface="+mn-lt"/>
              </a:rPr>
              <a:t> </a:t>
            </a:r>
            <a:r>
              <a:rPr lang="de-DE" dirty="0" err="1" smtClean="0">
                <a:solidFill>
                  <a:schemeClr val="bg1"/>
                </a:solidFill>
                <a:latin typeface="+mn-lt"/>
              </a:rPr>
              <a:t>can</a:t>
            </a:r>
            <a:r>
              <a:rPr lang="de-DE" dirty="0" smtClean="0">
                <a:solidFill>
                  <a:schemeClr val="bg1"/>
                </a:solidFill>
                <a:latin typeface="+mn-lt"/>
              </a:rPr>
              <a:t> </a:t>
            </a:r>
            <a:r>
              <a:rPr lang="de-DE" dirty="0" err="1" smtClean="0">
                <a:solidFill>
                  <a:schemeClr val="bg1"/>
                </a:solidFill>
                <a:latin typeface="+mn-lt"/>
              </a:rPr>
              <a:t>use</a:t>
            </a:r>
            <a:r>
              <a:rPr lang="de-DE" dirty="0" smtClean="0">
                <a:solidFill>
                  <a:schemeClr val="bg1"/>
                </a:solidFill>
                <a:latin typeface="+mn-lt"/>
              </a:rPr>
              <a:t> </a:t>
            </a:r>
            <a:r>
              <a:rPr lang="de-DE" dirty="0" err="1" smtClean="0">
                <a:solidFill>
                  <a:schemeClr val="bg1"/>
                </a:solidFill>
                <a:latin typeface="+mn-lt"/>
              </a:rPr>
              <a:t>the</a:t>
            </a:r>
            <a:r>
              <a:rPr lang="de-DE" dirty="0" smtClean="0">
                <a:solidFill>
                  <a:schemeClr val="bg1"/>
                </a:solidFill>
                <a:latin typeface="+mn-lt"/>
              </a:rPr>
              <a:t> web </a:t>
            </a:r>
            <a:r>
              <a:rPr lang="de-DE" dirty="0" err="1" smtClean="0">
                <a:solidFill>
                  <a:schemeClr val="bg1"/>
                </a:solidFill>
                <a:latin typeface="+mn-lt"/>
              </a:rPr>
              <a:t>version</a:t>
            </a:r>
            <a:r>
              <a:rPr lang="de-DE" dirty="0" smtClean="0">
                <a:solidFill>
                  <a:schemeClr val="bg1"/>
                </a:solidFill>
                <a:latin typeface="+mn-lt"/>
              </a:rPr>
              <a:t>.</a:t>
            </a:r>
            <a:endParaRPr lang="en-US" dirty="0">
              <a:solidFill>
                <a:schemeClr val="bg1"/>
              </a:solidFill>
              <a:latin typeface="+mn-lt"/>
            </a:endParaRPr>
          </a:p>
        </p:txBody>
      </p:sp>
      <p:grpSp>
        <p:nvGrpSpPr>
          <p:cNvPr id="32773" name="Gruppieren 6"/>
          <p:cNvGrpSpPr>
            <a:grpSpLocks/>
          </p:cNvGrpSpPr>
          <p:nvPr/>
        </p:nvGrpSpPr>
        <p:grpSpPr bwMode="auto">
          <a:xfrm>
            <a:off x="165100" y="1371600"/>
            <a:ext cx="358775" cy="369888"/>
            <a:chOff x="395536" y="1403484"/>
            <a:chExt cx="360040" cy="369332"/>
          </a:xfrm>
        </p:grpSpPr>
        <p:sp>
          <p:nvSpPr>
            <p:cNvPr id="32774"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2775"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pic>
        <p:nvPicPr>
          <p:cNvPr id="91138" name="Picture 2" descr="http://cdn.appstorm.net/web.appstorm.net/files/2009/09/Starts.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98011" y="4725144"/>
            <a:ext cx="1433508" cy="144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3" descr="https://encrypted-tbn0.gstatic.com/images?q=tbn:ANd9GcSQMkFEUDqAKVuW_OZlPiHLq1WSZPFHpNsXzkTJ9h5PX78vNi9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192036" y="4913607"/>
            <a:ext cx="220907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ind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5773" y="5085184"/>
            <a:ext cx="2588896" cy="76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51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Adaptability / Reusability</a:t>
            </a:r>
          </a:p>
        </p:txBody>
      </p:sp>
      <p:sp>
        <p:nvSpPr>
          <p:cNvPr id="32771" name="Rectangle 3"/>
          <p:cNvSpPr>
            <a:spLocks noGrp="1" noChangeArrowheads="1"/>
          </p:cNvSpPr>
          <p:nvPr>
            <p:ph type="body" idx="1"/>
          </p:nvPr>
        </p:nvSpPr>
        <p:spPr/>
        <p:txBody>
          <a:bodyPr/>
          <a:lstStyle/>
          <a:p>
            <a:pPr eaLnBrk="1" hangingPunct="1"/>
            <a:r>
              <a:rPr lang="de-DE" altLang="en-US" dirty="0" smtClean="0"/>
              <a:t>Open </a:t>
            </a:r>
            <a:r>
              <a:rPr lang="de-DE" altLang="en-US" dirty="0" err="1" smtClean="0"/>
              <a:t>source</a:t>
            </a:r>
            <a:r>
              <a:rPr lang="de-DE" altLang="en-US" dirty="0" smtClean="0"/>
              <a:t> </a:t>
            </a:r>
            <a:r>
              <a:rPr lang="de-DE" altLang="en-US" dirty="0" err="1" smtClean="0"/>
              <a:t>code</a:t>
            </a:r>
            <a:endParaRPr lang="de-DE" altLang="en-US" dirty="0" smtClean="0"/>
          </a:p>
          <a:p>
            <a:pPr eaLnBrk="1" hangingPunct="1"/>
            <a:endParaRPr lang="de-DE" altLang="en-US" dirty="0"/>
          </a:p>
          <a:p>
            <a:pPr eaLnBrk="1" hangingPunct="1"/>
            <a:r>
              <a:rPr lang="de-DE" altLang="en-US" dirty="0" smtClean="0"/>
              <a:t>Modular </a:t>
            </a:r>
            <a:r>
              <a:rPr lang="de-DE" altLang="en-US" dirty="0" err="1" smtClean="0"/>
              <a:t>programming</a:t>
            </a:r>
            <a:endParaRPr lang="de-DE" altLang="en-US" dirty="0" smtClean="0"/>
          </a:p>
          <a:p>
            <a:pPr eaLnBrk="1" hangingPunct="1"/>
            <a:endParaRPr lang="de-DE" altLang="en-US" dirty="0"/>
          </a:p>
          <a:p>
            <a:pPr eaLnBrk="1" hangingPunct="1"/>
            <a:r>
              <a:rPr lang="de-DE" altLang="en-US" dirty="0" err="1" smtClean="0"/>
              <a:t>Industry</a:t>
            </a:r>
            <a:r>
              <a:rPr lang="de-DE" altLang="en-US" dirty="0" smtClean="0"/>
              <a:t> </a:t>
            </a:r>
            <a:r>
              <a:rPr lang="de-DE" altLang="en-US" dirty="0" err="1" smtClean="0"/>
              <a:t>standard</a:t>
            </a:r>
            <a:r>
              <a:rPr lang="de-DE" altLang="en-US" dirty="0" smtClean="0"/>
              <a:t> &amp; </a:t>
            </a:r>
            <a:r>
              <a:rPr lang="de-DE" altLang="en-US" dirty="0" err="1" smtClean="0"/>
              <a:t>future</a:t>
            </a:r>
            <a:r>
              <a:rPr lang="de-DE" altLang="en-US" dirty="0" smtClean="0"/>
              <a:t> </a:t>
            </a:r>
            <a:r>
              <a:rPr lang="de-DE" altLang="en-US" dirty="0" err="1" smtClean="0"/>
              <a:t>proof</a:t>
            </a:r>
            <a:r>
              <a:rPr lang="de-DE" altLang="en-US" dirty="0" smtClean="0"/>
              <a:t> </a:t>
            </a:r>
            <a:r>
              <a:rPr lang="de-DE" altLang="en-US" dirty="0" err="1" smtClean="0"/>
              <a:t>tools</a:t>
            </a:r>
            <a:endParaRPr lang="de-DE" altLang="en-US" dirty="0" smtClean="0"/>
          </a:p>
          <a:p>
            <a:pPr eaLnBrk="1" hangingPunct="1"/>
            <a:endParaRPr lang="de-DE" altLang="en-US" dirty="0"/>
          </a:p>
          <a:p>
            <a:pPr eaLnBrk="1" hangingPunct="1"/>
            <a:r>
              <a:rPr lang="de-DE" altLang="en-US" dirty="0" err="1" smtClean="0"/>
              <a:t>Well</a:t>
            </a:r>
            <a:r>
              <a:rPr lang="de-DE" altLang="en-US" dirty="0" smtClean="0"/>
              <a:t> </a:t>
            </a:r>
            <a:r>
              <a:rPr lang="de-DE" altLang="en-US" dirty="0" err="1" smtClean="0"/>
              <a:t>documented</a:t>
            </a:r>
            <a:r>
              <a:rPr lang="de-DE" altLang="en-US" dirty="0" smtClean="0"/>
              <a:t> </a:t>
            </a:r>
            <a:r>
              <a:rPr lang="de-DE" altLang="en-US" dirty="0" err="1" smtClean="0"/>
              <a:t>code</a:t>
            </a:r>
            <a:endParaRPr lang="de-DE" altLang="en-US" dirty="0" smtClean="0"/>
          </a:p>
          <a:p>
            <a:pPr eaLnBrk="1" hangingPunct="1"/>
            <a:endParaRPr lang="de-DE" altLang="en-US" dirty="0"/>
          </a:p>
          <a:p>
            <a:pPr eaLnBrk="1" hangingPunct="1"/>
            <a:endParaRPr lang="de-DE" altLang="en-US" dirty="0" smtClean="0"/>
          </a:p>
          <a:p>
            <a:pPr eaLnBrk="1" hangingPunct="1"/>
            <a:endParaRPr lang="en-US" altLang="en-US" dirty="0" smtClean="0"/>
          </a:p>
        </p:txBody>
      </p:sp>
      <p:sp>
        <p:nvSpPr>
          <p:cNvPr id="4" name="Textfeld 3"/>
          <p:cNvSpPr txBox="1"/>
          <p:nvPr/>
        </p:nvSpPr>
        <p:spPr>
          <a:xfrm>
            <a:off x="179388" y="1773238"/>
            <a:ext cx="1944687" cy="2246769"/>
          </a:xfrm>
          <a:prstGeom prst="rect">
            <a:avLst/>
          </a:prstGeom>
          <a:solidFill>
            <a:srgbClr val="92D050"/>
          </a:solidFill>
        </p:spPr>
        <p:txBody>
          <a:bodyPr>
            <a:spAutoFit/>
          </a:bodyPr>
          <a:lstStyle/>
          <a:p>
            <a:pPr>
              <a:defRPr/>
            </a:pPr>
            <a:r>
              <a:rPr lang="de-DE" dirty="0" smtClean="0">
                <a:solidFill>
                  <a:schemeClr val="bg1"/>
                </a:solidFill>
                <a:latin typeface="+mn-lt"/>
              </a:rPr>
              <a:t>Dissemination </a:t>
            </a:r>
            <a:r>
              <a:rPr lang="de-DE" dirty="0" err="1" smtClean="0">
                <a:solidFill>
                  <a:schemeClr val="bg1"/>
                </a:solidFill>
                <a:latin typeface="+mn-lt"/>
              </a:rPr>
              <a:t>requires</a:t>
            </a:r>
            <a:r>
              <a:rPr lang="de-DE" dirty="0" smtClean="0">
                <a:solidFill>
                  <a:schemeClr val="bg1"/>
                </a:solidFill>
                <a:latin typeface="+mn-lt"/>
              </a:rPr>
              <a:t> </a:t>
            </a:r>
            <a:r>
              <a:rPr lang="de-DE" dirty="0" err="1" smtClean="0">
                <a:solidFill>
                  <a:schemeClr val="bg1"/>
                </a:solidFill>
                <a:latin typeface="+mn-lt"/>
              </a:rPr>
              <a:t>shareable</a:t>
            </a:r>
            <a:r>
              <a:rPr lang="de-DE" dirty="0" smtClean="0">
                <a:solidFill>
                  <a:schemeClr val="bg1"/>
                </a:solidFill>
                <a:latin typeface="+mn-lt"/>
              </a:rPr>
              <a:t> </a:t>
            </a:r>
            <a:r>
              <a:rPr lang="de-DE" dirty="0" err="1" smtClean="0">
                <a:solidFill>
                  <a:schemeClr val="bg1"/>
                </a:solidFill>
                <a:latin typeface="+mn-lt"/>
              </a:rPr>
              <a:t>code</a:t>
            </a:r>
            <a:r>
              <a:rPr lang="de-DE" dirty="0" smtClean="0">
                <a:solidFill>
                  <a:schemeClr val="bg1"/>
                </a:solidFill>
                <a:latin typeface="+mn-lt"/>
              </a:rPr>
              <a:t> </a:t>
            </a:r>
            <a:r>
              <a:rPr lang="de-DE" dirty="0" err="1" smtClean="0">
                <a:solidFill>
                  <a:schemeClr val="bg1"/>
                </a:solidFill>
                <a:latin typeface="+mn-lt"/>
              </a:rPr>
              <a:t>that</a:t>
            </a:r>
            <a:r>
              <a:rPr lang="de-DE" dirty="0" smtClean="0">
                <a:solidFill>
                  <a:schemeClr val="bg1"/>
                </a:solidFill>
                <a:latin typeface="+mn-lt"/>
              </a:rPr>
              <a:t> </a:t>
            </a:r>
            <a:r>
              <a:rPr lang="de-DE" dirty="0" err="1" smtClean="0">
                <a:solidFill>
                  <a:schemeClr val="bg1"/>
                </a:solidFill>
                <a:latin typeface="+mn-lt"/>
              </a:rPr>
              <a:t>allows</a:t>
            </a:r>
            <a:r>
              <a:rPr lang="de-DE" dirty="0" smtClean="0">
                <a:solidFill>
                  <a:schemeClr val="bg1"/>
                </a:solidFill>
                <a:latin typeface="+mn-lt"/>
              </a:rPr>
              <a:t> </a:t>
            </a:r>
            <a:r>
              <a:rPr lang="de-DE" dirty="0" err="1" smtClean="0">
                <a:solidFill>
                  <a:schemeClr val="bg1"/>
                </a:solidFill>
                <a:latin typeface="+mn-lt"/>
              </a:rPr>
              <a:t>the</a:t>
            </a:r>
            <a:r>
              <a:rPr lang="de-DE" dirty="0" smtClean="0">
                <a:solidFill>
                  <a:schemeClr val="bg1"/>
                </a:solidFill>
                <a:latin typeface="+mn-lt"/>
              </a:rPr>
              <a:t> </a:t>
            </a:r>
            <a:r>
              <a:rPr lang="de-DE" dirty="0" err="1" smtClean="0">
                <a:solidFill>
                  <a:schemeClr val="bg1"/>
                </a:solidFill>
                <a:latin typeface="+mn-lt"/>
              </a:rPr>
              <a:t>creation</a:t>
            </a:r>
            <a:r>
              <a:rPr lang="de-DE" dirty="0" smtClean="0">
                <a:solidFill>
                  <a:schemeClr val="bg1"/>
                </a:solidFill>
                <a:latin typeface="+mn-lt"/>
              </a:rPr>
              <a:t> </a:t>
            </a:r>
            <a:r>
              <a:rPr lang="de-DE" dirty="0" err="1" smtClean="0">
                <a:solidFill>
                  <a:schemeClr val="bg1"/>
                </a:solidFill>
                <a:latin typeface="+mn-lt"/>
              </a:rPr>
              <a:t>of</a:t>
            </a:r>
            <a:r>
              <a:rPr lang="de-DE" dirty="0" smtClean="0">
                <a:solidFill>
                  <a:schemeClr val="bg1"/>
                </a:solidFill>
                <a:latin typeface="+mn-lt"/>
              </a:rPr>
              <a:t> </a:t>
            </a:r>
            <a:r>
              <a:rPr lang="de-DE" dirty="0" err="1" smtClean="0">
                <a:solidFill>
                  <a:schemeClr val="bg1"/>
                </a:solidFill>
                <a:latin typeface="+mn-lt"/>
              </a:rPr>
              <a:t>improved</a:t>
            </a:r>
            <a:r>
              <a:rPr lang="de-DE" dirty="0">
                <a:solidFill>
                  <a:schemeClr val="bg1"/>
                </a:solidFill>
                <a:latin typeface="+mn-lt"/>
              </a:rPr>
              <a:t> </a:t>
            </a:r>
            <a:r>
              <a:rPr lang="de-DE" dirty="0" err="1" smtClean="0">
                <a:solidFill>
                  <a:schemeClr val="bg1"/>
                </a:solidFill>
                <a:latin typeface="+mn-lt"/>
              </a:rPr>
              <a:t>or</a:t>
            </a:r>
            <a:r>
              <a:rPr lang="de-DE" dirty="0" smtClean="0">
                <a:solidFill>
                  <a:schemeClr val="bg1"/>
                </a:solidFill>
                <a:latin typeface="+mn-lt"/>
              </a:rPr>
              <a:t> </a:t>
            </a:r>
            <a:r>
              <a:rPr lang="de-DE" dirty="0" err="1" smtClean="0">
                <a:solidFill>
                  <a:schemeClr val="bg1"/>
                </a:solidFill>
                <a:latin typeface="+mn-lt"/>
              </a:rPr>
              <a:t>extended</a:t>
            </a:r>
            <a:r>
              <a:rPr lang="de-DE" dirty="0" smtClean="0">
                <a:solidFill>
                  <a:schemeClr val="bg1"/>
                </a:solidFill>
                <a:latin typeface="+mn-lt"/>
              </a:rPr>
              <a:t> </a:t>
            </a:r>
            <a:r>
              <a:rPr lang="de-DE" dirty="0" err="1" smtClean="0">
                <a:solidFill>
                  <a:schemeClr val="bg1"/>
                </a:solidFill>
                <a:latin typeface="+mn-lt"/>
              </a:rPr>
              <a:t>versions</a:t>
            </a:r>
            <a:r>
              <a:rPr lang="de-DE" dirty="0" smtClean="0">
                <a:solidFill>
                  <a:schemeClr val="bg1"/>
                </a:solidFill>
                <a:latin typeface="+mn-lt"/>
              </a:rPr>
              <a:t>. </a:t>
            </a:r>
          </a:p>
          <a:p>
            <a:pPr>
              <a:defRPr/>
            </a:pPr>
            <a:endParaRPr lang="de-DE" dirty="0">
              <a:solidFill>
                <a:schemeClr val="bg1"/>
              </a:solidFill>
              <a:latin typeface="+mn-lt"/>
            </a:endParaRPr>
          </a:p>
          <a:p>
            <a:pPr>
              <a:defRPr/>
            </a:pPr>
            <a:r>
              <a:rPr lang="de-DE" dirty="0" smtClean="0">
                <a:solidFill>
                  <a:schemeClr val="bg1"/>
                </a:solidFill>
                <a:latin typeface="+mn-lt"/>
              </a:rPr>
              <a:t>Can </a:t>
            </a:r>
            <a:r>
              <a:rPr lang="de-DE" dirty="0" err="1" smtClean="0">
                <a:solidFill>
                  <a:schemeClr val="bg1"/>
                </a:solidFill>
                <a:latin typeface="+mn-lt"/>
              </a:rPr>
              <a:t>potentially</a:t>
            </a:r>
            <a:r>
              <a:rPr lang="de-DE" dirty="0" smtClean="0">
                <a:solidFill>
                  <a:schemeClr val="bg1"/>
                </a:solidFill>
                <a:latin typeface="+mn-lt"/>
              </a:rPr>
              <a:t> </a:t>
            </a:r>
            <a:r>
              <a:rPr lang="de-DE" dirty="0" err="1" smtClean="0">
                <a:solidFill>
                  <a:schemeClr val="bg1"/>
                </a:solidFill>
                <a:latin typeface="+mn-lt"/>
              </a:rPr>
              <a:t>be</a:t>
            </a:r>
            <a:r>
              <a:rPr lang="de-DE" dirty="0" smtClean="0">
                <a:solidFill>
                  <a:schemeClr val="bg1"/>
                </a:solidFill>
                <a:latin typeface="+mn-lt"/>
              </a:rPr>
              <a:t> </a:t>
            </a:r>
            <a:r>
              <a:rPr lang="de-DE" dirty="0" err="1" smtClean="0">
                <a:solidFill>
                  <a:schemeClr val="bg1"/>
                </a:solidFill>
                <a:latin typeface="+mn-lt"/>
              </a:rPr>
              <a:t>the</a:t>
            </a:r>
            <a:r>
              <a:rPr lang="de-DE" dirty="0" smtClean="0">
                <a:solidFill>
                  <a:schemeClr val="bg1"/>
                </a:solidFill>
                <a:latin typeface="+mn-lt"/>
              </a:rPr>
              <a:t> </a:t>
            </a:r>
            <a:r>
              <a:rPr lang="de-DE" dirty="0" err="1" smtClean="0">
                <a:solidFill>
                  <a:schemeClr val="bg1"/>
                </a:solidFill>
                <a:latin typeface="+mn-lt"/>
              </a:rPr>
              <a:t>basis</a:t>
            </a:r>
            <a:r>
              <a:rPr lang="de-DE" dirty="0" smtClean="0">
                <a:solidFill>
                  <a:schemeClr val="bg1"/>
                </a:solidFill>
                <a:latin typeface="+mn-lt"/>
              </a:rPr>
              <a:t> </a:t>
            </a:r>
            <a:r>
              <a:rPr lang="de-DE" dirty="0" err="1" smtClean="0">
                <a:solidFill>
                  <a:schemeClr val="bg1"/>
                </a:solidFill>
                <a:latin typeface="+mn-lt"/>
              </a:rPr>
              <a:t>for</a:t>
            </a:r>
            <a:r>
              <a:rPr lang="de-DE" dirty="0">
                <a:solidFill>
                  <a:schemeClr val="bg1"/>
                </a:solidFill>
                <a:latin typeface="+mn-lt"/>
              </a:rPr>
              <a:t> </a:t>
            </a:r>
            <a:r>
              <a:rPr lang="de-DE" dirty="0" err="1" smtClean="0">
                <a:solidFill>
                  <a:schemeClr val="bg1"/>
                </a:solidFill>
                <a:latin typeface="+mn-lt"/>
              </a:rPr>
              <a:t>other</a:t>
            </a:r>
            <a:r>
              <a:rPr lang="de-DE" dirty="0" smtClean="0">
                <a:solidFill>
                  <a:schemeClr val="bg1"/>
                </a:solidFill>
                <a:latin typeface="+mn-lt"/>
              </a:rPr>
              <a:t> </a:t>
            </a:r>
            <a:r>
              <a:rPr lang="de-DE" dirty="0" err="1" smtClean="0">
                <a:solidFill>
                  <a:schemeClr val="bg1"/>
                </a:solidFill>
                <a:latin typeface="+mn-lt"/>
              </a:rPr>
              <a:t>intervention</a:t>
            </a:r>
            <a:r>
              <a:rPr lang="de-DE" dirty="0" smtClean="0">
                <a:solidFill>
                  <a:schemeClr val="bg1"/>
                </a:solidFill>
                <a:latin typeface="+mn-lt"/>
              </a:rPr>
              <a:t> </a:t>
            </a:r>
            <a:r>
              <a:rPr lang="de-DE" dirty="0" err="1" smtClean="0">
                <a:solidFill>
                  <a:schemeClr val="bg1"/>
                </a:solidFill>
                <a:latin typeface="+mn-lt"/>
              </a:rPr>
              <a:t>adaptations</a:t>
            </a:r>
            <a:r>
              <a:rPr lang="de-DE" dirty="0" smtClean="0">
                <a:solidFill>
                  <a:schemeClr val="bg1"/>
                </a:solidFill>
                <a:latin typeface="+mn-lt"/>
              </a:rPr>
              <a:t>.</a:t>
            </a:r>
            <a:endParaRPr lang="en-US" dirty="0">
              <a:solidFill>
                <a:schemeClr val="bg1"/>
              </a:solidFill>
              <a:latin typeface="+mn-lt"/>
            </a:endParaRPr>
          </a:p>
        </p:txBody>
      </p:sp>
      <p:grpSp>
        <p:nvGrpSpPr>
          <p:cNvPr id="32773" name="Gruppieren 6"/>
          <p:cNvGrpSpPr>
            <a:grpSpLocks/>
          </p:cNvGrpSpPr>
          <p:nvPr/>
        </p:nvGrpSpPr>
        <p:grpSpPr bwMode="auto">
          <a:xfrm>
            <a:off x="165100" y="1371600"/>
            <a:ext cx="358775" cy="369888"/>
            <a:chOff x="395536" y="1403484"/>
            <a:chExt cx="360040" cy="369332"/>
          </a:xfrm>
        </p:grpSpPr>
        <p:sp>
          <p:nvSpPr>
            <p:cNvPr id="32774"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2775"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3170853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smtClean="0"/>
              <a:t>Retention</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pPr marL="0" indent="0">
              <a:buNone/>
            </a:pPr>
            <a:r>
              <a:rPr lang="en-US" sz="2400" b="1" dirty="0" smtClean="0">
                <a:solidFill>
                  <a:srgbClr val="9E1440"/>
                </a:solidFill>
                <a:latin typeface="+mj-lt"/>
                <a:ea typeface="+mj-ea"/>
                <a:cs typeface="+mj-cs"/>
              </a:rPr>
              <a:t>Apps in general have bad retention rates</a:t>
            </a:r>
          </a:p>
          <a:p>
            <a:endParaRPr lang="en-US" sz="2400" b="1" dirty="0" smtClean="0">
              <a:solidFill>
                <a:srgbClr val="9E1440"/>
              </a:solidFill>
              <a:latin typeface="+mj-lt"/>
              <a:ea typeface="+mj-ea"/>
              <a:cs typeface="+mj-cs"/>
            </a:endParaRPr>
          </a:p>
          <a:p>
            <a:pPr marL="0" indent="0">
              <a:buNone/>
            </a:pPr>
            <a:endParaRPr lang="en-US" dirty="0" smtClean="0"/>
          </a:p>
        </p:txBody>
      </p:sp>
      <p:pic>
        <p:nvPicPr>
          <p:cNvPr id="5" name="Grafik 4"/>
          <p:cNvPicPr>
            <a:picLocks noChangeAspect="1"/>
          </p:cNvPicPr>
          <p:nvPr/>
        </p:nvPicPr>
        <p:blipFill>
          <a:blip r:embed="rId2"/>
          <a:stretch>
            <a:fillRect/>
          </a:stretch>
        </p:blipFill>
        <p:spPr>
          <a:xfrm>
            <a:off x="2326208" y="2349972"/>
            <a:ext cx="6306282" cy="4175372"/>
          </a:xfrm>
          <a:prstGeom prst="rect">
            <a:avLst/>
          </a:prstGeom>
          <a:ln>
            <a:solidFill>
              <a:schemeClr val="tx1"/>
            </a:solidFill>
          </a:ln>
        </p:spPr>
      </p:pic>
    </p:spTree>
    <p:extLst>
      <p:ext uri="{BB962C8B-B14F-4D97-AF65-F5344CB8AC3E}">
        <p14:creationId xmlns:p14="http://schemas.microsoft.com/office/powerpoint/2010/main" val="214736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smtClean="0"/>
              <a:t>Retention</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pPr marL="0" indent="0">
              <a:buNone/>
            </a:pPr>
            <a:r>
              <a:rPr lang="en-US" sz="2400" b="1" dirty="0" err="1" smtClean="0">
                <a:solidFill>
                  <a:srgbClr val="9E1440"/>
                </a:solidFill>
                <a:latin typeface="+mj-lt"/>
                <a:ea typeface="+mj-ea"/>
                <a:cs typeface="+mj-cs"/>
              </a:rPr>
              <a:t>mHealth</a:t>
            </a:r>
            <a:r>
              <a:rPr lang="en-US" sz="2400" b="1" dirty="0" smtClean="0">
                <a:solidFill>
                  <a:srgbClr val="9E1440"/>
                </a:solidFill>
                <a:latin typeface="+mj-lt"/>
                <a:ea typeface="+mj-ea"/>
                <a:cs typeface="+mj-cs"/>
              </a:rPr>
              <a:t> Apps also suffer from this</a:t>
            </a:r>
          </a:p>
          <a:p>
            <a:endParaRPr lang="en-US" sz="2400" b="1" dirty="0" smtClean="0">
              <a:solidFill>
                <a:srgbClr val="9E1440"/>
              </a:solidFill>
              <a:latin typeface="+mj-lt"/>
              <a:ea typeface="+mj-ea"/>
              <a:cs typeface="+mj-cs"/>
            </a:endParaRPr>
          </a:p>
          <a:p>
            <a:r>
              <a:rPr lang="en-US" b="1" dirty="0" smtClean="0"/>
              <a:t>e.g. </a:t>
            </a:r>
          </a:p>
          <a:p>
            <a:endParaRPr lang="en-US" b="1" dirty="0"/>
          </a:p>
          <a:p>
            <a:endParaRPr lang="en-US" b="1" dirty="0" smtClean="0"/>
          </a:p>
          <a:p>
            <a:r>
              <a:rPr lang="en-US" b="1" dirty="0" err="1" smtClean="0"/>
              <a:t>Roepke</a:t>
            </a:r>
            <a:r>
              <a:rPr lang="en-US" b="1" dirty="0" smtClean="0"/>
              <a:t> et al. (2015)</a:t>
            </a:r>
          </a:p>
          <a:p>
            <a:pPr lvl="1"/>
            <a:r>
              <a:rPr lang="en-US" dirty="0" smtClean="0"/>
              <a:t>RCT on the depression self-help tool </a:t>
            </a:r>
            <a:r>
              <a:rPr lang="en-US" dirty="0" err="1" smtClean="0"/>
              <a:t>SuperBetter</a:t>
            </a:r>
            <a:endParaRPr lang="en-US" dirty="0" smtClean="0"/>
          </a:p>
          <a:p>
            <a:pPr lvl="1"/>
            <a:r>
              <a:rPr lang="en-US" dirty="0" smtClean="0"/>
              <a:t>26.15% of the sample left at post assessment</a:t>
            </a:r>
          </a:p>
          <a:p>
            <a:pPr lvl="1"/>
            <a:r>
              <a:rPr lang="en-US" dirty="0" smtClean="0"/>
              <a:t>18.34% left at follow-up assessment</a:t>
            </a:r>
          </a:p>
          <a:p>
            <a:pPr lvl="1"/>
            <a:endParaRPr lang="en-US" b="1" dirty="0"/>
          </a:p>
          <a:p>
            <a:pPr marL="0" indent="0">
              <a:buNone/>
            </a:pPr>
            <a:endParaRPr lang="en-US" b="1" dirty="0"/>
          </a:p>
          <a:p>
            <a:pPr marL="0" indent="0">
              <a:buNone/>
            </a:pPr>
            <a:endParaRPr lang="en-US"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348880"/>
            <a:ext cx="2324176" cy="856607"/>
          </a:xfrm>
          <a:prstGeom prst="rect">
            <a:avLst/>
          </a:prstGeom>
        </p:spPr>
      </p:pic>
    </p:spTree>
    <p:extLst>
      <p:ext uri="{BB962C8B-B14F-4D97-AF65-F5344CB8AC3E}">
        <p14:creationId xmlns:p14="http://schemas.microsoft.com/office/powerpoint/2010/main" val="1318733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smtClean="0"/>
              <a:t>Usability</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pPr marL="0" indent="0" algn="ctr">
              <a:buNone/>
            </a:pPr>
            <a:r>
              <a:rPr lang="de-DE" sz="2400" b="1" dirty="0">
                <a:solidFill>
                  <a:srgbClr val="9E1440"/>
                </a:solidFill>
                <a:latin typeface="+mj-lt"/>
                <a:ea typeface="+mj-ea"/>
                <a:cs typeface="+mj-cs"/>
              </a:rPr>
              <a:t>„Building an </a:t>
            </a:r>
            <a:r>
              <a:rPr lang="de-DE" sz="2400" b="1" dirty="0" err="1">
                <a:solidFill>
                  <a:srgbClr val="9E1440"/>
                </a:solidFill>
                <a:latin typeface="+mj-lt"/>
                <a:ea typeface="+mj-ea"/>
                <a:cs typeface="+mj-cs"/>
              </a:rPr>
              <a:t>enjoyable</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app</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with</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good</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graphic</a:t>
            </a:r>
            <a:r>
              <a:rPr lang="de-DE" sz="2400" b="1" dirty="0">
                <a:solidFill>
                  <a:srgbClr val="9E1440"/>
                </a:solidFill>
                <a:latin typeface="+mj-lt"/>
                <a:ea typeface="+mj-ea"/>
                <a:cs typeface="+mj-cs"/>
              </a:rPr>
              <a:t> design </a:t>
            </a:r>
            <a:r>
              <a:rPr lang="de-DE" sz="2400" b="1" dirty="0" err="1">
                <a:solidFill>
                  <a:srgbClr val="9E1440"/>
                </a:solidFill>
                <a:latin typeface="+mj-lt"/>
                <a:ea typeface="+mj-ea"/>
                <a:cs typeface="+mj-cs"/>
              </a:rPr>
              <a:t>and</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satisfying</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interface</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is</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necessary</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for</a:t>
            </a:r>
            <a:r>
              <a:rPr lang="de-DE" sz="2400" b="1" dirty="0">
                <a:solidFill>
                  <a:srgbClr val="9E1440"/>
                </a:solidFill>
                <a:latin typeface="+mj-lt"/>
                <a:ea typeface="+mj-ea"/>
                <a:cs typeface="+mj-cs"/>
              </a:rPr>
              <a:t> an </a:t>
            </a:r>
            <a:r>
              <a:rPr lang="de-DE" sz="2400" b="1" dirty="0" err="1">
                <a:solidFill>
                  <a:srgbClr val="9E1440"/>
                </a:solidFill>
                <a:latin typeface="+mj-lt"/>
                <a:ea typeface="+mj-ea"/>
                <a:cs typeface="+mj-cs"/>
              </a:rPr>
              <a:t>effective</a:t>
            </a:r>
            <a:r>
              <a:rPr lang="de-DE" sz="2400" b="1" dirty="0">
                <a:solidFill>
                  <a:srgbClr val="9E1440"/>
                </a:solidFill>
                <a:latin typeface="+mj-lt"/>
                <a:ea typeface="+mj-ea"/>
                <a:cs typeface="+mj-cs"/>
              </a:rPr>
              <a:t> </a:t>
            </a:r>
            <a:r>
              <a:rPr lang="de-DE" sz="2400" b="1" dirty="0" err="1">
                <a:solidFill>
                  <a:srgbClr val="9E1440"/>
                </a:solidFill>
                <a:latin typeface="+mj-lt"/>
                <a:ea typeface="+mj-ea"/>
                <a:cs typeface="+mj-cs"/>
              </a:rPr>
              <a:t>intervention</a:t>
            </a:r>
            <a:r>
              <a:rPr lang="de-DE" sz="2400" b="1" dirty="0">
                <a:solidFill>
                  <a:srgbClr val="9E1440"/>
                </a:solidFill>
                <a:latin typeface="+mj-lt"/>
                <a:ea typeface="+mj-ea"/>
                <a:cs typeface="+mj-cs"/>
              </a:rPr>
              <a:t>.“</a:t>
            </a:r>
            <a:endParaRPr lang="en-US" sz="2400" b="1" dirty="0">
              <a:solidFill>
                <a:srgbClr val="9E1440"/>
              </a:solidFill>
              <a:latin typeface="+mj-lt"/>
              <a:ea typeface="+mj-ea"/>
              <a:cs typeface="+mj-cs"/>
            </a:endParaRPr>
          </a:p>
          <a:p>
            <a:pPr algn="ctr"/>
            <a:endParaRPr lang="en-US" sz="2400" b="1" dirty="0"/>
          </a:p>
          <a:p>
            <a:endParaRPr lang="en-US" sz="2400" b="1" dirty="0" smtClean="0">
              <a:solidFill>
                <a:srgbClr val="9E1440"/>
              </a:solidFill>
              <a:latin typeface="+mj-lt"/>
              <a:ea typeface="+mj-ea"/>
              <a:cs typeface="+mj-cs"/>
            </a:endParaRPr>
          </a:p>
          <a:p>
            <a:r>
              <a:rPr lang="en-US" b="1" dirty="0" smtClean="0"/>
              <a:t>Bakker et al. (2016)</a:t>
            </a:r>
            <a:endParaRPr lang="en-US" b="1" dirty="0"/>
          </a:p>
          <a:p>
            <a:pPr lvl="1"/>
            <a:r>
              <a:rPr lang="en-US" b="1" dirty="0" smtClean="0"/>
              <a:t>“Mental Health Smartphone Apps: Review and Evidence-Based Recommendations for Future Developments”</a:t>
            </a:r>
          </a:p>
          <a:p>
            <a:pPr marL="0" indent="0">
              <a:buNone/>
            </a:pPr>
            <a:endParaRPr lang="en-US" dirty="0" smtClean="0"/>
          </a:p>
        </p:txBody>
      </p:sp>
    </p:spTree>
    <p:extLst>
      <p:ext uri="{BB962C8B-B14F-4D97-AF65-F5344CB8AC3E}">
        <p14:creationId xmlns:p14="http://schemas.microsoft.com/office/powerpoint/2010/main" val="267252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Our</a:t>
            </a:r>
            <a:r>
              <a:rPr lang="de-DE" altLang="en-US" dirty="0" smtClean="0"/>
              <a:t> </a:t>
            </a:r>
            <a:r>
              <a:rPr lang="de-DE" altLang="en-US" dirty="0" err="1" smtClean="0"/>
              <a:t>tools</a:t>
            </a:r>
            <a:r>
              <a:rPr lang="de-DE" altLang="en-US" dirty="0" smtClean="0"/>
              <a:t> </a:t>
            </a:r>
            <a:r>
              <a:rPr lang="de-DE" altLang="en-US" dirty="0" err="1" smtClean="0"/>
              <a:t>for</a:t>
            </a:r>
            <a:r>
              <a:rPr lang="de-DE" altLang="en-US" dirty="0" smtClean="0"/>
              <a:t> </a:t>
            </a:r>
            <a:r>
              <a:rPr lang="de-DE" altLang="en-US" dirty="0" err="1" smtClean="0"/>
              <a:t>adaptation</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r>
              <a:rPr lang="en-US" b="1" dirty="0" smtClean="0"/>
              <a:t>List of evidence-based </a:t>
            </a:r>
            <a:r>
              <a:rPr lang="en-US" b="1" dirty="0"/>
              <a:t>r</a:t>
            </a:r>
            <a:r>
              <a:rPr lang="en-US" b="1" dirty="0" smtClean="0"/>
              <a:t>ecommendations for future </a:t>
            </a:r>
            <a:r>
              <a:rPr lang="en-US" b="1" dirty="0" err="1" smtClean="0"/>
              <a:t>mHealth</a:t>
            </a:r>
            <a:r>
              <a:rPr lang="en-US" b="1" dirty="0" smtClean="0"/>
              <a:t> developments by Bakker et al. (2016)</a:t>
            </a:r>
          </a:p>
          <a:p>
            <a:endParaRPr lang="en-US" b="1" dirty="0"/>
          </a:p>
          <a:p>
            <a:r>
              <a:rPr lang="en-US" b="1" dirty="0" smtClean="0"/>
              <a:t>Two usability evaluation frameworks</a:t>
            </a:r>
          </a:p>
          <a:p>
            <a:pPr lvl="1"/>
            <a:r>
              <a:rPr lang="en-US" dirty="0" smtClean="0"/>
              <a:t>Brown et al. (2013) &amp; </a:t>
            </a:r>
            <a:r>
              <a:rPr lang="en-US" dirty="0" err="1" smtClean="0"/>
              <a:t>Househ</a:t>
            </a:r>
            <a:r>
              <a:rPr lang="en-US" dirty="0" smtClean="0"/>
              <a:t> et al. (2015)</a:t>
            </a:r>
          </a:p>
          <a:p>
            <a:pPr lvl="1"/>
            <a:r>
              <a:rPr lang="en-US" dirty="0" smtClean="0"/>
              <a:t>Kirwan et al. (2012)</a:t>
            </a:r>
          </a:p>
          <a:p>
            <a:pPr lvl="1"/>
            <a:endParaRPr lang="en-US" b="1" dirty="0" smtClean="0"/>
          </a:p>
          <a:p>
            <a:r>
              <a:rPr lang="en-US" b="1" dirty="0"/>
              <a:t>Two digital intervention development frameworks</a:t>
            </a:r>
          </a:p>
          <a:p>
            <a:pPr lvl="1"/>
            <a:r>
              <a:rPr lang="en-US" dirty="0" err="1"/>
              <a:t>Mummah</a:t>
            </a:r>
            <a:r>
              <a:rPr lang="en-US" dirty="0"/>
              <a:t> et al. (2016)</a:t>
            </a:r>
          </a:p>
          <a:p>
            <a:pPr lvl="1"/>
            <a:r>
              <a:rPr lang="en-US" dirty="0"/>
              <a:t>Whittaker et al. (2012)</a:t>
            </a:r>
          </a:p>
          <a:p>
            <a:pPr marL="0" indent="0">
              <a:buNone/>
            </a:pPr>
            <a:endParaRPr lang="en-US" dirty="0" smtClean="0"/>
          </a:p>
        </p:txBody>
      </p:sp>
    </p:spTree>
    <p:extLst>
      <p:ext uri="{BB962C8B-B14F-4D97-AF65-F5344CB8AC3E}">
        <p14:creationId xmlns:p14="http://schemas.microsoft.com/office/powerpoint/2010/main" val="1848598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Our</a:t>
            </a:r>
            <a:r>
              <a:rPr lang="de-DE" altLang="en-US" dirty="0" smtClean="0"/>
              <a:t> </a:t>
            </a:r>
            <a:r>
              <a:rPr lang="de-DE" altLang="en-US" dirty="0" err="1" smtClean="0"/>
              <a:t>tools</a:t>
            </a:r>
            <a:r>
              <a:rPr lang="de-DE" altLang="en-US" dirty="0" smtClean="0"/>
              <a:t> </a:t>
            </a:r>
            <a:r>
              <a:rPr lang="de-DE" altLang="en-US" dirty="0" err="1" smtClean="0"/>
              <a:t>for</a:t>
            </a:r>
            <a:r>
              <a:rPr lang="de-DE" altLang="en-US" dirty="0" smtClean="0"/>
              <a:t> </a:t>
            </a:r>
            <a:r>
              <a:rPr lang="de-DE" altLang="en-US" dirty="0" err="1" smtClean="0"/>
              <a:t>adaptation</a:t>
            </a:r>
            <a:endParaRPr lang="en-US" altLang="en-US" dirty="0" smtClean="0"/>
          </a:p>
        </p:txBody>
      </p:sp>
      <p:sp>
        <p:nvSpPr>
          <p:cNvPr id="8" name="Inhaltsplatzhalter 2"/>
          <p:cNvSpPr>
            <a:spLocks noGrp="1"/>
          </p:cNvSpPr>
          <p:nvPr>
            <p:ph idx="1"/>
          </p:nvPr>
        </p:nvSpPr>
        <p:spPr>
          <a:xfrm>
            <a:off x="2209800" y="1676400"/>
            <a:ext cx="6934200" cy="4267200"/>
          </a:xfrm>
        </p:spPr>
        <p:txBody>
          <a:bodyPr/>
          <a:lstStyle/>
          <a:p>
            <a:r>
              <a:rPr lang="en-US" b="1" dirty="0" smtClean="0"/>
              <a:t>List of evidence-based </a:t>
            </a:r>
            <a:r>
              <a:rPr lang="en-US" b="1" dirty="0"/>
              <a:t>r</a:t>
            </a:r>
            <a:r>
              <a:rPr lang="en-US" b="1" dirty="0" smtClean="0"/>
              <a:t>ecommendations for future </a:t>
            </a:r>
            <a:r>
              <a:rPr lang="en-US" b="1" dirty="0" err="1" smtClean="0"/>
              <a:t>mHealth</a:t>
            </a:r>
            <a:r>
              <a:rPr lang="en-US" b="1" dirty="0" smtClean="0"/>
              <a:t> developments by Bakker et al. (2016)</a:t>
            </a:r>
          </a:p>
          <a:p>
            <a:endParaRPr lang="en-US" b="1" dirty="0"/>
          </a:p>
          <a:p>
            <a:pPr lvl="1"/>
            <a:r>
              <a:rPr lang="en-US" dirty="0" smtClean="0"/>
              <a:t>We compared the existing Step-by-step version with the set of recommendations.</a:t>
            </a:r>
          </a:p>
          <a:p>
            <a:pPr lvl="1"/>
            <a:r>
              <a:rPr lang="en-US" dirty="0" smtClean="0"/>
              <a:t>Room for improvement was identified for these aspects:</a:t>
            </a:r>
          </a:p>
          <a:p>
            <a:pPr marL="1257300" lvl="2" indent="-342900">
              <a:buFont typeface="+mj-lt"/>
              <a:buAutoNum type="alphaLcParenR"/>
            </a:pPr>
            <a:r>
              <a:rPr lang="en-GB" dirty="0" smtClean="0"/>
              <a:t>(Automated tailoring)</a:t>
            </a:r>
            <a:endParaRPr lang="en-US" dirty="0"/>
          </a:p>
          <a:p>
            <a:pPr marL="1257300" lvl="2" indent="-342900">
              <a:buFont typeface="+mj-lt"/>
              <a:buAutoNum type="alphaLcParenR"/>
            </a:pPr>
            <a:r>
              <a:rPr lang="en-GB" dirty="0"/>
              <a:t>Reporting of thoughts, feelings and </a:t>
            </a:r>
            <a:r>
              <a:rPr lang="en-GB" dirty="0" smtClean="0"/>
              <a:t>behaviours </a:t>
            </a:r>
            <a:r>
              <a:rPr lang="en-GB" dirty="0" smtClean="0">
                <a:sym typeface="Wingdings" panose="05000000000000000000" pitchFamily="2" charset="2"/>
              </a:rPr>
              <a:t> </a:t>
            </a:r>
            <a:r>
              <a:rPr lang="en-GB" b="1" dirty="0" smtClean="0">
                <a:sym typeface="Wingdings" panose="05000000000000000000" pitchFamily="2" charset="2"/>
              </a:rPr>
              <a:t>Mood Tracking</a:t>
            </a:r>
            <a:endParaRPr lang="en-US" b="1" dirty="0"/>
          </a:p>
          <a:p>
            <a:pPr marL="1257300" lvl="2" indent="-342900">
              <a:buFont typeface="+mj-lt"/>
              <a:buAutoNum type="alphaLcParenR"/>
            </a:pPr>
            <a:r>
              <a:rPr lang="en-GB" dirty="0" smtClean="0"/>
              <a:t>(Real-time engagement)</a:t>
            </a:r>
            <a:endParaRPr lang="en-US" dirty="0"/>
          </a:p>
          <a:p>
            <a:pPr marL="1257300" lvl="2" indent="-342900">
              <a:buFont typeface="+mj-lt"/>
              <a:buAutoNum type="alphaLcParenR"/>
            </a:pPr>
            <a:r>
              <a:rPr lang="en-GB" dirty="0" smtClean="0"/>
              <a:t>(Activities </a:t>
            </a:r>
            <a:r>
              <a:rPr lang="en-GB" dirty="0"/>
              <a:t>explicitly linked to specific reported mood </a:t>
            </a:r>
            <a:r>
              <a:rPr lang="en-GB" dirty="0" smtClean="0"/>
              <a:t>problems)</a:t>
            </a:r>
            <a:endParaRPr lang="en-US" dirty="0"/>
          </a:p>
          <a:p>
            <a:pPr marL="1257300" lvl="2" indent="-342900">
              <a:buFont typeface="+mj-lt"/>
              <a:buAutoNum type="alphaLcParenR"/>
            </a:pPr>
            <a:r>
              <a:rPr lang="en-GB" dirty="0"/>
              <a:t>Gamification </a:t>
            </a:r>
            <a:r>
              <a:rPr lang="en-GB" dirty="0" smtClean="0">
                <a:sym typeface="Wingdings" panose="05000000000000000000" pitchFamily="2" charset="2"/>
              </a:rPr>
              <a:t> </a:t>
            </a:r>
            <a:r>
              <a:rPr lang="en-GB" b="1" dirty="0" smtClean="0">
                <a:sym typeface="Wingdings" panose="05000000000000000000" pitchFamily="2" charset="2"/>
              </a:rPr>
              <a:t>Progress indicators (e.g. bars, stars, …)</a:t>
            </a:r>
            <a:endParaRPr lang="en-US" b="1" dirty="0"/>
          </a:p>
          <a:p>
            <a:pPr marL="1257300" lvl="2" indent="-342900">
              <a:buFont typeface="+mj-lt"/>
              <a:buAutoNum type="alphaLcParenR"/>
            </a:pPr>
            <a:r>
              <a:rPr lang="en-GB" dirty="0"/>
              <a:t>Reminders to </a:t>
            </a:r>
            <a:r>
              <a:rPr lang="en-GB" dirty="0" smtClean="0"/>
              <a:t>engage </a:t>
            </a:r>
            <a:r>
              <a:rPr lang="en-GB" dirty="0" smtClean="0">
                <a:sym typeface="Wingdings" panose="05000000000000000000" pitchFamily="2" charset="2"/>
              </a:rPr>
              <a:t> </a:t>
            </a:r>
            <a:r>
              <a:rPr lang="en-GB" b="1" dirty="0" smtClean="0">
                <a:solidFill>
                  <a:schemeClr val="tx1"/>
                </a:solidFill>
                <a:sym typeface="Wingdings" panose="05000000000000000000" pitchFamily="2" charset="2"/>
              </a:rPr>
              <a:t>Push notifications</a:t>
            </a:r>
            <a:endParaRPr lang="en-US" b="1" dirty="0">
              <a:solidFill>
                <a:schemeClr val="tx1"/>
              </a:solidFill>
            </a:endParaRPr>
          </a:p>
          <a:p>
            <a:pPr marL="1257300" lvl="2" indent="-342900">
              <a:buFont typeface="+mj-lt"/>
              <a:buAutoNum type="alphaLcParenR"/>
            </a:pPr>
            <a:r>
              <a:rPr lang="en-GB" dirty="0"/>
              <a:t>Simple and intuitive interface and </a:t>
            </a:r>
            <a:r>
              <a:rPr lang="en-GB" dirty="0" smtClean="0"/>
              <a:t>interactions </a:t>
            </a:r>
            <a:r>
              <a:rPr lang="en-GB" dirty="0" smtClean="0">
                <a:sym typeface="Wingdings" panose="05000000000000000000" pitchFamily="2" charset="2"/>
              </a:rPr>
              <a:t> </a:t>
            </a:r>
            <a:r>
              <a:rPr lang="en-GB" b="1" dirty="0" smtClean="0">
                <a:sym typeface="Wingdings" panose="05000000000000000000" pitchFamily="2" charset="2"/>
              </a:rPr>
              <a:t>Usability focus</a:t>
            </a:r>
            <a:endParaRPr lang="en-US" b="1" dirty="0"/>
          </a:p>
          <a:p>
            <a:pPr marL="0" indent="0">
              <a:buNone/>
            </a:pPr>
            <a:endParaRPr lang="en-US" dirty="0" smtClean="0"/>
          </a:p>
        </p:txBody>
      </p:sp>
    </p:spTree>
    <p:extLst>
      <p:ext uri="{BB962C8B-B14F-4D97-AF65-F5344CB8AC3E}">
        <p14:creationId xmlns:p14="http://schemas.microsoft.com/office/powerpoint/2010/main" val="2548299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Mood Tracking</a:t>
            </a:r>
          </a:p>
        </p:txBody>
      </p:sp>
      <p:sp>
        <p:nvSpPr>
          <p:cNvPr id="59395" name="Rectangle 3"/>
          <p:cNvSpPr>
            <a:spLocks noGrp="1" noChangeArrowheads="1"/>
          </p:cNvSpPr>
          <p:nvPr>
            <p:ph type="body" idx="1"/>
          </p:nvPr>
        </p:nvSpPr>
        <p:spPr/>
        <p:txBody>
          <a:bodyPr/>
          <a:lstStyle/>
          <a:p>
            <a:pPr eaLnBrk="1" hangingPunct="1"/>
            <a:r>
              <a:rPr lang="en-US" altLang="en-US" dirty="0" smtClean="0"/>
              <a:t>User are asked to rate their mood on a regular (e.g. daily or weekly) basis</a:t>
            </a:r>
          </a:p>
          <a:p>
            <a:pPr eaLnBrk="1" hangingPunct="1"/>
            <a:r>
              <a:rPr lang="de-DE" altLang="en-US" dirty="0" err="1" smtClean="0"/>
              <a:t>Mood</a:t>
            </a:r>
            <a:r>
              <a:rPr lang="de-DE" altLang="en-US" dirty="0" smtClean="0"/>
              <a:t> </a:t>
            </a:r>
            <a:r>
              <a:rPr lang="de-DE" altLang="en-US" dirty="0" err="1" smtClean="0"/>
              <a:t>ratings</a:t>
            </a:r>
            <a:r>
              <a:rPr lang="de-DE" altLang="en-US" dirty="0" smtClean="0"/>
              <a:t> </a:t>
            </a:r>
            <a:r>
              <a:rPr lang="de-DE" altLang="en-US" dirty="0" err="1" smtClean="0"/>
              <a:t>can</a:t>
            </a:r>
            <a:r>
              <a:rPr lang="de-DE" altLang="en-US" dirty="0" smtClean="0"/>
              <a:t> </a:t>
            </a:r>
            <a:r>
              <a:rPr lang="de-DE" altLang="en-US" dirty="0" err="1" smtClean="0"/>
              <a:t>be</a:t>
            </a:r>
            <a:r>
              <a:rPr lang="de-DE" altLang="en-US" dirty="0" smtClean="0"/>
              <a:t> </a:t>
            </a:r>
            <a:r>
              <a:rPr lang="de-DE" altLang="en-US" dirty="0" err="1" smtClean="0"/>
              <a:t>added</a:t>
            </a:r>
            <a:r>
              <a:rPr lang="de-DE" altLang="en-US" dirty="0" smtClean="0"/>
              <a:t> at </a:t>
            </a:r>
            <a:r>
              <a:rPr lang="de-DE" altLang="en-US" dirty="0" err="1" smtClean="0"/>
              <a:t>any</a:t>
            </a:r>
            <a:r>
              <a:rPr lang="de-DE" altLang="en-US" dirty="0" smtClean="0"/>
              <a:t> time </a:t>
            </a:r>
            <a:r>
              <a:rPr lang="de-DE" altLang="en-US" dirty="0" err="1" smtClean="0"/>
              <a:t>and</a:t>
            </a:r>
            <a:r>
              <a:rPr lang="de-DE" altLang="en-US" dirty="0" smtClean="0"/>
              <a:t> </a:t>
            </a:r>
            <a:r>
              <a:rPr lang="de-DE" altLang="en-US" dirty="0" err="1" smtClean="0"/>
              <a:t>any</a:t>
            </a:r>
            <a:r>
              <a:rPr lang="de-DE" altLang="en-US" dirty="0" smtClean="0"/>
              <a:t> </a:t>
            </a:r>
            <a:r>
              <a:rPr lang="de-DE" altLang="en-US" dirty="0" err="1" smtClean="0"/>
              <a:t>number</a:t>
            </a:r>
            <a:r>
              <a:rPr lang="de-DE" altLang="en-US" dirty="0" smtClean="0"/>
              <a:t> </a:t>
            </a:r>
            <a:r>
              <a:rPr lang="de-DE" altLang="en-US" dirty="0" err="1" smtClean="0"/>
              <a:t>times</a:t>
            </a:r>
            <a:endParaRPr lang="de-DE" altLang="en-US" dirty="0" smtClean="0"/>
          </a:p>
          <a:p>
            <a:pPr eaLnBrk="1" hangingPunct="1"/>
            <a:r>
              <a:rPr lang="de-DE" altLang="en-US" dirty="0" err="1" smtClean="0"/>
              <a:t>Mood</a:t>
            </a:r>
            <a:r>
              <a:rPr lang="de-DE" altLang="en-US" dirty="0" smtClean="0"/>
              <a:t> </a:t>
            </a:r>
            <a:r>
              <a:rPr lang="de-DE" altLang="en-US" dirty="0" err="1" smtClean="0"/>
              <a:t>pattern</a:t>
            </a:r>
            <a:r>
              <a:rPr lang="de-DE" altLang="en-US" dirty="0" smtClean="0"/>
              <a:t> will </a:t>
            </a:r>
            <a:r>
              <a:rPr lang="de-DE" altLang="en-US" dirty="0" err="1" smtClean="0"/>
              <a:t>be</a:t>
            </a:r>
            <a:r>
              <a:rPr lang="de-DE" altLang="en-US" dirty="0" smtClean="0"/>
              <a:t> </a:t>
            </a:r>
            <a:r>
              <a:rPr lang="de-DE" altLang="en-US" dirty="0" err="1" smtClean="0"/>
              <a:t>graphically</a:t>
            </a:r>
            <a:r>
              <a:rPr lang="de-DE" altLang="en-US" dirty="0" smtClean="0"/>
              <a:t> </a:t>
            </a:r>
            <a:r>
              <a:rPr lang="de-DE" altLang="en-US" dirty="0" err="1" smtClean="0"/>
              <a:t>displayed</a:t>
            </a:r>
            <a:endParaRPr lang="en-US" altLang="en-US" dirty="0" smtClean="0"/>
          </a:p>
        </p:txBody>
      </p:sp>
      <p:sp>
        <p:nvSpPr>
          <p:cNvPr id="4" name="Textfeld 3"/>
          <p:cNvSpPr txBox="1"/>
          <p:nvPr/>
        </p:nvSpPr>
        <p:spPr>
          <a:xfrm>
            <a:off x="179388" y="1773238"/>
            <a:ext cx="1944687" cy="1384995"/>
          </a:xfrm>
          <a:prstGeom prst="rect">
            <a:avLst/>
          </a:prstGeom>
          <a:solidFill>
            <a:srgbClr val="92D050"/>
          </a:solidFill>
        </p:spPr>
        <p:txBody>
          <a:bodyPr>
            <a:spAutoFit/>
          </a:bodyPr>
          <a:lstStyle/>
          <a:p>
            <a:pPr>
              <a:defRPr/>
            </a:pPr>
            <a:r>
              <a:rPr lang="en-US" dirty="0" smtClean="0">
                <a:solidFill>
                  <a:schemeClr val="bg1"/>
                </a:solidFill>
                <a:latin typeface="+mn-lt"/>
              </a:rPr>
              <a:t>Regular mood </a:t>
            </a:r>
            <a:r>
              <a:rPr lang="en-US" dirty="0">
                <a:solidFill>
                  <a:schemeClr val="bg1"/>
                </a:solidFill>
                <a:latin typeface="+mn-lt"/>
              </a:rPr>
              <a:t>t</a:t>
            </a:r>
            <a:r>
              <a:rPr lang="en-US" dirty="0" smtClean="0">
                <a:solidFill>
                  <a:schemeClr val="bg1"/>
                </a:solidFill>
                <a:latin typeface="+mn-lt"/>
              </a:rPr>
              <a:t>racking has effects on emotional awareness and has been shown to be an effective intervention in itself.</a:t>
            </a:r>
            <a:endParaRPr lang="en-US" dirty="0">
              <a:solidFill>
                <a:schemeClr val="bg1"/>
              </a:solidFill>
              <a:latin typeface="+mn-lt"/>
            </a:endParaRPr>
          </a:p>
        </p:txBody>
      </p:sp>
      <p:grpSp>
        <p:nvGrpSpPr>
          <p:cNvPr id="5" name="Gruppieren 6"/>
          <p:cNvGrpSpPr>
            <a:grpSpLocks/>
          </p:cNvGrpSpPr>
          <p:nvPr/>
        </p:nvGrpSpPr>
        <p:grpSpPr bwMode="auto">
          <a:xfrm>
            <a:off x="165100" y="1371600"/>
            <a:ext cx="358775" cy="369888"/>
            <a:chOff x="395536" y="1403484"/>
            <a:chExt cx="360040" cy="369332"/>
          </a:xfrm>
        </p:grpSpPr>
        <p:sp>
          <p:nvSpPr>
            <p:cNvPr id="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
        <p:nvSpPr>
          <p:cNvPr id="3" name="Rechteck 2"/>
          <p:cNvSpPr/>
          <p:nvPr/>
        </p:nvSpPr>
        <p:spPr bwMode="auto">
          <a:xfrm>
            <a:off x="1691680" y="5943600"/>
            <a:ext cx="7128792" cy="58174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864" y="3545990"/>
            <a:ext cx="1875763" cy="28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724" y="3922720"/>
            <a:ext cx="1181115" cy="2100809"/>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3297811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Our</a:t>
            </a:r>
            <a:r>
              <a:rPr lang="de-DE" altLang="en-US" dirty="0" smtClean="0"/>
              <a:t> </a:t>
            </a:r>
            <a:r>
              <a:rPr lang="de-DE" altLang="en-US" dirty="0" err="1" smtClean="0"/>
              <a:t>tools</a:t>
            </a:r>
            <a:r>
              <a:rPr lang="de-DE" altLang="en-US" dirty="0" smtClean="0"/>
              <a:t> </a:t>
            </a:r>
            <a:r>
              <a:rPr lang="de-DE" altLang="en-US" dirty="0" err="1" smtClean="0"/>
              <a:t>for</a:t>
            </a:r>
            <a:r>
              <a:rPr lang="de-DE" altLang="en-US" dirty="0" smtClean="0"/>
              <a:t> </a:t>
            </a:r>
            <a:r>
              <a:rPr lang="de-DE" altLang="en-US" dirty="0" err="1" smtClean="0"/>
              <a:t>adaptation</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r>
              <a:rPr lang="en-US" b="1" dirty="0" smtClean="0"/>
              <a:t>Two usability evaluation frameworks</a:t>
            </a:r>
          </a:p>
          <a:p>
            <a:pPr lvl="1"/>
            <a:r>
              <a:rPr lang="en-US" b="1" dirty="0" smtClean="0"/>
              <a:t>Brown et al. (2013) &amp; </a:t>
            </a:r>
            <a:r>
              <a:rPr lang="en-US" b="1" dirty="0" err="1" smtClean="0"/>
              <a:t>Househ</a:t>
            </a:r>
            <a:r>
              <a:rPr lang="en-US" b="1" dirty="0" smtClean="0"/>
              <a:t> et al. (2015)</a:t>
            </a:r>
          </a:p>
          <a:p>
            <a:pPr lvl="1"/>
            <a:r>
              <a:rPr lang="en-US" b="1" dirty="0" smtClean="0"/>
              <a:t>Kirwan et al. (2013)</a:t>
            </a:r>
          </a:p>
          <a:p>
            <a:pPr lvl="1"/>
            <a:endParaRPr lang="en-US" b="1" dirty="0" smtClean="0"/>
          </a:p>
          <a:p>
            <a:pPr marL="0" indent="0">
              <a:buNone/>
            </a:pPr>
            <a:endParaRPr lang="en-US" dirty="0" smtClean="0"/>
          </a:p>
        </p:txBody>
      </p:sp>
      <p:pic>
        <p:nvPicPr>
          <p:cNvPr id="5" name="Grafik 4"/>
          <p:cNvPicPr>
            <a:picLocks noChangeAspect="1"/>
          </p:cNvPicPr>
          <p:nvPr/>
        </p:nvPicPr>
        <p:blipFill>
          <a:blip r:embed="rId2"/>
          <a:stretch>
            <a:fillRect/>
          </a:stretch>
        </p:blipFill>
        <p:spPr>
          <a:xfrm>
            <a:off x="683568" y="2365618"/>
            <a:ext cx="7560840" cy="3696734"/>
          </a:xfrm>
          <a:prstGeom prst="rect">
            <a:avLst/>
          </a:prstGeom>
        </p:spPr>
      </p:pic>
      <p:sp>
        <p:nvSpPr>
          <p:cNvPr id="3" name="Rechteck 2"/>
          <p:cNvSpPr/>
          <p:nvPr/>
        </p:nvSpPr>
        <p:spPr bwMode="auto">
          <a:xfrm>
            <a:off x="7020272" y="5743242"/>
            <a:ext cx="2016224" cy="1010315"/>
          </a:xfrm>
          <a:prstGeom prst="rect">
            <a:avLst/>
          </a:prstGeom>
          <a:solidFill>
            <a:srgbClr val="9E144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700" dirty="0" smtClean="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mn-lt"/>
              </a:rPr>
              <a:t>Audio and picture as alternative input options for exercises.</a:t>
            </a:r>
            <a:endParaRPr kumimoji="0" lang="en-US" sz="1600" b="0" i="0" u="none" strike="noStrike" cap="none" normalizeH="0" baseline="0" dirty="0" smtClean="0">
              <a:ln>
                <a:noFill/>
              </a:ln>
              <a:solidFill>
                <a:schemeClr val="bg1"/>
              </a:solidFill>
              <a:effectLst/>
              <a:latin typeface="+mn-lt"/>
            </a:endParaRPr>
          </a:p>
        </p:txBody>
      </p:sp>
      <p:cxnSp>
        <p:nvCxnSpPr>
          <p:cNvPr id="6" name="Gerade Verbindung mit Pfeil 5"/>
          <p:cNvCxnSpPr/>
          <p:nvPr/>
        </p:nvCxnSpPr>
        <p:spPr bwMode="auto">
          <a:xfrm flipH="1" flipV="1">
            <a:off x="6987710" y="5447937"/>
            <a:ext cx="1008112" cy="370026"/>
          </a:xfrm>
          <a:prstGeom prst="straightConnector1">
            <a:avLst/>
          </a:prstGeom>
          <a:solidFill>
            <a:schemeClr val="accent1"/>
          </a:solidFill>
          <a:ln w="76200" cap="flat" cmpd="sng" algn="ctr">
            <a:solidFill>
              <a:srgbClr val="9E14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960102" y="5002731"/>
            <a:ext cx="1374304" cy="307777"/>
          </a:xfrm>
          <a:prstGeom prst="rect">
            <a:avLst/>
          </a:prstGeom>
          <a:noFill/>
          <a:ln>
            <a:solidFill>
              <a:schemeClr val="tx1"/>
            </a:solidFill>
          </a:ln>
        </p:spPr>
        <p:txBody>
          <a:bodyPr wrap="square" rtlCol="0">
            <a:spAutoFit/>
          </a:bodyPr>
          <a:lstStyle/>
          <a:p>
            <a:r>
              <a:rPr lang="en-US" dirty="0" smtClean="0"/>
              <a:t>+ Health impact</a:t>
            </a:r>
            <a:endParaRPr lang="en-US" dirty="0"/>
          </a:p>
        </p:txBody>
      </p:sp>
    </p:spTree>
    <p:extLst>
      <p:ext uri="{BB962C8B-B14F-4D97-AF65-F5344CB8AC3E}">
        <p14:creationId xmlns:p14="http://schemas.microsoft.com/office/powerpoint/2010/main" val="3201762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2483768" y="2564904"/>
            <a:ext cx="2952328" cy="309634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8" name="Inhaltsplatzhalter 2"/>
          <p:cNvSpPr>
            <a:spLocks noGrp="1"/>
          </p:cNvSpPr>
          <p:nvPr>
            <p:ph idx="1"/>
          </p:nvPr>
        </p:nvSpPr>
        <p:spPr>
          <a:xfrm>
            <a:off x="2209800" y="1676400"/>
            <a:ext cx="6826696" cy="4267200"/>
          </a:xfrm>
        </p:spPr>
        <p:txBody>
          <a:bodyPr/>
          <a:lstStyle/>
          <a:p>
            <a:r>
              <a:rPr lang="en-US" b="1" dirty="0" smtClean="0"/>
              <a:t>Two usability evaluation frameworks</a:t>
            </a:r>
          </a:p>
          <a:p>
            <a:pPr lvl="1"/>
            <a:r>
              <a:rPr lang="en-US" b="1" dirty="0" smtClean="0"/>
              <a:t>Kirwan et al. (2012)</a:t>
            </a:r>
          </a:p>
          <a:p>
            <a:pPr lvl="1"/>
            <a:endParaRPr lang="en-US" b="1" dirty="0"/>
          </a:p>
          <a:p>
            <a:pPr marL="0" lvl="0" indent="0">
              <a:buNone/>
            </a:pPr>
            <a:r>
              <a:rPr lang="en-GB" b="1" dirty="0" smtClean="0"/>
              <a:t>	Terminology</a:t>
            </a:r>
            <a:endParaRPr lang="en-US" dirty="0"/>
          </a:p>
          <a:p>
            <a:endParaRPr lang="en-US" dirty="0"/>
          </a:p>
          <a:p>
            <a:pPr marL="0" lvl="0" indent="0">
              <a:buNone/>
            </a:pPr>
            <a:r>
              <a:rPr lang="en-GB" b="1" dirty="0" smtClean="0"/>
              <a:t>	Navigation</a:t>
            </a:r>
            <a:endParaRPr lang="en-US" dirty="0"/>
          </a:p>
          <a:p>
            <a:endParaRPr lang="en-US" dirty="0"/>
          </a:p>
          <a:p>
            <a:pPr marL="0" lvl="0" indent="0">
              <a:buNone/>
            </a:pPr>
            <a:r>
              <a:rPr lang="en-GB" b="1" dirty="0" smtClean="0"/>
              <a:t>	Interface </a:t>
            </a:r>
            <a:r>
              <a:rPr lang="en-GB" b="1" dirty="0"/>
              <a:t>design</a:t>
            </a:r>
            <a:endParaRPr lang="en-US" dirty="0"/>
          </a:p>
          <a:p>
            <a:endParaRPr lang="en-US" dirty="0"/>
          </a:p>
          <a:p>
            <a:pPr marL="0" lvl="0" indent="0">
              <a:buNone/>
            </a:pPr>
            <a:r>
              <a:rPr lang="en-GB" b="1" dirty="0" smtClean="0"/>
              <a:t>	Feedback</a:t>
            </a:r>
            <a:endParaRPr lang="en-US" dirty="0"/>
          </a:p>
          <a:p>
            <a:pPr marL="0" indent="0">
              <a:buNone/>
            </a:pPr>
            <a:r>
              <a:rPr lang="en-GB" dirty="0"/>
              <a:t> </a:t>
            </a:r>
            <a:endParaRPr lang="en-US" dirty="0"/>
          </a:p>
          <a:p>
            <a:pPr lvl="1"/>
            <a:endParaRPr lang="en-US" b="1" dirty="0" smtClean="0"/>
          </a:p>
          <a:p>
            <a:pPr lvl="1"/>
            <a:endParaRPr lang="en-US" b="1" dirty="0" smtClean="0"/>
          </a:p>
          <a:p>
            <a:pPr marL="0" indent="0">
              <a:buNone/>
            </a:pPr>
            <a:endParaRPr lang="en-US" dirty="0" smtClean="0"/>
          </a:p>
        </p:txBody>
      </p:sp>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Our</a:t>
            </a:r>
            <a:r>
              <a:rPr lang="de-DE" altLang="en-US" dirty="0" smtClean="0"/>
              <a:t> </a:t>
            </a:r>
            <a:r>
              <a:rPr lang="de-DE" altLang="en-US" dirty="0" err="1" smtClean="0"/>
              <a:t>tools</a:t>
            </a:r>
            <a:r>
              <a:rPr lang="de-DE" altLang="en-US" dirty="0" smtClean="0"/>
              <a:t> </a:t>
            </a:r>
            <a:r>
              <a:rPr lang="de-DE" altLang="en-US" dirty="0" err="1" smtClean="0"/>
              <a:t>for</a:t>
            </a:r>
            <a:r>
              <a:rPr lang="de-DE" altLang="en-US" dirty="0" smtClean="0"/>
              <a:t> </a:t>
            </a:r>
            <a:r>
              <a:rPr lang="de-DE" altLang="en-US" dirty="0" err="1" smtClean="0"/>
              <a:t>adaptation</a:t>
            </a:r>
            <a:endParaRPr lang="en-US" altLang="en-US" dirty="0" smtClean="0"/>
          </a:p>
        </p:txBody>
      </p:sp>
      <p:sp>
        <p:nvSpPr>
          <p:cNvPr id="7" name="Rechteck 6"/>
          <p:cNvSpPr/>
          <p:nvPr/>
        </p:nvSpPr>
        <p:spPr bwMode="auto">
          <a:xfrm>
            <a:off x="2411760" y="5943600"/>
            <a:ext cx="6408712" cy="58174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3186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Activities in WP3</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a:solidFill>
                  <a:srgbClr val="9E1440"/>
                </a:solidFill>
                <a:latin typeface="+mj-lt"/>
                <a:ea typeface="+mj-ea"/>
                <a:cs typeface="+mj-cs"/>
              </a:rPr>
              <a:t>Desk-research and consultation</a:t>
            </a:r>
          </a:p>
          <a:p>
            <a:pPr marL="0" indent="0">
              <a:buNone/>
            </a:pPr>
            <a:endParaRPr lang="en-US" dirty="0" smtClean="0"/>
          </a:p>
          <a:p>
            <a:pPr lvl="1">
              <a:buFont typeface="Courier New" panose="02070309020205020404" pitchFamily="49" charset="0"/>
              <a:buChar char="o"/>
            </a:pPr>
            <a:r>
              <a:rPr lang="en-US" dirty="0" smtClean="0"/>
              <a:t>use of information and communications technologies (ICTs) among Syrian refugees: smartphones as main access point</a:t>
            </a:r>
          </a:p>
          <a:p>
            <a:pPr marL="457200" lvl="1" indent="0">
              <a:buNone/>
            </a:pPr>
            <a:endParaRPr lang="en-US" dirty="0" smtClean="0"/>
          </a:p>
          <a:p>
            <a:pPr lvl="1">
              <a:buFont typeface="Courier New" panose="02070309020205020404" pitchFamily="49" charset="0"/>
              <a:buChar char="o"/>
            </a:pPr>
            <a:r>
              <a:rPr lang="en-US" dirty="0" smtClean="0"/>
              <a:t>existing WHO online intervention: “Step-by-step”</a:t>
            </a:r>
          </a:p>
          <a:p>
            <a:pPr marL="457200" lvl="1" indent="0">
              <a:buNone/>
            </a:pPr>
            <a:r>
              <a:rPr lang="en-US" dirty="0" smtClean="0"/>
              <a:t> </a:t>
            </a:r>
          </a:p>
          <a:p>
            <a:pPr lvl="1">
              <a:buFont typeface="Courier New" panose="02070309020205020404" pitchFamily="49" charset="0"/>
              <a:buChar char="o"/>
            </a:pPr>
            <a:r>
              <a:rPr lang="en-US" dirty="0"/>
              <a:t>n</a:t>
            </a:r>
            <a:r>
              <a:rPr lang="en-US" dirty="0" smtClean="0"/>
              <a:t>eed to focus on smartphone adaptation of Step-by-step</a:t>
            </a:r>
          </a:p>
          <a:p>
            <a:pPr marL="1085850" lvl="2"/>
            <a:r>
              <a:rPr lang="en-US" dirty="0" smtClean="0"/>
              <a:t>there will also be a classical online version</a:t>
            </a:r>
          </a:p>
          <a:p>
            <a:pPr marL="1085850" lvl="2"/>
            <a:endParaRPr lang="en-US" dirty="0"/>
          </a:p>
          <a:p>
            <a:pPr marL="685800" lvl="1">
              <a:buFont typeface="Courier New" panose="02070309020205020404" pitchFamily="49" charset="0"/>
              <a:buChar char="o"/>
            </a:pPr>
            <a:r>
              <a:rPr lang="en-US" b="1" dirty="0"/>
              <a:t>i</a:t>
            </a:r>
            <a:r>
              <a:rPr lang="en-US" b="1" dirty="0" smtClean="0"/>
              <a:t>dentification of </a:t>
            </a:r>
            <a:r>
              <a:rPr lang="en-US" b="1" dirty="0" err="1" smtClean="0"/>
              <a:t>mHealth</a:t>
            </a:r>
            <a:r>
              <a:rPr lang="en-US" b="1" dirty="0" smtClean="0"/>
              <a:t> adaptation frameworks</a:t>
            </a:r>
            <a:endParaRPr lang="en-US" b="1" dirty="0"/>
          </a:p>
        </p:txBody>
      </p:sp>
    </p:spTree>
    <p:extLst>
      <p:ext uri="{BB962C8B-B14F-4D97-AF65-F5344CB8AC3E}">
        <p14:creationId xmlns:p14="http://schemas.microsoft.com/office/powerpoint/2010/main" val="4002619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Audio support</a:t>
            </a:r>
          </a:p>
        </p:txBody>
      </p:sp>
      <p:sp>
        <p:nvSpPr>
          <p:cNvPr id="28675" name="Rectangle 3"/>
          <p:cNvSpPr>
            <a:spLocks noGrp="1" noChangeArrowheads="1"/>
          </p:cNvSpPr>
          <p:nvPr>
            <p:ph type="body" idx="1"/>
          </p:nvPr>
        </p:nvSpPr>
        <p:spPr/>
        <p:txBody>
          <a:bodyPr/>
          <a:lstStyle/>
          <a:p>
            <a:pPr eaLnBrk="1" hangingPunct="1"/>
            <a:r>
              <a:rPr lang="en-US" altLang="en-US" smtClean="0"/>
              <a:t>All texts and questionnaires come with on-demand audio-recordings</a:t>
            </a:r>
          </a:p>
        </p:txBody>
      </p:sp>
      <p:sp>
        <p:nvSpPr>
          <p:cNvPr id="4" name="Textfeld 3"/>
          <p:cNvSpPr txBox="1"/>
          <p:nvPr/>
        </p:nvSpPr>
        <p:spPr>
          <a:xfrm>
            <a:off x="179388" y="1773238"/>
            <a:ext cx="1944687" cy="2032000"/>
          </a:xfrm>
          <a:prstGeom prst="rect">
            <a:avLst/>
          </a:prstGeom>
          <a:solidFill>
            <a:srgbClr val="92D050"/>
          </a:solidFill>
        </p:spPr>
        <p:txBody>
          <a:bodyPr>
            <a:spAutoFit/>
          </a:bodyPr>
          <a:lstStyle/>
          <a:p>
            <a:pPr>
              <a:defRPr/>
            </a:pPr>
            <a:r>
              <a:rPr lang="en-US" dirty="0">
                <a:solidFill>
                  <a:schemeClr val="bg1"/>
                </a:solidFill>
                <a:latin typeface="+mn-lt"/>
              </a:rPr>
              <a:t>Illiteracy rates among (younger) Syrian refugees are relatively high.</a:t>
            </a:r>
          </a:p>
          <a:p>
            <a:pPr>
              <a:defRPr/>
            </a:pPr>
            <a:endParaRPr lang="de-DE" dirty="0">
              <a:solidFill>
                <a:schemeClr val="bg1"/>
              </a:solidFill>
              <a:latin typeface="+mn-lt"/>
            </a:endParaRPr>
          </a:p>
          <a:p>
            <a:pPr>
              <a:defRPr/>
            </a:pPr>
            <a:r>
              <a:rPr lang="en-US" dirty="0">
                <a:solidFill>
                  <a:schemeClr val="bg1"/>
                </a:solidFill>
                <a:latin typeface="+mn-lt"/>
              </a:rPr>
              <a:t>Older Syrians might have difficulties reading texts on smaller screens.</a:t>
            </a:r>
          </a:p>
        </p:txBody>
      </p:sp>
      <p:grpSp>
        <p:nvGrpSpPr>
          <p:cNvPr id="28677" name="Gruppieren 6"/>
          <p:cNvGrpSpPr>
            <a:grpSpLocks/>
          </p:cNvGrpSpPr>
          <p:nvPr/>
        </p:nvGrpSpPr>
        <p:grpSpPr bwMode="auto">
          <a:xfrm>
            <a:off x="165100" y="1371600"/>
            <a:ext cx="358775" cy="369888"/>
            <a:chOff x="395536" y="1403484"/>
            <a:chExt cx="360040" cy="369332"/>
          </a:xfrm>
        </p:grpSpPr>
        <p:sp>
          <p:nvSpPr>
            <p:cNvPr id="28687"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8688"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grpSp>
        <p:nvGrpSpPr>
          <p:cNvPr id="28678" name="Gruppieren 7"/>
          <p:cNvGrpSpPr>
            <a:grpSpLocks/>
          </p:cNvGrpSpPr>
          <p:nvPr/>
        </p:nvGrpSpPr>
        <p:grpSpPr bwMode="auto">
          <a:xfrm>
            <a:off x="2800350" y="2430463"/>
            <a:ext cx="2573338" cy="3814762"/>
            <a:chOff x="4158484" y="2924944"/>
            <a:chExt cx="2573843" cy="3814325"/>
          </a:xfrm>
        </p:grpSpPr>
        <p:pic>
          <p:nvPicPr>
            <p:cNvPr id="28685"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8484" y="2924944"/>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6782" y="3429000"/>
              <a:ext cx="1619370" cy="28803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8679" name="Gruppieren 10"/>
          <p:cNvGrpSpPr>
            <a:grpSpLocks/>
          </p:cNvGrpSpPr>
          <p:nvPr/>
        </p:nvGrpSpPr>
        <p:grpSpPr bwMode="auto">
          <a:xfrm>
            <a:off x="395288" y="4300538"/>
            <a:ext cx="1512887" cy="1450975"/>
            <a:chOff x="4400204" y="2993732"/>
            <a:chExt cx="243840" cy="235293"/>
          </a:xfrm>
        </p:grpSpPr>
        <p:sp>
          <p:nvSpPr>
            <p:cNvPr id="12" name="Ellipse 11"/>
            <p:cNvSpPr/>
            <p:nvPr/>
          </p:nvSpPr>
          <p:spPr>
            <a:xfrm>
              <a:off x="4400204" y="2993732"/>
              <a:ext cx="243840" cy="235293"/>
            </a:xfrm>
            <a:prstGeom prst="ellipse">
              <a:avLst/>
            </a:prstGeom>
            <a:solidFill>
              <a:srgbClr val="9D1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84" name="Grafik 12"/>
            <p:cNvPicPr>
              <a:picLocks noChangeAspect="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428465" y="3026398"/>
              <a:ext cx="173729" cy="17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0" name="Gruppieren 2"/>
          <p:cNvGrpSpPr>
            <a:grpSpLocks/>
          </p:cNvGrpSpPr>
          <p:nvPr/>
        </p:nvGrpSpPr>
        <p:grpSpPr bwMode="auto">
          <a:xfrm>
            <a:off x="5324475" y="2433638"/>
            <a:ext cx="2573338" cy="3814762"/>
            <a:chOff x="4657397" y="2434075"/>
            <a:chExt cx="2573843" cy="3814325"/>
          </a:xfrm>
        </p:grpSpPr>
        <p:pic>
          <p:nvPicPr>
            <p:cNvPr id="28681" name="Grafik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7397" y="2434075"/>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5695" y="2930367"/>
              <a:ext cx="1619370" cy="28803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4985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hteck 1"/>
          <p:cNvSpPr>
            <a:spLocks noChangeArrowheads="1"/>
          </p:cNvSpPr>
          <p:nvPr/>
        </p:nvSpPr>
        <p:spPr bwMode="auto">
          <a:xfrm>
            <a:off x="755650" y="5732463"/>
            <a:ext cx="8280400" cy="10096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grpSp>
        <p:nvGrpSpPr>
          <p:cNvPr id="34819" name="Gruppieren 7"/>
          <p:cNvGrpSpPr>
            <a:grpSpLocks/>
          </p:cNvGrpSpPr>
          <p:nvPr/>
        </p:nvGrpSpPr>
        <p:grpSpPr bwMode="auto">
          <a:xfrm>
            <a:off x="4500563" y="2852738"/>
            <a:ext cx="2573337" cy="3814762"/>
            <a:chOff x="6366939" y="2914402"/>
            <a:chExt cx="2573843" cy="3814325"/>
          </a:xfrm>
        </p:grpSpPr>
        <p:pic>
          <p:nvPicPr>
            <p:cNvPr id="34828"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6939" y="2914402"/>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6302" y="3429000"/>
              <a:ext cx="1618305" cy="28784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4820" name="Grafik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2852738"/>
            <a:ext cx="2573338"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8513" y="3367088"/>
            <a:ext cx="1616075" cy="2874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2" name="Rectangle 2"/>
          <p:cNvSpPr>
            <a:spLocks noGrp="1" noChangeArrowheads="1"/>
          </p:cNvSpPr>
          <p:nvPr>
            <p:ph type="title"/>
          </p:nvPr>
        </p:nvSpPr>
        <p:spPr/>
        <p:txBody>
          <a:bodyPr/>
          <a:lstStyle/>
          <a:p>
            <a:pPr eaLnBrk="1" hangingPunct="1"/>
            <a:r>
              <a:rPr lang="en-US" altLang="en-US" smtClean="0"/>
              <a:t>Input options</a:t>
            </a:r>
          </a:p>
        </p:txBody>
      </p:sp>
      <p:sp>
        <p:nvSpPr>
          <p:cNvPr id="34823" name="Rectangle 3"/>
          <p:cNvSpPr>
            <a:spLocks noGrp="1" noChangeArrowheads="1"/>
          </p:cNvSpPr>
          <p:nvPr>
            <p:ph type="body" idx="1"/>
          </p:nvPr>
        </p:nvSpPr>
        <p:spPr/>
        <p:txBody>
          <a:bodyPr/>
          <a:lstStyle/>
          <a:p>
            <a:pPr eaLnBrk="1" hangingPunct="1"/>
            <a:r>
              <a:rPr lang="de-DE" altLang="en-US" dirty="0" smtClean="0"/>
              <a:t>Interactive </a:t>
            </a:r>
            <a:r>
              <a:rPr lang="de-DE" altLang="en-US" dirty="0" err="1" smtClean="0"/>
              <a:t>components</a:t>
            </a:r>
            <a:r>
              <a:rPr lang="de-DE" altLang="en-US" dirty="0" smtClean="0"/>
              <a:t> </a:t>
            </a:r>
            <a:r>
              <a:rPr lang="de-DE" altLang="en-US" dirty="0" err="1" smtClean="0"/>
              <a:t>of</a:t>
            </a:r>
            <a:r>
              <a:rPr lang="de-DE" altLang="en-US" dirty="0" smtClean="0"/>
              <a:t> </a:t>
            </a:r>
            <a:r>
              <a:rPr lang="de-DE" altLang="en-US" dirty="0" err="1" smtClean="0"/>
              <a:t>the</a:t>
            </a:r>
            <a:r>
              <a:rPr lang="de-DE" altLang="en-US" dirty="0" smtClean="0"/>
              <a:t> </a:t>
            </a:r>
            <a:r>
              <a:rPr lang="de-DE" altLang="en-US" dirty="0" err="1" smtClean="0"/>
              <a:t>app</a:t>
            </a:r>
            <a:r>
              <a:rPr lang="de-DE" altLang="en-US" dirty="0" smtClean="0"/>
              <a:t> </a:t>
            </a:r>
            <a:r>
              <a:rPr lang="de-DE" altLang="en-US" dirty="0" err="1" smtClean="0"/>
              <a:t>require</a:t>
            </a:r>
            <a:r>
              <a:rPr lang="de-DE" altLang="en-US" dirty="0" smtClean="0"/>
              <a:t> </a:t>
            </a:r>
            <a:r>
              <a:rPr lang="de-DE" altLang="en-US" dirty="0" err="1" smtClean="0"/>
              <a:t>user</a:t>
            </a:r>
            <a:r>
              <a:rPr lang="de-DE" altLang="en-US" dirty="0" smtClean="0"/>
              <a:t> </a:t>
            </a:r>
            <a:r>
              <a:rPr lang="de-DE" altLang="en-US" dirty="0" err="1" smtClean="0"/>
              <a:t>input</a:t>
            </a:r>
            <a:endParaRPr lang="de-DE" altLang="en-US" dirty="0" smtClean="0"/>
          </a:p>
          <a:p>
            <a:pPr eaLnBrk="1" hangingPunct="1"/>
            <a:r>
              <a:rPr lang="de-DE" altLang="en-US" dirty="0" err="1" smtClean="0"/>
              <a:t>There</a:t>
            </a:r>
            <a:r>
              <a:rPr lang="de-DE" altLang="en-US" dirty="0" smtClean="0"/>
              <a:t> </a:t>
            </a:r>
            <a:r>
              <a:rPr lang="de-DE" altLang="en-US" dirty="0" err="1" smtClean="0"/>
              <a:t>are</a:t>
            </a:r>
            <a:r>
              <a:rPr lang="de-DE" altLang="en-US" dirty="0" smtClean="0"/>
              <a:t> </a:t>
            </a:r>
            <a:r>
              <a:rPr lang="de-DE" altLang="en-US" dirty="0" err="1" smtClean="0"/>
              <a:t>three</a:t>
            </a:r>
            <a:r>
              <a:rPr lang="de-DE" altLang="en-US" dirty="0" smtClean="0"/>
              <a:t> different </a:t>
            </a:r>
            <a:r>
              <a:rPr lang="de-DE" altLang="en-US" dirty="0" err="1" smtClean="0"/>
              <a:t>options</a:t>
            </a:r>
            <a:r>
              <a:rPr lang="de-DE" altLang="en-US" dirty="0" smtClean="0"/>
              <a:t>:</a:t>
            </a:r>
          </a:p>
          <a:p>
            <a:pPr lvl="1" eaLnBrk="1" hangingPunct="1"/>
            <a:r>
              <a:rPr lang="de-DE" altLang="en-US" dirty="0" smtClean="0"/>
              <a:t>Text </a:t>
            </a:r>
            <a:r>
              <a:rPr lang="de-DE" altLang="en-US" dirty="0" err="1" smtClean="0"/>
              <a:t>input</a:t>
            </a:r>
            <a:endParaRPr lang="de-DE" altLang="en-US" dirty="0" smtClean="0"/>
          </a:p>
          <a:p>
            <a:pPr lvl="1" eaLnBrk="1" hangingPunct="1"/>
            <a:r>
              <a:rPr lang="de-DE" altLang="en-US" dirty="0" smtClean="0"/>
              <a:t>Audio </a:t>
            </a:r>
            <a:r>
              <a:rPr lang="de-DE" altLang="en-US" dirty="0" err="1" smtClean="0"/>
              <a:t>recording</a:t>
            </a:r>
            <a:endParaRPr lang="de-DE" altLang="en-US" dirty="0" smtClean="0"/>
          </a:p>
          <a:p>
            <a:pPr lvl="1" eaLnBrk="1" hangingPunct="1"/>
            <a:r>
              <a:rPr lang="de-DE" altLang="en-US" dirty="0" err="1" smtClean="0"/>
              <a:t>Taking</a:t>
            </a:r>
            <a:r>
              <a:rPr lang="de-DE" altLang="en-US" dirty="0" smtClean="0"/>
              <a:t> a </a:t>
            </a:r>
            <a:r>
              <a:rPr lang="de-DE" altLang="en-US" dirty="0" err="1" smtClean="0"/>
              <a:t>picture</a:t>
            </a:r>
            <a:endParaRPr lang="en-US" altLang="en-US" dirty="0" smtClean="0"/>
          </a:p>
        </p:txBody>
      </p:sp>
      <p:sp>
        <p:nvSpPr>
          <p:cNvPr id="4" name="Textfeld 3"/>
          <p:cNvSpPr txBox="1"/>
          <p:nvPr/>
        </p:nvSpPr>
        <p:spPr>
          <a:xfrm>
            <a:off x="179388" y="1773238"/>
            <a:ext cx="1944687" cy="1600438"/>
          </a:xfrm>
          <a:prstGeom prst="rect">
            <a:avLst/>
          </a:prstGeom>
          <a:solidFill>
            <a:srgbClr val="92D050"/>
          </a:solidFill>
        </p:spPr>
        <p:txBody>
          <a:bodyPr>
            <a:spAutoFit/>
          </a:bodyPr>
          <a:lstStyle/>
          <a:p>
            <a:pPr>
              <a:defRPr/>
            </a:pPr>
            <a:r>
              <a:rPr lang="en-US" dirty="0">
                <a:solidFill>
                  <a:schemeClr val="bg1"/>
                </a:solidFill>
                <a:latin typeface="+mn-lt"/>
              </a:rPr>
              <a:t>Illiterate users require alternative ways of using interactive exercises</a:t>
            </a:r>
            <a:r>
              <a:rPr lang="en-US" dirty="0" smtClean="0">
                <a:solidFill>
                  <a:schemeClr val="bg1"/>
                </a:solidFill>
                <a:latin typeface="+mn-lt"/>
              </a:rPr>
              <a:t>.</a:t>
            </a:r>
          </a:p>
          <a:p>
            <a:pPr>
              <a:defRPr/>
            </a:pPr>
            <a:endParaRPr lang="de-DE" dirty="0">
              <a:solidFill>
                <a:schemeClr val="bg1"/>
              </a:solidFill>
              <a:latin typeface="+mn-lt"/>
            </a:endParaRPr>
          </a:p>
          <a:p>
            <a:pPr>
              <a:defRPr/>
            </a:pPr>
            <a:r>
              <a:rPr lang="de-DE" dirty="0" smtClean="0">
                <a:solidFill>
                  <a:schemeClr val="bg1"/>
                </a:solidFill>
                <a:latin typeface="+mn-lt"/>
              </a:rPr>
              <a:t>Different </a:t>
            </a:r>
            <a:r>
              <a:rPr lang="de-DE" dirty="0" err="1" smtClean="0">
                <a:solidFill>
                  <a:schemeClr val="bg1"/>
                </a:solidFill>
                <a:latin typeface="+mn-lt"/>
              </a:rPr>
              <a:t>input</a:t>
            </a:r>
            <a:r>
              <a:rPr lang="de-DE" dirty="0" smtClean="0">
                <a:solidFill>
                  <a:schemeClr val="bg1"/>
                </a:solidFill>
                <a:latin typeface="+mn-lt"/>
              </a:rPr>
              <a:t> </a:t>
            </a:r>
            <a:r>
              <a:rPr lang="de-DE" dirty="0" err="1" smtClean="0">
                <a:solidFill>
                  <a:schemeClr val="bg1"/>
                </a:solidFill>
                <a:latin typeface="+mn-lt"/>
              </a:rPr>
              <a:t>options</a:t>
            </a:r>
            <a:r>
              <a:rPr lang="de-DE" dirty="0" smtClean="0">
                <a:solidFill>
                  <a:schemeClr val="bg1"/>
                </a:solidFill>
                <a:latin typeface="+mn-lt"/>
              </a:rPr>
              <a:t> </a:t>
            </a:r>
            <a:r>
              <a:rPr lang="de-DE" dirty="0" err="1" smtClean="0">
                <a:solidFill>
                  <a:schemeClr val="bg1"/>
                </a:solidFill>
                <a:latin typeface="+mn-lt"/>
              </a:rPr>
              <a:t>improve</a:t>
            </a:r>
            <a:r>
              <a:rPr lang="de-DE" dirty="0" smtClean="0">
                <a:solidFill>
                  <a:schemeClr val="bg1"/>
                </a:solidFill>
                <a:latin typeface="+mn-lt"/>
              </a:rPr>
              <a:t> </a:t>
            </a:r>
            <a:r>
              <a:rPr lang="de-DE" dirty="0" err="1" smtClean="0">
                <a:solidFill>
                  <a:schemeClr val="bg1"/>
                </a:solidFill>
                <a:latin typeface="+mn-lt"/>
              </a:rPr>
              <a:t>flexibility</a:t>
            </a:r>
            <a:r>
              <a:rPr lang="de-DE" dirty="0" smtClean="0">
                <a:solidFill>
                  <a:schemeClr val="bg1"/>
                </a:solidFill>
                <a:latin typeface="+mn-lt"/>
              </a:rPr>
              <a:t>.</a:t>
            </a:r>
            <a:endParaRPr lang="en-US" dirty="0">
              <a:solidFill>
                <a:schemeClr val="bg1"/>
              </a:solidFill>
              <a:latin typeface="+mn-lt"/>
            </a:endParaRPr>
          </a:p>
        </p:txBody>
      </p:sp>
      <p:grpSp>
        <p:nvGrpSpPr>
          <p:cNvPr id="34825" name="Gruppieren 6"/>
          <p:cNvGrpSpPr>
            <a:grpSpLocks/>
          </p:cNvGrpSpPr>
          <p:nvPr/>
        </p:nvGrpSpPr>
        <p:grpSpPr bwMode="auto">
          <a:xfrm>
            <a:off x="165100" y="1371600"/>
            <a:ext cx="358775" cy="369888"/>
            <a:chOff x="395536" y="1403484"/>
            <a:chExt cx="360040" cy="369332"/>
          </a:xfrm>
        </p:grpSpPr>
        <p:sp>
          <p:nvSpPr>
            <p:cNvPr id="34826"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4827"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1054167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Offline use</a:t>
            </a:r>
          </a:p>
        </p:txBody>
      </p:sp>
      <p:sp>
        <p:nvSpPr>
          <p:cNvPr id="32771" name="Rectangle 3"/>
          <p:cNvSpPr>
            <a:spLocks noGrp="1" noChangeArrowheads="1"/>
          </p:cNvSpPr>
          <p:nvPr>
            <p:ph type="body" idx="1"/>
          </p:nvPr>
        </p:nvSpPr>
        <p:spPr/>
        <p:txBody>
          <a:bodyPr/>
          <a:lstStyle/>
          <a:p>
            <a:pPr eaLnBrk="1" hangingPunct="1"/>
            <a:r>
              <a:rPr lang="de-DE" altLang="en-US" dirty="0" smtClean="0"/>
              <a:t>The </a:t>
            </a:r>
            <a:r>
              <a:rPr lang="de-DE" altLang="en-US" dirty="0" err="1" smtClean="0"/>
              <a:t>app</a:t>
            </a:r>
            <a:r>
              <a:rPr lang="de-DE" altLang="en-US" dirty="0" smtClean="0"/>
              <a:t> </a:t>
            </a:r>
            <a:r>
              <a:rPr lang="de-DE" altLang="en-US" dirty="0" err="1" smtClean="0"/>
              <a:t>can</a:t>
            </a:r>
            <a:r>
              <a:rPr lang="de-DE" altLang="en-US" dirty="0" smtClean="0"/>
              <a:t> </a:t>
            </a:r>
            <a:r>
              <a:rPr lang="de-DE" altLang="en-US" dirty="0" err="1" smtClean="0"/>
              <a:t>be</a:t>
            </a:r>
            <a:r>
              <a:rPr lang="de-DE" altLang="en-US" dirty="0" smtClean="0"/>
              <a:t> </a:t>
            </a:r>
            <a:r>
              <a:rPr lang="de-DE" altLang="en-US" dirty="0" err="1" smtClean="0"/>
              <a:t>downloaded</a:t>
            </a:r>
            <a:r>
              <a:rPr lang="de-DE" altLang="en-US" dirty="0" smtClean="0"/>
              <a:t> </a:t>
            </a:r>
            <a:r>
              <a:rPr lang="de-DE" altLang="en-US" dirty="0" err="1" smtClean="0"/>
              <a:t>to</a:t>
            </a:r>
            <a:r>
              <a:rPr lang="de-DE" altLang="en-US" dirty="0" smtClean="0"/>
              <a:t> a mobile </a:t>
            </a:r>
            <a:r>
              <a:rPr lang="de-DE" altLang="en-US" dirty="0" err="1" smtClean="0"/>
              <a:t>device</a:t>
            </a:r>
            <a:endParaRPr lang="de-DE" altLang="en-US" dirty="0" smtClean="0"/>
          </a:p>
          <a:p>
            <a:pPr eaLnBrk="1" hangingPunct="1"/>
            <a:r>
              <a:rPr lang="de-DE" altLang="en-US" dirty="0" err="1" smtClean="0"/>
              <a:t>Using</a:t>
            </a:r>
            <a:r>
              <a:rPr lang="de-DE" altLang="en-US" dirty="0" smtClean="0"/>
              <a:t> </a:t>
            </a:r>
            <a:r>
              <a:rPr lang="de-DE" altLang="en-US" dirty="0" err="1" smtClean="0"/>
              <a:t>the</a:t>
            </a:r>
            <a:r>
              <a:rPr lang="de-DE" altLang="en-US" dirty="0" smtClean="0"/>
              <a:t> </a:t>
            </a:r>
            <a:r>
              <a:rPr lang="de-DE" altLang="en-US" dirty="0" err="1" smtClean="0"/>
              <a:t>app</a:t>
            </a:r>
            <a:r>
              <a:rPr lang="de-DE" altLang="en-US" dirty="0" smtClean="0"/>
              <a:t> </a:t>
            </a:r>
            <a:r>
              <a:rPr lang="de-DE" altLang="en-US" dirty="0" err="1" smtClean="0"/>
              <a:t>does</a:t>
            </a:r>
            <a:r>
              <a:rPr lang="de-DE" altLang="en-US" dirty="0" smtClean="0"/>
              <a:t> not </a:t>
            </a:r>
            <a:r>
              <a:rPr lang="de-DE" altLang="en-US" dirty="0" err="1" smtClean="0"/>
              <a:t>require</a:t>
            </a:r>
            <a:r>
              <a:rPr lang="de-DE" altLang="en-US" dirty="0" smtClean="0"/>
              <a:t> a permanent </a:t>
            </a:r>
            <a:r>
              <a:rPr lang="de-DE" altLang="en-US" dirty="0" err="1" smtClean="0"/>
              <a:t>internet</a:t>
            </a:r>
            <a:r>
              <a:rPr lang="de-DE" altLang="en-US" dirty="0" smtClean="0"/>
              <a:t> </a:t>
            </a:r>
            <a:r>
              <a:rPr lang="de-DE" altLang="en-US" dirty="0" err="1" smtClean="0"/>
              <a:t>connection</a:t>
            </a:r>
            <a:r>
              <a:rPr lang="de-DE" altLang="en-US" dirty="0" smtClean="0"/>
              <a:t> </a:t>
            </a:r>
          </a:p>
          <a:p>
            <a:pPr eaLnBrk="1" hangingPunct="1"/>
            <a:r>
              <a:rPr lang="de-DE" altLang="en-US" dirty="0" err="1" smtClean="0"/>
              <a:t>However</a:t>
            </a:r>
            <a:r>
              <a:rPr lang="de-DE" altLang="en-US" dirty="0" smtClean="0"/>
              <a:t>, </a:t>
            </a:r>
            <a:r>
              <a:rPr lang="de-DE" altLang="en-US" dirty="0" err="1" smtClean="0"/>
              <a:t>data</a:t>
            </a:r>
            <a:r>
              <a:rPr lang="de-DE" altLang="en-US" dirty="0" smtClean="0"/>
              <a:t> </a:t>
            </a:r>
            <a:r>
              <a:rPr lang="de-DE" altLang="en-US" dirty="0" err="1" smtClean="0"/>
              <a:t>transfer</a:t>
            </a:r>
            <a:r>
              <a:rPr lang="de-DE" altLang="en-US" dirty="0" smtClean="0"/>
              <a:t> </a:t>
            </a:r>
            <a:r>
              <a:rPr lang="de-DE" altLang="en-US" dirty="0" err="1" smtClean="0"/>
              <a:t>requires</a:t>
            </a:r>
            <a:r>
              <a:rPr lang="de-DE" altLang="en-US" dirty="0" smtClean="0"/>
              <a:t> </a:t>
            </a:r>
            <a:r>
              <a:rPr lang="de-DE" altLang="en-US" dirty="0" err="1" smtClean="0"/>
              <a:t>internet</a:t>
            </a:r>
            <a:r>
              <a:rPr lang="de-DE" altLang="en-US" dirty="0" smtClean="0"/>
              <a:t> </a:t>
            </a:r>
            <a:r>
              <a:rPr lang="de-DE" altLang="en-US" dirty="0" err="1" smtClean="0"/>
              <a:t>access</a:t>
            </a:r>
            <a:r>
              <a:rPr lang="de-DE" altLang="en-US" dirty="0" smtClean="0"/>
              <a:t> </a:t>
            </a:r>
            <a:r>
              <a:rPr lang="de-DE" altLang="en-US" dirty="0" err="1" smtClean="0"/>
              <a:t>from</a:t>
            </a:r>
            <a:r>
              <a:rPr lang="de-DE" altLang="en-US" dirty="0" smtClean="0"/>
              <a:t> time </a:t>
            </a:r>
            <a:r>
              <a:rPr lang="de-DE" altLang="en-US" dirty="0" err="1" smtClean="0"/>
              <a:t>to</a:t>
            </a:r>
            <a:r>
              <a:rPr lang="de-DE" altLang="en-US" dirty="0" smtClean="0"/>
              <a:t> time</a:t>
            </a:r>
          </a:p>
          <a:p>
            <a:pPr eaLnBrk="1" hangingPunct="1"/>
            <a:r>
              <a:rPr lang="de-DE" altLang="en-US" dirty="0" smtClean="0"/>
              <a:t>Data </a:t>
            </a:r>
            <a:r>
              <a:rPr lang="de-DE" altLang="en-US" dirty="0" err="1" smtClean="0"/>
              <a:t>download</a:t>
            </a:r>
            <a:r>
              <a:rPr lang="de-DE" altLang="en-US" dirty="0" smtClean="0"/>
              <a:t> </a:t>
            </a:r>
            <a:r>
              <a:rPr lang="de-DE" altLang="en-US" dirty="0" err="1" smtClean="0"/>
              <a:t>and</a:t>
            </a:r>
            <a:r>
              <a:rPr lang="de-DE" altLang="en-US" dirty="0" smtClean="0"/>
              <a:t> </a:t>
            </a:r>
            <a:r>
              <a:rPr lang="de-DE" altLang="en-US" dirty="0" err="1" smtClean="0"/>
              <a:t>data</a:t>
            </a:r>
            <a:r>
              <a:rPr lang="de-DE" altLang="en-US" dirty="0" smtClean="0"/>
              <a:t> </a:t>
            </a:r>
            <a:r>
              <a:rPr lang="de-DE" altLang="en-US" dirty="0" err="1" smtClean="0"/>
              <a:t>upload</a:t>
            </a:r>
            <a:r>
              <a:rPr lang="de-DE" altLang="en-US" dirty="0" smtClean="0"/>
              <a:t> will </a:t>
            </a:r>
            <a:r>
              <a:rPr lang="de-DE" altLang="en-US" dirty="0" err="1" smtClean="0"/>
              <a:t>be</a:t>
            </a:r>
            <a:r>
              <a:rPr lang="de-DE" altLang="en-US" dirty="0" smtClean="0"/>
              <a:t> </a:t>
            </a:r>
            <a:r>
              <a:rPr lang="de-DE" altLang="en-US" dirty="0" err="1" smtClean="0"/>
              <a:t>kept</a:t>
            </a:r>
            <a:r>
              <a:rPr lang="de-DE" altLang="en-US" dirty="0" smtClean="0"/>
              <a:t> </a:t>
            </a:r>
            <a:r>
              <a:rPr lang="de-DE" altLang="en-US" dirty="0" err="1" smtClean="0"/>
              <a:t>to</a:t>
            </a:r>
            <a:r>
              <a:rPr lang="de-DE" altLang="en-US" dirty="0" smtClean="0"/>
              <a:t> a </a:t>
            </a:r>
            <a:r>
              <a:rPr lang="de-DE" altLang="en-US" dirty="0" err="1" smtClean="0"/>
              <a:t>minimum</a:t>
            </a:r>
            <a:endParaRPr lang="de-DE" altLang="en-US" dirty="0" smtClean="0"/>
          </a:p>
          <a:p>
            <a:pPr eaLnBrk="1" hangingPunct="1"/>
            <a:endParaRPr lang="en-US" altLang="en-US" dirty="0" smtClean="0"/>
          </a:p>
        </p:txBody>
      </p:sp>
      <p:sp>
        <p:nvSpPr>
          <p:cNvPr id="4" name="Textfeld 3"/>
          <p:cNvSpPr txBox="1"/>
          <p:nvPr/>
        </p:nvSpPr>
        <p:spPr>
          <a:xfrm>
            <a:off x="179388" y="1773238"/>
            <a:ext cx="1944687" cy="954087"/>
          </a:xfrm>
          <a:prstGeom prst="rect">
            <a:avLst/>
          </a:prstGeom>
          <a:solidFill>
            <a:srgbClr val="92D050"/>
          </a:solidFill>
        </p:spPr>
        <p:txBody>
          <a:bodyPr>
            <a:spAutoFit/>
          </a:bodyPr>
          <a:lstStyle/>
          <a:p>
            <a:pPr>
              <a:defRPr/>
            </a:pPr>
            <a:r>
              <a:rPr lang="en-US" dirty="0">
                <a:solidFill>
                  <a:schemeClr val="bg1"/>
                </a:solidFill>
                <a:latin typeface="+mn-lt"/>
              </a:rPr>
              <a:t>Access to the internet and mobile internet data packages are often limited.</a:t>
            </a:r>
          </a:p>
        </p:txBody>
      </p:sp>
      <p:grpSp>
        <p:nvGrpSpPr>
          <p:cNvPr id="32773" name="Gruppieren 6"/>
          <p:cNvGrpSpPr>
            <a:grpSpLocks/>
          </p:cNvGrpSpPr>
          <p:nvPr/>
        </p:nvGrpSpPr>
        <p:grpSpPr bwMode="auto">
          <a:xfrm>
            <a:off x="165100" y="1371600"/>
            <a:ext cx="358775" cy="369888"/>
            <a:chOff x="395536" y="1403484"/>
            <a:chExt cx="360040" cy="369332"/>
          </a:xfrm>
        </p:grpSpPr>
        <p:sp>
          <p:nvSpPr>
            <p:cNvPr id="32774"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32775"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1560503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err="1" smtClean="0"/>
              <a:t>Our</a:t>
            </a:r>
            <a:r>
              <a:rPr lang="de-DE" altLang="en-US" dirty="0" smtClean="0"/>
              <a:t> </a:t>
            </a:r>
            <a:r>
              <a:rPr lang="de-DE" altLang="en-US" dirty="0" err="1" smtClean="0"/>
              <a:t>tools</a:t>
            </a:r>
            <a:r>
              <a:rPr lang="de-DE" altLang="en-US" dirty="0" smtClean="0"/>
              <a:t> </a:t>
            </a:r>
            <a:r>
              <a:rPr lang="de-DE" altLang="en-US" dirty="0" err="1" smtClean="0"/>
              <a:t>for</a:t>
            </a:r>
            <a:r>
              <a:rPr lang="de-DE" altLang="en-US" dirty="0" smtClean="0"/>
              <a:t> </a:t>
            </a:r>
            <a:r>
              <a:rPr lang="de-DE" altLang="en-US" dirty="0" err="1" smtClean="0"/>
              <a:t>adaptation</a:t>
            </a:r>
            <a:endParaRPr lang="en-US" altLang="en-US" dirty="0" smtClean="0"/>
          </a:p>
        </p:txBody>
      </p:sp>
      <p:sp>
        <p:nvSpPr>
          <p:cNvPr id="8" name="Inhaltsplatzhalter 2"/>
          <p:cNvSpPr>
            <a:spLocks noGrp="1"/>
          </p:cNvSpPr>
          <p:nvPr>
            <p:ph idx="1"/>
          </p:nvPr>
        </p:nvSpPr>
        <p:spPr>
          <a:xfrm>
            <a:off x="2209800" y="1676400"/>
            <a:ext cx="6826696" cy="4267200"/>
          </a:xfrm>
        </p:spPr>
        <p:txBody>
          <a:bodyPr/>
          <a:lstStyle/>
          <a:p>
            <a:r>
              <a:rPr lang="en-US" b="1" dirty="0" smtClean="0"/>
              <a:t>Two </a:t>
            </a:r>
            <a:r>
              <a:rPr lang="en-US" b="1" dirty="0"/>
              <a:t>digital intervention development frameworks</a:t>
            </a:r>
          </a:p>
          <a:p>
            <a:pPr lvl="1"/>
            <a:r>
              <a:rPr lang="en-US" dirty="0" err="1" smtClean="0"/>
              <a:t>mHealth</a:t>
            </a:r>
            <a:r>
              <a:rPr lang="en-US" dirty="0" smtClean="0"/>
              <a:t> development is an iterative process</a:t>
            </a:r>
          </a:p>
        </p:txBody>
      </p:sp>
      <p:graphicFrame>
        <p:nvGraphicFramePr>
          <p:cNvPr id="5" name="Tabelle 4"/>
          <p:cNvGraphicFramePr>
            <a:graphicFrameLocks noGrp="1"/>
          </p:cNvGraphicFramePr>
          <p:nvPr>
            <p:extLst>
              <p:ext uri="{D42A27DB-BD31-4B8C-83A1-F6EECF244321}">
                <p14:modId xmlns:p14="http://schemas.microsoft.com/office/powerpoint/2010/main" val="196961895"/>
              </p:ext>
            </p:extLst>
          </p:nvPr>
        </p:nvGraphicFramePr>
        <p:xfrm>
          <a:off x="323528" y="2774518"/>
          <a:ext cx="8510958" cy="3413760"/>
        </p:xfrm>
        <a:graphic>
          <a:graphicData uri="http://schemas.openxmlformats.org/drawingml/2006/table">
            <a:tbl>
              <a:tblPr firstRow="1" firstCol="1" bandRow="1">
                <a:tableStyleId>{5C22544A-7EE6-4342-B048-85BDC9FD1C3A}</a:tableStyleId>
              </a:tblPr>
              <a:tblGrid>
                <a:gridCol w="4255479">
                  <a:extLst>
                    <a:ext uri="{9D8B030D-6E8A-4147-A177-3AD203B41FA5}">
                      <a16:colId xmlns:a16="http://schemas.microsoft.com/office/drawing/2014/main" xmlns="" val="71454249"/>
                    </a:ext>
                  </a:extLst>
                </a:gridCol>
                <a:gridCol w="4255479">
                  <a:extLst>
                    <a:ext uri="{9D8B030D-6E8A-4147-A177-3AD203B41FA5}">
                      <a16:colId xmlns:a16="http://schemas.microsoft.com/office/drawing/2014/main" xmlns="" val="3729887697"/>
                    </a:ext>
                  </a:extLst>
                </a:gridCol>
              </a:tblGrid>
              <a:tr h="3279934">
                <a:tc>
                  <a:txBody>
                    <a:bodyPr/>
                    <a:lstStyle/>
                    <a:p>
                      <a:pPr algn="just">
                        <a:spcAft>
                          <a:spcPts val="0"/>
                        </a:spcAft>
                      </a:pPr>
                      <a:r>
                        <a:rPr lang="en-GB" sz="1400" b="1" dirty="0">
                          <a:solidFill>
                            <a:schemeClr val="tx1"/>
                          </a:solidFill>
                          <a:effectLst/>
                        </a:rPr>
                        <a:t>Steps of the IDEAS framework </a:t>
                      </a:r>
                      <a:endParaRPr lang="en-GB" sz="1400" b="1" dirty="0" smtClean="0">
                        <a:solidFill>
                          <a:schemeClr val="tx1"/>
                        </a:solidFill>
                        <a:effectLst/>
                      </a:endParaRPr>
                    </a:p>
                    <a:p>
                      <a:pPr algn="just">
                        <a:spcAft>
                          <a:spcPts val="0"/>
                        </a:spcAft>
                      </a:pPr>
                      <a:r>
                        <a:rPr lang="en-GB" sz="1400" b="1" dirty="0" smtClean="0">
                          <a:solidFill>
                            <a:schemeClr val="tx1"/>
                          </a:solidFill>
                          <a:effectLst/>
                        </a:rPr>
                        <a:t>(</a:t>
                      </a:r>
                      <a:r>
                        <a:rPr lang="en-GB" sz="1400" b="1" dirty="0" err="1">
                          <a:solidFill>
                            <a:schemeClr val="tx1"/>
                          </a:solidFill>
                          <a:effectLst/>
                        </a:rPr>
                        <a:t>Mummah</a:t>
                      </a:r>
                      <a:r>
                        <a:rPr lang="en-GB" sz="1400" b="1" dirty="0">
                          <a:solidFill>
                            <a:schemeClr val="tx1"/>
                          </a:solidFill>
                          <a:effectLst/>
                        </a:rPr>
                        <a:t> et al., 2016)</a:t>
                      </a:r>
                      <a:endParaRPr lang="en-US" sz="1400" b="1" dirty="0">
                        <a:solidFill>
                          <a:schemeClr val="tx1"/>
                        </a:solidFill>
                        <a:effectLst/>
                      </a:endParaRPr>
                    </a:p>
                    <a:p>
                      <a:pPr algn="just">
                        <a:spcAft>
                          <a:spcPts val="0"/>
                        </a:spcAft>
                      </a:pPr>
                      <a:r>
                        <a:rPr lang="en-GB" sz="1400" b="0" dirty="0">
                          <a:solidFill>
                            <a:schemeClr val="tx1"/>
                          </a:solidFill>
                          <a:effectLst/>
                        </a:rPr>
                        <a:t> </a:t>
                      </a:r>
                      <a:endParaRPr lang="en-US" sz="1400" b="0" dirty="0">
                        <a:solidFill>
                          <a:schemeClr val="tx1"/>
                        </a:solidFill>
                        <a:effectLst/>
                      </a:endParaRPr>
                    </a:p>
                    <a:p>
                      <a:pPr marL="342900" lvl="0" indent="-342900">
                        <a:spcAft>
                          <a:spcPts val="0"/>
                        </a:spcAft>
                        <a:buFont typeface="+mj-lt"/>
                        <a:buAutoNum type="arabicPeriod"/>
                      </a:pPr>
                      <a:r>
                        <a:rPr lang="en-GB" sz="1400" b="1" dirty="0">
                          <a:solidFill>
                            <a:srgbClr val="FF0000"/>
                          </a:solidFill>
                          <a:effectLst/>
                        </a:rPr>
                        <a:t>Empathize with target users </a:t>
                      </a:r>
                      <a:endParaRPr lang="en-US" sz="1400" b="1" dirty="0">
                        <a:solidFill>
                          <a:srgbClr val="FF0000"/>
                        </a:solidFill>
                        <a:effectLst/>
                      </a:endParaRPr>
                    </a:p>
                    <a:p>
                      <a:pPr marL="342900" lvl="0" indent="-342900">
                        <a:spcAft>
                          <a:spcPts val="0"/>
                        </a:spcAft>
                        <a:buFont typeface="+mj-lt"/>
                        <a:buAutoNum type="arabicPeriod"/>
                      </a:pPr>
                      <a:r>
                        <a:rPr lang="en-GB" sz="1400" b="0" dirty="0">
                          <a:solidFill>
                            <a:schemeClr val="tx1"/>
                          </a:solidFill>
                          <a:effectLst/>
                        </a:rPr>
                        <a:t>Specify target behaviour</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Ground in behavioural theory</a:t>
                      </a:r>
                      <a:endParaRPr lang="en-US" sz="1400" b="0" dirty="0">
                        <a:solidFill>
                          <a:schemeClr val="tx1"/>
                        </a:solidFill>
                        <a:effectLst/>
                      </a:endParaRPr>
                    </a:p>
                    <a:p>
                      <a:pPr marL="342900" lvl="0" indent="-342900">
                        <a:spcAft>
                          <a:spcPts val="0"/>
                        </a:spcAft>
                        <a:buFont typeface="+mj-lt"/>
                        <a:buAutoNum type="arabicPeriod"/>
                      </a:pPr>
                      <a:r>
                        <a:rPr lang="en-GB" sz="1400" b="1" dirty="0">
                          <a:solidFill>
                            <a:schemeClr val="tx1"/>
                          </a:solidFill>
                          <a:effectLst/>
                        </a:rPr>
                        <a:t>Ideate implementation strategies </a:t>
                      </a:r>
                      <a:endParaRPr lang="en-US" sz="1400" b="1" dirty="0">
                        <a:solidFill>
                          <a:schemeClr val="tx1"/>
                        </a:solidFill>
                        <a:effectLst/>
                      </a:endParaRPr>
                    </a:p>
                    <a:p>
                      <a:pPr marL="342900" lvl="0" indent="-342900">
                        <a:spcAft>
                          <a:spcPts val="0"/>
                        </a:spcAft>
                        <a:buFont typeface="+mj-lt"/>
                        <a:buAutoNum type="arabicPeriod"/>
                      </a:pPr>
                      <a:r>
                        <a:rPr lang="en-GB" sz="1400" b="1" dirty="0">
                          <a:solidFill>
                            <a:schemeClr val="tx1"/>
                          </a:solidFill>
                          <a:effectLst/>
                        </a:rPr>
                        <a:t>Create prototypes</a:t>
                      </a:r>
                      <a:endParaRPr lang="en-US" sz="1400" b="1" dirty="0">
                        <a:solidFill>
                          <a:schemeClr val="tx1"/>
                        </a:solidFill>
                        <a:effectLst/>
                      </a:endParaRPr>
                    </a:p>
                    <a:p>
                      <a:pPr marL="342900" lvl="0" indent="-342900">
                        <a:spcAft>
                          <a:spcPts val="0"/>
                        </a:spcAft>
                        <a:buFont typeface="+mj-lt"/>
                        <a:buAutoNum type="arabicPeriod"/>
                      </a:pPr>
                      <a:r>
                        <a:rPr lang="en-GB" sz="1400" b="1" dirty="0">
                          <a:solidFill>
                            <a:srgbClr val="FF0000"/>
                          </a:solidFill>
                          <a:effectLst/>
                        </a:rPr>
                        <a:t>Gather user feedback on prototypes</a:t>
                      </a:r>
                      <a:endParaRPr lang="en-US" sz="1400" b="1" dirty="0">
                        <a:solidFill>
                          <a:srgbClr val="FF0000"/>
                        </a:solidFill>
                        <a:effectLst/>
                      </a:endParaRPr>
                    </a:p>
                    <a:p>
                      <a:pPr marL="342900" lvl="0" indent="-342900">
                        <a:spcAft>
                          <a:spcPts val="0"/>
                        </a:spcAft>
                        <a:buFont typeface="+mj-lt"/>
                        <a:buAutoNum type="arabicPeriod"/>
                      </a:pPr>
                      <a:endParaRPr lang="en-GB" sz="1400" b="0" dirty="0" smtClean="0">
                        <a:solidFill>
                          <a:schemeClr val="tx1"/>
                        </a:solidFill>
                        <a:effectLst/>
                      </a:endParaRPr>
                    </a:p>
                    <a:p>
                      <a:pPr marL="342900" lvl="0" indent="-342900">
                        <a:spcAft>
                          <a:spcPts val="0"/>
                        </a:spcAft>
                        <a:buFont typeface="+mj-lt"/>
                        <a:buAutoNum type="arabicPeriod"/>
                      </a:pPr>
                      <a:endParaRPr lang="en-GB" sz="1400" b="0" dirty="0" smtClean="0">
                        <a:solidFill>
                          <a:schemeClr val="tx1"/>
                        </a:solidFill>
                        <a:effectLst/>
                      </a:endParaRPr>
                    </a:p>
                    <a:p>
                      <a:pPr marL="342900" lvl="0" indent="-342900">
                        <a:spcAft>
                          <a:spcPts val="0"/>
                        </a:spcAft>
                        <a:buFont typeface="+mj-lt"/>
                        <a:buAutoNum type="arabicPeriod"/>
                      </a:pPr>
                      <a:r>
                        <a:rPr lang="en-GB" sz="1400" b="0" dirty="0" smtClean="0">
                          <a:solidFill>
                            <a:schemeClr val="tx1"/>
                          </a:solidFill>
                          <a:effectLst/>
                        </a:rPr>
                        <a:t>Build </a:t>
                      </a:r>
                      <a:r>
                        <a:rPr lang="en-GB" sz="1400" b="0" dirty="0">
                          <a:solidFill>
                            <a:schemeClr val="tx1"/>
                          </a:solidFill>
                          <a:effectLst/>
                        </a:rPr>
                        <a:t>a fully functional pilot version</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Pilot the intervention</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Evaluate efficacy</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Share widely</a:t>
                      </a:r>
                      <a:endParaRPr lang="en-US" sz="1400" b="0" dirty="0">
                        <a:solidFill>
                          <a:schemeClr val="tx1"/>
                        </a:solidFill>
                        <a:effectLst/>
                      </a:endParaRPr>
                    </a:p>
                    <a:p>
                      <a:pPr algn="just">
                        <a:spcAft>
                          <a:spcPts val="0"/>
                        </a:spcAft>
                      </a:pPr>
                      <a:r>
                        <a:rPr lang="en-GB"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1400" b="1" dirty="0">
                          <a:solidFill>
                            <a:schemeClr val="tx1"/>
                          </a:solidFill>
                          <a:effectLst/>
                        </a:rPr>
                        <a:t>Design process phases </a:t>
                      </a:r>
                      <a:endParaRPr lang="en-GB" sz="1400" b="1" dirty="0" smtClean="0">
                        <a:solidFill>
                          <a:schemeClr val="tx1"/>
                        </a:solidFill>
                        <a:effectLst/>
                      </a:endParaRPr>
                    </a:p>
                    <a:p>
                      <a:pPr algn="just">
                        <a:spcAft>
                          <a:spcPts val="0"/>
                        </a:spcAft>
                      </a:pPr>
                      <a:r>
                        <a:rPr lang="en-GB" sz="1400" b="1" dirty="0" smtClean="0">
                          <a:solidFill>
                            <a:schemeClr val="tx1"/>
                          </a:solidFill>
                          <a:effectLst/>
                        </a:rPr>
                        <a:t>(</a:t>
                      </a:r>
                      <a:r>
                        <a:rPr lang="en-GB" sz="1400" b="1" dirty="0">
                          <a:solidFill>
                            <a:schemeClr val="tx1"/>
                          </a:solidFill>
                          <a:effectLst/>
                        </a:rPr>
                        <a:t>Whittaker et al., 2012)</a:t>
                      </a:r>
                      <a:endParaRPr lang="en-US" sz="1400" b="1" dirty="0">
                        <a:solidFill>
                          <a:schemeClr val="tx1"/>
                        </a:solidFill>
                        <a:effectLst/>
                      </a:endParaRPr>
                    </a:p>
                    <a:p>
                      <a:pPr algn="just">
                        <a:spcAft>
                          <a:spcPts val="0"/>
                        </a:spcAft>
                      </a:pPr>
                      <a:r>
                        <a:rPr lang="en-GB" sz="1400" b="0" dirty="0">
                          <a:solidFill>
                            <a:schemeClr val="tx1"/>
                          </a:solidFill>
                          <a:effectLst/>
                        </a:rPr>
                        <a:t> </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Conceptualization</a:t>
                      </a:r>
                      <a:endParaRPr lang="en-US" sz="1400" b="0" dirty="0">
                        <a:solidFill>
                          <a:schemeClr val="tx1"/>
                        </a:solidFill>
                        <a:effectLst/>
                      </a:endParaRPr>
                    </a:p>
                    <a:p>
                      <a:pPr marL="742950" lvl="1" indent="-285750">
                        <a:spcAft>
                          <a:spcPts val="0"/>
                        </a:spcAft>
                        <a:buFont typeface="+mj-lt"/>
                        <a:buAutoNum type="alphaLcPeriod"/>
                      </a:pPr>
                      <a:r>
                        <a:rPr lang="en-GB" sz="1400" b="1" dirty="0">
                          <a:solidFill>
                            <a:srgbClr val="FF0000"/>
                          </a:solidFill>
                          <a:effectLst/>
                        </a:rPr>
                        <a:t>Understanding behaviour</a:t>
                      </a:r>
                      <a:endParaRPr lang="en-US" sz="1400" b="1" dirty="0">
                        <a:solidFill>
                          <a:srgbClr val="FF0000"/>
                        </a:solidFill>
                        <a:effectLst/>
                      </a:endParaRPr>
                    </a:p>
                    <a:p>
                      <a:pPr marL="742950" lvl="1" indent="-285750">
                        <a:spcAft>
                          <a:spcPts val="0"/>
                        </a:spcAft>
                        <a:buFont typeface="+mj-lt"/>
                        <a:buAutoNum type="alphaLcPeriod"/>
                      </a:pPr>
                      <a:r>
                        <a:rPr lang="en-GB" sz="1400" b="0" dirty="0">
                          <a:solidFill>
                            <a:schemeClr val="tx1"/>
                          </a:solidFill>
                          <a:effectLst/>
                        </a:rPr>
                        <a:t>Identifying intervention options</a:t>
                      </a:r>
                      <a:endParaRPr lang="en-US" sz="1400" b="0" dirty="0">
                        <a:solidFill>
                          <a:schemeClr val="tx1"/>
                        </a:solidFill>
                        <a:effectLst/>
                      </a:endParaRPr>
                    </a:p>
                    <a:p>
                      <a:pPr marL="742950" lvl="1" indent="-285750">
                        <a:spcAft>
                          <a:spcPts val="0"/>
                        </a:spcAft>
                        <a:buFont typeface="+mj-lt"/>
                        <a:buAutoNum type="alphaLcPeriod"/>
                      </a:pPr>
                      <a:r>
                        <a:rPr lang="en-GB" sz="1400" b="1" dirty="0">
                          <a:solidFill>
                            <a:schemeClr val="tx1"/>
                          </a:solidFill>
                          <a:effectLst/>
                        </a:rPr>
                        <a:t>Identifying content and implementation options</a:t>
                      </a:r>
                      <a:endParaRPr lang="en-US" sz="1400" b="1" dirty="0">
                        <a:solidFill>
                          <a:schemeClr val="tx1"/>
                        </a:solidFill>
                        <a:effectLst/>
                      </a:endParaRPr>
                    </a:p>
                    <a:p>
                      <a:pPr marL="342900" lvl="0" indent="-342900">
                        <a:spcAft>
                          <a:spcPts val="0"/>
                        </a:spcAft>
                        <a:buFont typeface="+mj-lt"/>
                        <a:buAutoNum type="arabicPeriod"/>
                      </a:pPr>
                      <a:r>
                        <a:rPr lang="en-GB" sz="1400" b="1" dirty="0">
                          <a:solidFill>
                            <a:srgbClr val="FF0000"/>
                          </a:solidFill>
                          <a:effectLst/>
                        </a:rPr>
                        <a:t>Formative research</a:t>
                      </a:r>
                      <a:endParaRPr lang="en-US" sz="1400" b="1" dirty="0">
                        <a:solidFill>
                          <a:srgbClr val="FF0000"/>
                        </a:solidFill>
                        <a:effectLst/>
                      </a:endParaRPr>
                    </a:p>
                    <a:p>
                      <a:pPr marL="342900" lvl="0" indent="-342900">
                        <a:spcAft>
                          <a:spcPts val="0"/>
                        </a:spcAft>
                        <a:buFont typeface="+mj-lt"/>
                        <a:buAutoNum type="arabicPeriod"/>
                      </a:pPr>
                      <a:r>
                        <a:rPr lang="en-GB" sz="1400" b="1" dirty="0" smtClean="0">
                          <a:solidFill>
                            <a:srgbClr val="FF0000"/>
                          </a:solidFill>
                          <a:effectLst/>
                        </a:rPr>
                        <a:t>Pretesting</a:t>
                      </a:r>
                    </a:p>
                    <a:p>
                      <a:pPr marL="342900" lvl="0" indent="-342900">
                        <a:spcAft>
                          <a:spcPts val="0"/>
                        </a:spcAft>
                        <a:buFont typeface="+mj-lt"/>
                        <a:buAutoNum type="arabicPeriod"/>
                      </a:pPr>
                      <a:endParaRPr lang="en-US" sz="1400" b="1" dirty="0">
                        <a:solidFill>
                          <a:srgbClr val="FF0000"/>
                        </a:solidFill>
                        <a:effectLst/>
                      </a:endParaRPr>
                    </a:p>
                    <a:p>
                      <a:pPr marL="342900" lvl="0" indent="-342900">
                        <a:spcAft>
                          <a:spcPts val="0"/>
                        </a:spcAft>
                        <a:buFont typeface="+mj-lt"/>
                        <a:buAutoNum type="arabicPeriod"/>
                      </a:pPr>
                      <a:r>
                        <a:rPr lang="en-GB" sz="1400" b="0" dirty="0">
                          <a:solidFill>
                            <a:schemeClr val="tx1"/>
                          </a:solidFill>
                          <a:effectLst/>
                        </a:rPr>
                        <a:t>Pilot trial</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Pragmatic randomized controlled trial</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Qualitative research</a:t>
                      </a:r>
                      <a:endParaRPr lang="en-US" sz="1400" b="0" dirty="0">
                        <a:solidFill>
                          <a:schemeClr val="tx1"/>
                        </a:solidFill>
                        <a:effectLst/>
                      </a:endParaRPr>
                    </a:p>
                    <a:p>
                      <a:pPr marL="342900" lvl="0" indent="-342900">
                        <a:spcAft>
                          <a:spcPts val="0"/>
                        </a:spcAft>
                        <a:buFont typeface="+mj-lt"/>
                        <a:buAutoNum type="arabicPeriod"/>
                      </a:pPr>
                      <a:r>
                        <a:rPr lang="en-GB" sz="1400" b="0" dirty="0">
                          <a:solidFill>
                            <a:schemeClr val="tx1"/>
                          </a:solidFill>
                          <a:effectLst/>
                        </a:rPr>
                        <a:t>Scaling-up and implementation evaluation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5055977"/>
                  </a:ext>
                </a:extLst>
              </a:tr>
            </a:tbl>
          </a:graphicData>
        </a:graphic>
      </p:graphicFrame>
      <p:sp>
        <p:nvSpPr>
          <p:cNvPr id="3" name="Rechteck 2"/>
          <p:cNvSpPr/>
          <p:nvPr/>
        </p:nvSpPr>
        <p:spPr bwMode="auto">
          <a:xfrm>
            <a:off x="323528" y="5037320"/>
            <a:ext cx="8510958" cy="1055976"/>
          </a:xfrm>
          <a:prstGeom prst="rect">
            <a:avLst/>
          </a:prstGeom>
          <a:noFill/>
          <a:ln w="57150" cap="flat" cmpd="sng" algn="ctr">
            <a:solidFill>
              <a:srgbClr val="9E14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4" name="Rechteck 3"/>
          <p:cNvSpPr/>
          <p:nvPr/>
        </p:nvSpPr>
        <p:spPr bwMode="auto">
          <a:xfrm>
            <a:off x="2627784" y="6188278"/>
            <a:ext cx="6206702" cy="33706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9" name="Rechteck 8"/>
          <p:cNvSpPr/>
          <p:nvPr/>
        </p:nvSpPr>
        <p:spPr bwMode="auto">
          <a:xfrm>
            <a:off x="323528" y="3356992"/>
            <a:ext cx="8510958" cy="1584176"/>
          </a:xfrm>
          <a:prstGeom prst="rect">
            <a:avLst/>
          </a:prstGeom>
          <a:noFill/>
          <a:ln w="57150" cap="flat" cmpd="sng" algn="ctr">
            <a:solidFill>
              <a:srgbClr val="9E14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0" name="Rechteck 9"/>
          <p:cNvSpPr/>
          <p:nvPr/>
        </p:nvSpPr>
        <p:spPr bwMode="auto">
          <a:xfrm>
            <a:off x="6818262" y="2828792"/>
            <a:ext cx="2016224" cy="528200"/>
          </a:xfrm>
          <a:prstGeom prst="rect">
            <a:avLst/>
          </a:prstGeom>
          <a:solidFill>
            <a:srgbClr val="9E1440"/>
          </a:solidFill>
          <a:ln w="57150" cap="flat" cmpd="sng" algn="ctr">
            <a:solidFill>
              <a:srgbClr val="9E14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700" dirty="0" smtClean="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mn-lt"/>
              </a:rPr>
              <a:t>WP3</a:t>
            </a:r>
            <a:endParaRPr kumimoji="0" lang="en-US" sz="1600" b="0" i="0" u="none" strike="noStrike" cap="none" normalizeH="0" baseline="0" dirty="0" smtClean="0">
              <a:ln>
                <a:noFill/>
              </a:ln>
              <a:solidFill>
                <a:schemeClr val="bg1"/>
              </a:solidFill>
              <a:effectLst/>
              <a:latin typeface="+mn-lt"/>
            </a:endParaRPr>
          </a:p>
        </p:txBody>
      </p:sp>
      <p:sp>
        <p:nvSpPr>
          <p:cNvPr id="11" name="Rechteck 10"/>
          <p:cNvSpPr/>
          <p:nvPr/>
        </p:nvSpPr>
        <p:spPr bwMode="auto">
          <a:xfrm>
            <a:off x="6818262" y="6102351"/>
            <a:ext cx="2016224" cy="528200"/>
          </a:xfrm>
          <a:prstGeom prst="rect">
            <a:avLst/>
          </a:prstGeom>
          <a:solidFill>
            <a:srgbClr val="9E1440"/>
          </a:solidFill>
          <a:ln w="57150" cap="flat" cmpd="sng" algn="ctr">
            <a:solidFill>
              <a:srgbClr val="9E14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700" dirty="0" smtClean="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mn-lt"/>
              </a:rPr>
              <a:t>WP6 &amp; WP8</a:t>
            </a:r>
            <a:endParaRPr kumimoji="0" lang="en-US" sz="1600" b="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346630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Tool for prototyping</a:t>
            </a:r>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564904"/>
            <a:ext cx="5940152" cy="1991517"/>
          </a:xfrm>
          <a:prstGeom prst="rect">
            <a:avLst/>
          </a:prstGeom>
        </p:spPr>
      </p:pic>
    </p:spTree>
    <p:extLst>
      <p:ext uri="{BB962C8B-B14F-4D97-AF65-F5344CB8AC3E}">
        <p14:creationId xmlns:p14="http://schemas.microsoft.com/office/powerpoint/2010/main" val="2847723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assessments on Prototype</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Health impact (mostly very positive)</a:t>
            </a:r>
            <a:endParaRPr lang="en-US" dirty="0"/>
          </a:p>
          <a:p>
            <a:pPr marL="57150" indent="0">
              <a:buNone/>
            </a:pPr>
            <a:endParaRPr lang="en-US" dirty="0" smtClean="0"/>
          </a:p>
          <a:p>
            <a:pPr marL="57150" indent="0">
              <a:buNone/>
            </a:pPr>
            <a:r>
              <a:rPr lang="en-GB" i="1" dirty="0" smtClean="0"/>
              <a:t>“…especially </a:t>
            </a:r>
            <a:r>
              <a:rPr lang="en-GB" i="1" dirty="0"/>
              <a:t>in a country where we live </a:t>
            </a:r>
            <a:r>
              <a:rPr lang="en-GB" i="1" dirty="0" smtClean="0"/>
              <a:t>in </a:t>
            </a:r>
            <a:r>
              <a:rPr lang="en-GB" i="1" dirty="0"/>
              <a:t>isolation mostly in winter, when we have our phones all the time in hand, it’s nice to have some program like that home, easy going </a:t>
            </a:r>
            <a:r>
              <a:rPr lang="en-GB" i="1" dirty="0" smtClean="0"/>
              <a:t>that </a:t>
            </a:r>
            <a:r>
              <a:rPr lang="en-GB" i="1" dirty="0"/>
              <a:t>can help you when you’re depressed while nobody else knows about that, this is a positive and interesting thing</a:t>
            </a:r>
            <a:r>
              <a:rPr lang="en-GB" i="1" dirty="0" smtClean="0"/>
              <a:t>.”</a:t>
            </a:r>
          </a:p>
          <a:p>
            <a:pPr marL="57150" indent="0">
              <a:buNone/>
            </a:pPr>
            <a:r>
              <a:rPr lang="en-GB" b="1" dirty="0" smtClean="0"/>
              <a:t>(Sweden)</a:t>
            </a:r>
          </a:p>
          <a:p>
            <a:pPr marL="57150" indent="0">
              <a:buNone/>
            </a:pPr>
            <a:endParaRPr lang="en-GB" b="1" dirty="0"/>
          </a:p>
          <a:p>
            <a:pPr marL="57150" indent="0">
              <a:buNone/>
            </a:pPr>
            <a:endParaRPr lang="en-US" b="1"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95428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assessments on Prototype</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Terminology (mostly positive)</a:t>
            </a:r>
            <a:endParaRPr lang="en-US" dirty="0"/>
          </a:p>
          <a:p>
            <a:pPr marL="57150" indent="0">
              <a:buNone/>
            </a:pPr>
            <a:endParaRPr lang="en-US" dirty="0" smtClean="0"/>
          </a:p>
          <a:p>
            <a:pPr marL="0" indent="0">
              <a:buNone/>
            </a:pPr>
            <a:r>
              <a:rPr lang="en-US" i="1" dirty="0" smtClean="0"/>
              <a:t>“The </a:t>
            </a:r>
            <a:r>
              <a:rPr lang="en-US" i="1" dirty="0"/>
              <a:t>language is </a:t>
            </a:r>
            <a:r>
              <a:rPr lang="en-US" i="1" dirty="0" smtClean="0"/>
              <a:t>good, as it is </a:t>
            </a:r>
            <a:r>
              <a:rPr lang="en-US" i="1" dirty="0"/>
              <a:t>very close to </a:t>
            </a:r>
            <a:r>
              <a:rPr lang="en-US" i="1" dirty="0" smtClean="0"/>
              <a:t>the Syrian dialect, </a:t>
            </a:r>
            <a:r>
              <a:rPr lang="en-US" i="1" dirty="0"/>
              <a:t>as if someone is speaking to you, better </a:t>
            </a:r>
            <a:r>
              <a:rPr lang="en-US" i="1" dirty="0" smtClean="0"/>
              <a:t>understands </a:t>
            </a:r>
            <a:r>
              <a:rPr lang="en-US" i="1" dirty="0"/>
              <a:t>you and not academic, which is better than the formal Arabic language</a:t>
            </a:r>
            <a:r>
              <a:rPr lang="en-US" i="1" dirty="0" smtClean="0"/>
              <a:t>.”</a:t>
            </a:r>
            <a:endParaRPr lang="en-US" i="1" dirty="0"/>
          </a:p>
          <a:p>
            <a:pPr marL="57150" indent="0">
              <a:buNone/>
            </a:pPr>
            <a:r>
              <a:rPr lang="en-GB" b="1" dirty="0" smtClean="0"/>
              <a:t>(Egypt)</a:t>
            </a:r>
          </a:p>
          <a:p>
            <a:pPr marL="57150" indent="0">
              <a:buNone/>
            </a:pPr>
            <a:endParaRPr lang="en-GB" b="1" dirty="0"/>
          </a:p>
          <a:p>
            <a:pPr marL="57150" indent="0">
              <a:buNone/>
            </a:pPr>
            <a:endParaRPr lang="en-US" b="1"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023093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assessments on Prototype</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Interface design (rather controversial)</a:t>
            </a:r>
            <a:endParaRPr lang="en-US" dirty="0"/>
          </a:p>
          <a:p>
            <a:pPr marL="57150" indent="0">
              <a:buNone/>
            </a:pPr>
            <a:endParaRPr lang="en-US" dirty="0" smtClean="0"/>
          </a:p>
          <a:p>
            <a:pPr marL="0" indent="0">
              <a:buNone/>
            </a:pPr>
            <a:r>
              <a:rPr lang="en-GB" i="1" dirty="0"/>
              <a:t>“The characters are not attractive, they look very normal and Syrians are very diverse. The girl with hijab doesn’t look like Syrian girls, you feel she is an extremist because of the black colour.”</a:t>
            </a:r>
            <a:endParaRPr lang="en-US" dirty="0"/>
          </a:p>
          <a:p>
            <a:pPr marL="57150" indent="0">
              <a:buNone/>
            </a:pPr>
            <a:r>
              <a:rPr lang="en-GB" b="1" dirty="0" smtClean="0"/>
              <a:t>(Sweden)</a:t>
            </a:r>
            <a:endParaRPr lang="en-US" dirty="0"/>
          </a:p>
          <a:p>
            <a:pPr marL="57150" indent="0">
              <a:buNone/>
            </a:pPr>
            <a:endParaRPr lang="en-US" b="1" dirty="0"/>
          </a:p>
          <a:p>
            <a:pPr marL="57150" indent="0">
              <a:buNone/>
            </a:pPr>
            <a:r>
              <a:rPr lang="en-US" i="1" dirty="0"/>
              <a:t>“The illustrations are very good.”</a:t>
            </a:r>
          </a:p>
          <a:p>
            <a:pPr marL="57150" indent="0">
              <a:buNone/>
            </a:pPr>
            <a:r>
              <a:rPr lang="en-US" i="1" dirty="0"/>
              <a:t>“The pictures are expressive.”</a:t>
            </a:r>
          </a:p>
          <a:p>
            <a:pPr marL="57150" indent="0">
              <a:buNone/>
            </a:pPr>
            <a:r>
              <a:rPr lang="en-GB" b="1" dirty="0" smtClean="0"/>
              <a:t>(both Egypt)</a:t>
            </a:r>
            <a:endParaRPr lang="en-US" dirty="0"/>
          </a:p>
          <a:p>
            <a:pPr marL="57150" indent="0">
              <a:buNone/>
            </a:pPr>
            <a:endParaRPr lang="en-US" b="1" dirty="0"/>
          </a:p>
        </p:txBody>
      </p:sp>
    </p:spTree>
    <p:extLst>
      <p:ext uri="{BB962C8B-B14F-4D97-AF65-F5344CB8AC3E}">
        <p14:creationId xmlns:p14="http://schemas.microsoft.com/office/powerpoint/2010/main" val="859147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assessments on Prototype</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Performance speed (mostly negative)</a:t>
            </a:r>
            <a:endParaRPr lang="en-US" dirty="0"/>
          </a:p>
          <a:p>
            <a:pPr marL="57150" indent="0">
              <a:buNone/>
            </a:pPr>
            <a:endParaRPr lang="en-US" dirty="0" smtClean="0"/>
          </a:p>
          <a:p>
            <a:pPr marL="0" indent="0">
              <a:buNone/>
            </a:pPr>
            <a:r>
              <a:rPr lang="en-GB" i="1" dirty="0"/>
              <a:t>“The program must be faster. I mean there should be more sessions every week, for example, a session every 3 days.”</a:t>
            </a:r>
            <a:endParaRPr lang="en-US" dirty="0"/>
          </a:p>
          <a:p>
            <a:pPr marL="57150" indent="0">
              <a:buNone/>
            </a:pPr>
            <a:r>
              <a:rPr lang="en-GB" b="1" dirty="0" smtClean="0"/>
              <a:t>(Germany)</a:t>
            </a:r>
            <a:endParaRPr lang="en-US" dirty="0"/>
          </a:p>
          <a:p>
            <a:pPr marL="57150" indent="0">
              <a:buNone/>
            </a:pPr>
            <a:endParaRPr lang="en-US" b="1" dirty="0" smtClean="0"/>
          </a:p>
          <a:p>
            <a:pPr marL="57150" indent="0">
              <a:buNone/>
            </a:pPr>
            <a:r>
              <a:rPr lang="en-US" b="1" dirty="0" smtClean="0">
                <a:solidFill>
                  <a:srgbClr val="9E1440"/>
                </a:solidFill>
              </a:rPr>
              <a:t>Memorability</a:t>
            </a:r>
          </a:p>
          <a:p>
            <a:pPr marL="57150" indent="0">
              <a:buNone/>
            </a:pPr>
            <a:endParaRPr lang="en-US" b="1" dirty="0">
              <a:solidFill>
                <a:srgbClr val="9E1440"/>
              </a:solidFill>
            </a:endParaRPr>
          </a:p>
          <a:p>
            <a:pPr marL="0" indent="0">
              <a:buNone/>
            </a:pPr>
            <a:r>
              <a:rPr lang="en-GB" i="1" dirty="0"/>
              <a:t>“The introduction and the messages are too long in a way that the beneficiary might forget the app’s objective.”</a:t>
            </a:r>
            <a:endParaRPr lang="en-US" dirty="0"/>
          </a:p>
          <a:p>
            <a:pPr marL="57150" indent="0">
              <a:buNone/>
            </a:pPr>
            <a:r>
              <a:rPr lang="en-GB" b="1" dirty="0" smtClean="0"/>
              <a:t>(Egypt)</a:t>
            </a:r>
            <a:endParaRPr lang="en-US" dirty="0"/>
          </a:p>
          <a:p>
            <a:pPr marL="57150" indent="0">
              <a:buNone/>
            </a:pPr>
            <a:endParaRPr lang="en-US" b="1" dirty="0"/>
          </a:p>
        </p:txBody>
      </p:sp>
    </p:spTree>
    <p:extLst>
      <p:ext uri="{BB962C8B-B14F-4D97-AF65-F5344CB8AC3E}">
        <p14:creationId xmlns:p14="http://schemas.microsoft.com/office/powerpoint/2010/main" val="1371864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assessments on Prototype</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UX </a:t>
            </a:r>
            <a:r>
              <a:rPr lang="en-US" b="1" dirty="0" smtClean="0">
                <a:solidFill>
                  <a:srgbClr val="9E1440"/>
                </a:solidFill>
                <a:sym typeface="Wingdings" panose="05000000000000000000" pitchFamily="2" charset="2"/>
              </a:rPr>
              <a:t> Engagement</a:t>
            </a:r>
            <a:endParaRPr lang="en-US" dirty="0"/>
          </a:p>
          <a:p>
            <a:pPr marL="57150" indent="0">
              <a:buNone/>
            </a:pPr>
            <a:endParaRPr lang="en-US" dirty="0" smtClean="0"/>
          </a:p>
          <a:p>
            <a:pPr marL="0" indent="0">
              <a:buNone/>
            </a:pPr>
            <a:r>
              <a:rPr lang="en-GB" i="1" dirty="0" smtClean="0"/>
              <a:t>“A nice app, but a little bit boring.”</a:t>
            </a:r>
            <a:endParaRPr lang="en-US" dirty="0"/>
          </a:p>
          <a:p>
            <a:pPr marL="57150" indent="0">
              <a:buNone/>
            </a:pPr>
            <a:r>
              <a:rPr lang="en-GB" b="1" dirty="0" smtClean="0"/>
              <a:t>(Sweden)</a:t>
            </a:r>
            <a:endParaRPr lang="en-US" dirty="0"/>
          </a:p>
          <a:p>
            <a:pPr marL="57150" indent="0">
              <a:buNone/>
            </a:pPr>
            <a:endParaRPr lang="en-US" b="1" dirty="0"/>
          </a:p>
          <a:p>
            <a:pPr marL="0" indent="0">
              <a:buNone/>
            </a:pPr>
            <a:r>
              <a:rPr lang="en-GB" dirty="0" smtClean="0"/>
              <a:t>“The sessions </a:t>
            </a:r>
            <a:r>
              <a:rPr lang="en-GB" dirty="0"/>
              <a:t>are </a:t>
            </a:r>
            <a:r>
              <a:rPr lang="en-GB" dirty="0" smtClean="0"/>
              <a:t>attractive, </a:t>
            </a:r>
            <a:r>
              <a:rPr lang="en-GB" dirty="0"/>
              <a:t>as if it`s an </a:t>
            </a:r>
            <a:r>
              <a:rPr lang="en-GB" dirty="0" smtClean="0"/>
              <a:t>adventure.” </a:t>
            </a:r>
          </a:p>
          <a:p>
            <a:pPr marL="0" indent="0">
              <a:buNone/>
            </a:pPr>
            <a:r>
              <a:rPr lang="en-GB" b="1" dirty="0" smtClean="0"/>
              <a:t>(Egypt)</a:t>
            </a:r>
            <a:endParaRPr lang="en-GB" b="1" dirty="0"/>
          </a:p>
          <a:p>
            <a:pPr marL="0" indent="0">
              <a:buNone/>
            </a:pPr>
            <a:endParaRPr lang="en-GB" dirty="0" smtClean="0"/>
          </a:p>
          <a:p>
            <a:pPr marL="0" indent="0">
              <a:buNone/>
            </a:pPr>
            <a:r>
              <a:rPr lang="en-GB" dirty="0" smtClean="0"/>
              <a:t>“Anyone </a:t>
            </a:r>
            <a:r>
              <a:rPr lang="en-GB" dirty="0"/>
              <a:t>who sees the app will </a:t>
            </a:r>
            <a:r>
              <a:rPr lang="en-GB" dirty="0" smtClean="0"/>
              <a:t>be curious to try it out.”</a:t>
            </a:r>
          </a:p>
          <a:p>
            <a:pPr marL="0" indent="0">
              <a:buNone/>
            </a:pPr>
            <a:r>
              <a:rPr lang="en-GB" b="1" dirty="0" smtClean="0"/>
              <a:t>(Egypt)</a:t>
            </a:r>
            <a:endParaRPr lang="en-US" b="1" dirty="0"/>
          </a:p>
        </p:txBody>
      </p:sp>
    </p:spTree>
    <p:extLst>
      <p:ext uri="{BB962C8B-B14F-4D97-AF65-F5344CB8AC3E}">
        <p14:creationId xmlns:p14="http://schemas.microsoft.com/office/powerpoint/2010/main" val="3559955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952625" y="6165304"/>
            <a:ext cx="747167"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p:txBody>
      </p:sp>
      <p:sp>
        <p:nvSpPr>
          <p:cNvPr id="17410" name="Titel 1"/>
          <p:cNvSpPr>
            <a:spLocks noGrp="1"/>
          </p:cNvSpPr>
          <p:nvPr>
            <p:ph type="title"/>
          </p:nvPr>
        </p:nvSpPr>
        <p:spPr/>
        <p:txBody>
          <a:bodyPr/>
          <a:lstStyle/>
          <a:p>
            <a:r>
              <a:rPr lang="de-DE" altLang="en-US" dirty="0" smtClean="0"/>
              <a:t>Step-by-step</a:t>
            </a:r>
            <a:endParaRPr lang="en-US" altLang="en-US" dirty="0" smtClean="0"/>
          </a:p>
        </p:txBody>
      </p:sp>
      <p:sp>
        <p:nvSpPr>
          <p:cNvPr id="3" name="Inhaltsplatzhalter 2"/>
          <p:cNvSpPr>
            <a:spLocks noGrp="1"/>
          </p:cNvSpPr>
          <p:nvPr>
            <p:ph idx="1"/>
          </p:nvPr>
        </p:nvSpPr>
        <p:spPr>
          <a:xfrm>
            <a:off x="2209800" y="3214065"/>
            <a:ext cx="6400800" cy="2729535"/>
          </a:xfrm>
        </p:spPr>
        <p:txBody>
          <a:bodyPr/>
          <a:lstStyle/>
          <a:p>
            <a:r>
              <a:rPr lang="en-US" altLang="en-US" b="1" dirty="0" smtClean="0"/>
              <a:t>Managing stress </a:t>
            </a:r>
          </a:p>
          <a:p>
            <a:r>
              <a:rPr lang="en-US" altLang="en-US" b="1" dirty="0" smtClean="0"/>
              <a:t>Behavioral activation </a:t>
            </a:r>
          </a:p>
          <a:p>
            <a:r>
              <a:rPr lang="en-US" altLang="en-US" b="1" dirty="0" smtClean="0"/>
              <a:t>Strengthening social support </a:t>
            </a:r>
          </a:p>
          <a:p>
            <a:r>
              <a:rPr lang="en-US" altLang="en-US" b="1" dirty="0" smtClean="0"/>
              <a:t>Staying well</a:t>
            </a:r>
          </a:p>
          <a:p>
            <a:endParaRPr lang="en-US" altLang="en-US" b="1" dirty="0" smtClean="0"/>
          </a:p>
          <a:p>
            <a:r>
              <a:rPr lang="en-US" altLang="en-US" b="1" dirty="0" smtClean="0"/>
              <a:t>Less focus on the steps of Problem Management</a:t>
            </a:r>
          </a:p>
          <a:p>
            <a:pPr lvl="1"/>
            <a:r>
              <a:rPr lang="en-US" altLang="en-US" b="1" dirty="0" smtClean="0"/>
              <a:t>More activity focused problem solving</a:t>
            </a:r>
          </a:p>
          <a:p>
            <a:r>
              <a:rPr lang="en-US" altLang="en-US" b="1" dirty="0" smtClean="0"/>
              <a:t>Positive self-verbalization (“be kind to yourself”)</a:t>
            </a:r>
          </a:p>
          <a:p>
            <a:pPr marL="457200" lvl="1" indent="0">
              <a:buNone/>
            </a:pPr>
            <a:endParaRPr lang="en-US" altLang="en-US" b="1" dirty="0" smtClean="0"/>
          </a:p>
          <a:p>
            <a:endParaRPr lang="en-US" altLang="en-US" dirty="0" smtClean="0"/>
          </a:p>
        </p:txBody>
      </p:sp>
      <p:pic>
        <p:nvPicPr>
          <p:cNvPr id="4" name="Grafik 3"/>
          <p:cNvPicPr>
            <a:picLocks noChangeAspect="1"/>
          </p:cNvPicPr>
          <p:nvPr/>
        </p:nvPicPr>
        <p:blipFill>
          <a:blip r:embed="rId2"/>
          <a:stretch>
            <a:fillRect/>
          </a:stretch>
        </p:blipFill>
        <p:spPr>
          <a:xfrm>
            <a:off x="251520" y="1593304"/>
            <a:ext cx="8591192" cy="1399057"/>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294032"/>
            <a:ext cx="909057" cy="1284800"/>
          </a:xfrm>
          <a:prstGeom prst="rect">
            <a:avLst/>
          </a:prstGeom>
        </p:spPr>
      </p:pic>
    </p:spTree>
    <p:extLst>
      <p:ext uri="{BB962C8B-B14F-4D97-AF65-F5344CB8AC3E}">
        <p14:creationId xmlns:p14="http://schemas.microsoft.com/office/powerpoint/2010/main" val="2781075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Next adaptation steps</a:t>
            </a:r>
            <a:endParaRPr lang="en-US" dirty="0"/>
          </a:p>
        </p:txBody>
      </p:sp>
      <p:sp>
        <p:nvSpPr>
          <p:cNvPr id="3" name="Inhaltsplatzhalter 2"/>
          <p:cNvSpPr>
            <a:spLocks noGrp="1"/>
          </p:cNvSpPr>
          <p:nvPr>
            <p:ph idx="1"/>
          </p:nvPr>
        </p:nvSpPr>
        <p:spPr>
          <a:xfrm>
            <a:off x="2209800" y="1676400"/>
            <a:ext cx="6466656" cy="4267200"/>
          </a:xfrm>
        </p:spPr>
        <p:txBody>
          <a:bodyPr/>
          <a:lstStyle/>
          <a:p>
            <a:pPr marL="57150" indent="0">
              <a:buNone/>
            </a:pPr>
            <a:r>
              <a:rPr lang="en-US" b="1" dirty="0" smtClean="0">
                <a:solidFill>
                  <a:srgbClr val="9E1440"/>
                </a:solidFill>
              </a:rPr>
              <a:t>Iterative process</a:t>
            </a:r>
            <a:endParaRPr lang="en-US" dirty="0"/>
          </a:p>
          <a:p>
            <a:pPr marL="57150" indent="0">
              <a:buNone/>
            </a:pPr>
            <a:endParaRPr lang="en-US" b="1" dirty="0" smtClean="0"/>
          </a:p>
          <a:p>
            <a:r>
              <a:rPr lang="en-US" b="1" dirty="0" smtClean="0"/>
              <a:t>We will continue to do user testing in 2018</a:t>
            </a:r>
            <a:endParaRPr lang="en-US" b="1" dirty="0"/>
          </a:p>
          <a:p>
            <a:pPr marL="57150" indent="0">
              <a:buNone/>
            </a:pPr>
            <a:endParaRPr lang="en-US" dirty="0" smtClean="0"/>
          </a:p>
          <a:p>
            <a:pPr marL="57150" indent="0">
              <a:buNone/>
            </a:pPr>
            <a:r>
              <a:rPr lang="en-US" b="1" dirty="0" smtClean="0">
                <a:solidFill>
                  <a:srgbClr val="9E1440"/>
                </a:solidFill>
              </a:rPr>
              <a:t>Room for improvement</a:t>
            </a:r>
          </a:p>
          <a:p>
            <a:pPr marL="400050"/>
            <a:r>
              <a:rPr lang="en-US" b="1" dirty="0" smtClean="0">
                <a:solidFill>
                  <a:schemeClr val="tx1"/>
                </a:solidFill>
              </a:rPr>
              <a:t>Shortening sessions:</a:t>
            </a:r>
          </a:p>
          <a:p>
            <a:pPr marL="800100" lvl="1"/>
            <a:r>
              <a:rPr lang="en-US" dirty="0" smtClean="0">
                <a:solidFill>
                  <a:schemeClr val="tx1"/>
                </a:solidFill>
              </a:rPr>
              <a:t>Not in regard to content, but:</a:t>
            </a:r>
          </a:p>
          <a:p>
            <a:pPr marL="800100" lvl="1"/>
            <a:r>
              <a:rPr lang="en-US" dirty="0" smtClean="0">
                <a:solidFill>
                  <a:schemeClr val="tx1"/>
                </a:solidFill>
              </a:rPr>
              <a:t>Having more sessions at shorter intervals</a:t>
            </a:r>
          </a:p>
          <a:p>
            <a:pPr marL="400050"/>
            <a:r>
              <a:rPr lang="en-US" b="1" dirty="0" smtClean="0">
                <a:solidFill>
                  <a:schemeClr val="tx1"/>
                </a:solidFill>
              </a:rPr>
              <a:t>Improvements to user interface and navigation</a:t>
            </a:r>
          </a:p>
          <a:p>
            <a:pPr marL="400050"/>
            <a:r>
              <a:rPr lang="en-US" b="1" dirty="0" smtClean="0">
                <a:solidFill>
                  <a:schemeClr val="tx1"/>
                </a:solidFill>
              </a:rPr>
              <a:t>Focus on UX and engagement</a:t>
            </a:r>
          </a:p>
          <a:p>
            <a:pPr marL="400050"/>
            <a:endParaRPr lang="en-US" b="1" dirty="0">
              <a:solidFill>
                <a:schemeClr val="tx1"/>
              </a:solidFill>
            </a:endParaRPr>
          </a:p>
          <a:p>
            <a:pPr marL="57150" indent="0">
              <a:buNone/>
            </a:pPr>
            <a:r>
              <a:rPr lang="en-US" b="1" dirty="0">
                <a:solidFill>
                  <a:srgbClr val="9E1440"/>
                </a:solidFill>
              </a:rPr>
              <a:t>Working with a software </a:t>
            </a:r>
            <a:r>
              <a:rPr lang="en-US" b="1" dirty="0" smtClean="0">
                <a:solidFill>
                  <a:srgbClr val="9E1440"/>
                </a:solidFill>
              </a:rPr>
              <a:t>development company</a:t>
            </a:r>
            <a:endParaRPr lang="en-US" b="1" dirty="0">
              <a:solidFill>
                <a:srgbClr val="9E1440"/>
              </a:solidFill>
            </a:endParaRPr>
          </a:p>
          <a:p>
            <a:pPr marL="57150" indent="0">
              <a:buNone/>
            </a:pPr>
            <a:endParaRPr lang="en-US" dirty="0" smtClean="0"/>
          </a:p>
        </p:txBody>
      </p:sp>
    </p:spTree>
    <p:extLst>
      <p:ext uri="{BB962C8B-B14F-4D97-AF65-F5344CB8AC3E}">
        <p14:creationId xmlns:p14="http://schemas.microsoft.com/office/powerpoint/2010/main" val="2680625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n-US" altLang="en-US" sz="2800" dirty="0" smtClean="0"/>
              <a:t>WP6</a:t>
            </a:r>
          </a:p>
        </p:txBody>
      </p:sp>
      <p:pic>
        <p:nvPicPr>
          <p:cNvPr id="6553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 name="Untertitel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23706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Public tender (until now)</a:t>
            </a:r>
          </a:p>
          <a:p>
            <a:pPr marL="0" indent="0">
              <a:buNone/>
            </a:pPr>
            <a:endParaRPr lang="en-US" sz="2400" b="1" dirty="0">
              <a:solidFill>
                <a:srgbClr val="9E1440"/>
              </a:solidFill>
              <a:latin typeface="+mj-lt"/>
              <a:ea typeface="+mj-ea"/>
              <a:cs typeface="+mj-cs"/>
            </a:endParaRPr>
          </a:p>
          <a:p>
            <a:r>
              <a:rPr lang="en-US" b="1" dirty="0" smtClean="0"/>
              <a:t>Preparation of documents:</a:t>
            </a:r>
          </a:p>
          <a:p>
            <a:pPr lvl="1"/>
            <a:r>
              <a:rPr lang="en-US" dirty="0" smtClean="0"/>
              <a:t>Based on technical requirements document</a:t>
            </a:r>
          </a:p>
          <a:p>
            <a:pPr lvl="1"/>
            <a:r>
              <a:rPr lang="en-US" dirty="0" smtClean="0"/>
              <a:t>User stories, mockups &amp; prototypes</a:t>
            </a:r>
          </a:p>
          <a:p>
            <a:pPr lvl="1"/>
            <a:endParaRPr lang="en-US" dirty="0"/>
          </a:p>
          <a:p>
            <a:r>
              <a:rPr lang="en-US" b="1" dirty="0" smtClean="0"/>
              <a:t>First round released on October 9</a:t>
            </a:r>
            <a:r>
              <a:rPr lang="en-US" b="1" baseline="30000" dirty="0" smtClean="0"/>
              <a:t>th</a:t>
            </a:r>
            <a:r>
              <a:rPr lang="en-US" b="1" dirty="0" smtClean="0"/>
              <a:t> 2017</a:t>
            </a:r>
          </a:p>
          <a:p>
            <a:pPr lvl="2">
              <a:buFont typeface="Courier New" panose="02070309020205020404" pitchFamily="49" charset="0"/>
              <a:buChar char="o"/>
            </a:pPr>
            <a:r>
              <a:rPr lang="en-US" sz="2000" dirty="0" smtClean="0"/>
              <a:t>11 </a:t>
            </a:r>
            <a:r>
              <a:rPr lang="en-US" sz="2000" dirty="0"/>
              <a:t>applications</a:t>
            </a:r>
          </a:p>
          <a:p>
            <a:pPr lvl="2">
              <a:buFont typeface="Courier New" panose="02070309020205020404" pitchFamily="49" charset="0"/>
              <a:buChar char="o"/>
            </a:pPr>
            <a:r>
              <a:rPr lang="en-US" sz="2000" dirty="0"/>
              <a:t>5 companies selected for round </a:t>
            </a:r>
            <a:r>
              <a:rPr lang="en-US" sz="2000" dirty="0" smtClean="0"/>
              <a:t>2</a:t>
            </a:r>
          </a:p>
          <a:p>
            <a:pPr lvl="2">
              <a:buFont typeface="Courier New" panose="02070309020205020404" pitchFamily="49" charset="0"/>
              <a:buChar char="o"/>
            </a:pPr>
            <a:endParaRPr lang="en-US" sz="2000" dirty="0"/>
          </a:p>
          <a:p>
            <a:r>
              <a:rPr lang="en-US" b="1" dirty="0" smtClean="0"/>
              <a:t>Second </a:t>
            </a:r>
            <a:r>
              <a:rPr lang="en-US" b="1" dirty="0"/>
              <a:t>round released on </a:t>
            </a:r>
            <a:r>
              <a:rPr lang="en-US" b="1" dirty="0" smtClean="0"/>
              <a:t>December 21</a:t>
            </a:r>
            <a:r>
              <a:rPr lang="en-US" b="1" baseline="30000" dirty="0" smtClean="0"/>
              <a:t>st</a:t>
            </a:r>
            <a:r>
              <a:rPr lang="en-US" b="1" dirty="0" smtClean="0"/>
              <a:t> 2017</a:t>
            </a:r>
            <a:endParaRPr lang="en-US" b="1" dirty="0"/>
          </a:p>
          <a:p>
            <a:pPr lvl="2">
              <a:buFont typeface="Courier New" panose="02070309020205020404" pitchFamily="49" charset="0"/>
              <a:buChar char="o"/>
            </a:pPr>
            <a:r>
              <a:rPr lang="en-US" sz="2000" dirty="0" smtClean="0"/>
              <a:t>2 applications</a:t>
            </a:r>
            <a:endParaRPr lang="en-US" sz="2000" dirty="0"/>
          </a:p>
          <a:p>
            <a:pPr lvl="2">
              <a:buFont typeface="Courier New" panose="02070309020205020404" pitchFamily="49" charset="0"/>
              <a:buChar char="o"/>
            </a:pPr>
            <a:endParaRPr lang="en-US" sz="20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4779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Public tender (next)</a:t>
            </a:r>
          </a:p>
          <a:p>
            <a:pPr marL="0" indent="0">
              <a:buNone/>
            </a:pPr>
            <a:endParaRPr lang="en-US" sz="2400" b="1" dirty="0" smtClean="0">
              <a:solidFill>
                <a:srgbClr val="9E1440"/>
              </a:solidFill>
              <a:latin typeface="+mj-lt"/>
              <a:ea typeface="+mj-ea"/>
              <a:cs typeface="+mj-cs"/>
            </a:endParaRPr>
          </a:p>
          <a:p>
            <a:r>
              <a:rPr lang="en-US" b="1" dirty="0"/>
              <a:t>Bidder presentations</a:t>
            </a:r>
          </a:p>
          <a:p>
            <a:r>
              <a:rPr lang="en-US" b="1" dirty="0" smtClean="0"/>
              <a:t>Negotiations</a:t>
            </a:r>
          </a:p>
          <a:p>
            <a:r>
              <a:rPr lang="en-US" b="1" dirty="0" smtClean="0"/>
              <a:t>Signing contract and start of programming</a:t>
            </a:r>
            <a:endParaRPr lang="en-US" b="1" dirty="0"/>
          </a:p>
          <a:p>
            <a:pPr lvl="2">
              <a:buFont typeface="Courier New" panose="02070309020205020404" pitchFamily="49" charset="0"/>
              <a:buChar char="o"/>
            </a:pPr>
            <a:endParaRPr lang="en-US" sz="20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696620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Software development</a:t>
            </a:r>
          </a:p>
          <a:p>
            <a:pPr marL="457200" indent="-457200">
              <a:buFont typeface="+mj-lt"/>
              <a:buAutoNum type="arabicPeriod" startAt="2"/>
            </a:pPr>
            <a:endParaRPr lang="en-US" sz="2400" b="1" dirty="0">
              <a:solidFill>
                <a:srgbClr val="9E1440"/>
              </a:solidFill>
              <a:latin typeface="+mj-lt"/>
              <a:ea typeface="+mj-ea"/>
              <a:cs typeface="+mj-cs"/>
            </a:endParaRPr>
          </a:p>
          <a:p>
            <a:r>
              <a:rPr lang="en-US" b="1" dirty="0"/>
              <a:t>s</a:t>
            </a:r>
            <a:r>
              <a:rPr lang="en-US" b="1" dirty="0" smtClean="0"/>
              <a:t>tarts in February</a:t>
            </a:r>
          </a:p>
          <a:p>
            <a:pPr marL="0" indent="0">
              <a:buNone/>
            </a:pPr>
            <a:endParaRPr lang="en-US" b="1" dirty="0" smtClean="0"/>
          </a:p>
          <a:p>
            <a:r>
              <a:rPr lang="en-US" b="1" dirty="0"/>
              <a:t>f</a:t>
            </a:r>
            <a:r>
              <a:rPr lang="en-US" b="1" dirty="0" smtClean="0"/>
              <a:t>irst test version in April</a:t>
            </a:r>
          </a:p>
          <a:p>
            <a:pPr marL="0" indent="0">
              <a:buNone/>
            </a:pPr>
            <a:endParaRPr lang="en-US" b="1" dirty="0" smtClean="0"/>
          </a:p>
          <a:p>
            <a:r>
              <a:rPr lang="en-US" b="1" dirty="0" smtClean="0"/>
              <a:t>pilot version by the end of June = </a:t>
            </a:r>
            <a:r>
              <a:rPr lang="en-US" sz="2400" b="1" dirty="0">
                <a:solidFill>
                  <a:srgbClr val="9E1440"/>
                </a:solidFill>
                <a:latin typeface="+mj-lt"/>
                <a:ea typeface="+mj-ea"/>
                <a:cs typeface="+mj-cs"/>
              </a:rPr>
              <a:t>Milestone</a:t>
            </a:r>
          </a:p>
          <a:p>
            <a:pPr marL="0" indent="0">
              <a:buNone/>
            </a:pPr>
            <a:endParaRPr lang="en-US" b="1" dirty="0" smtClean="0"/>
          </a:p>
          <a:p>
            <a:r>
              <a:rPr lang="en-US" b="1" dirty="0" smtClean="0"/>
              <a:t>after pilot: creation of final version by end of December </a:t>
            </a:r>
            <a:endParaRPr lang="en-US" b="1" dirty="0"/>
          </a:p>
          <a:p>
            <a:endParaRPr lang="en-US" sz="2400" dirty="0" smtClean="0">
              <a:solidFill>
                <a:srgbClr val="9E1440"/>
              </a:solidFill>
              <a:latin typeface="+mj-lt"/>
              <a:ea typeface="+mj-ea"/>
              <a:cs typeface="+mj-cs"/>
            </a:endParaRPr>
          </a:p>
          <a:p>
            <a:pPr marL="0" indent="0">
              <a:buNone/>
            </a:pPr>
            <a:endParaRPr lang="en-US" sz="2400" b="1" dirty="0" smtClean="0">
              <a:solidFill>
                <a:srgbClr val="9E1440"/>
              </a:solidFill>
              <a:latin typeface="+mj-lt"/>
              <a:ea typeface="+mj-ea"/>
              <a:cs typeface="+mj-cs"/>
            </a:endParaRPr>
          </a:p>
          <a:p>
            <a:pPr lvl="2">
              <a:buFont typeface="Courier New" panose="02070309020205020404" pitchFamily="49" charset="0"/>
              <a:buChar char="o"/>
            </a:pPr>
            <a:endParaRPr lang="en-US" sz="20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104523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Ethics applications for RCTs</a:t>
            </a:r>
          </a:p>
          <a:p>
            <a:pPr>
              <a:buFont typeface="Arial" panose="020B0604020202020204" pitchFamily="34" charset="0"/>
              <a:buChar char="•"/>
            </a:pPr>
            <a:endParaRPr lang="en-US" sz="2400" b="1" dirty="0">
              <a:solidFill>
                <a:srgbClr val="9E1440"/>
              </a:solidFill>
              <a:latin typeface="+mj-lt"/>
              <a:ea typeface="+mj-ea"/>
              <a:cs typeface="+mj-cs"/>
            </a:endParaRPr>
          </a:p>
          <a:p>
            <a:pPr>
              <a:buFont typeface="Arial" panose="020B0604020202020204" pitchFamily="34" charset="0"/>
              <a:buChar char="•"/>
            </a:pPr>
            <a:r>
              <a:rPr lang="en-US" b="1" dirty="0"/>
              <a:t>applied at FUB on July 11th 2017 </a:t>
            </a:r>
          </a:p>
          <a:p>
            <a:pPr marL="400050">
              <a:buFont typeface="Arial" panose="020B0604020202020204" pitchFamily="34" charset="0"/>
              <a:buChar char="•"/>
            </a:pPr>
            <a:endParaRPr lang="en-US" b="1" dirty="0"/>
          </a:p>
          <a:p>
            <a:pPr>
              <a:buFont typeface="Arial" panose="020B0604020202020204" pitchFamily="34" charset="0"/>
              <a:buChar char="•"/>
            </a:pPr>
            <a:r>
              <a:rPr lang="en-US" b="1" dirty="0"/>
              <a:t>approved on August 17th </a:t>
            </a:r>
            <a:r>
              <a:rPr lang="en-US" b="1" dirty="0" smtClean="0"/>
              <a:t>2017</a:t>
            </a:r>
          </a:p>
          <a:p>
            <a:pPr>
              <a:buFont typeface="Arial" panose="020B0604020202020204" pitchFamily="34" charset="0"/>
              <a:buChar char="•"/>
            </a:pPr>
            <a:endParaRPr lang="en-US" b="1" dirty="0"/>
          </a:p>
          <a:p>
            <a:pPr>
              <a:buFont typeface="Arial" panose="020B0604020202020204" pitchFamily="34" charset="0"/>
              <a:buChar char="•"/>
            </a:pPr>
            <a:r>
              <a:rPr lang="en-US" b="1" dirty="0" smtClean="0"/>
              <a:t>Applying for WHO ethics in February</a:t>
            </a:r>
          </a:p>
          <a:p>
            <a:pPr>
              <a:buFont typeface="Arial" panose="020B0604020202020204" pitchFamily="34" charset="0"/>
              <a:buChar char="•"/>
            </a:pPr>
            <a:endParaRPr lang="en-US" b="1" dirty="0"/>
          </a:p>
          <a:p>
            <a:pPr marL="457200" lvl="1" indent="0">
              <a:buNone/>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823623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Assessing approaches to integrate </a:t>
            </a:r>
            <a:r>
              <a:rPr lang="en-US" sz="2400" b="1" dirty="0" err="1" smtClean="0">
                <a:solidFill>
                  <a:srgbClr val="9E1440"/>
                </a:solidFill>
                <a:latin typeface="+mj-lt"/>
                <a:ea typeface="+mj-ea"/>
                <a:cs typeface="+mj-cs"/>
              </a:rPr>
              <a:t>Sbs</a:t>
            </a:r>
            <a:r>
              <a:rPr lang="en-US" sz="2400" b="1" dirty="0" smtClean="0">
                <a:solidFill>
                  <a:srgbClr val="9E1440"/>
                </a:solidFill>
                <a:latin typeface="+mj-lt"/>
                <a:ea typeface="+mj-ea"/>
                <a:cs typeface="+mj-cs"/>
              </a:rPr>
              <a:t> into health care systems </a:t>
            </a:r>
          </a:p>
          <a:p>
            <a:pPr marL="457200" indent="-457200">
              <a:buFont typeface="+mj-lt"/>
              <a:buAutoNum type="arabicPeriod" startAt="4"/>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Speaking with stakeholders:</a:t>
            </a:r>
          </a:p>
          <a:p>
            <a:pPr lvl="1">
              <a:buFont typeface="Arial" panose="020B0604020202020204" pitchFamily="34" charset="0"/>
              <a:buChar char="•"/>
            </a:pPr>
            <a:r>
              <a:rPr lang="en-US" dirty="0" smtClean="0"/>
              <a:t>Government institutions, e.g. General Secretariat for Mental Health and Addiction treatment in Egypt</a:t>
            </a:r>
          </a:p>
          <a:p>
            <a:pPr lvl="1">
              <a:buFont typeface="Arial" panose="020B0604020202020204" pitchFamily="34" charset="0"/>
              <a:buChar char="•"/>
            </a:pPr>
            <a:r>
              <a:rPr lang="en-US" dirty="0" smtClean="0"/>
              <a:t>(Social media) Community leaders, e.g. admins of the three largest Syrian </a:t>
            </a:r>
            <a:r>
              <a:rPr lang="en-US" dirty="0" err="1" smtClean="0"/>
              <a:t>facebook</a:t>
            </a:r>
            <a:r>
              <a:rPr lang="en-US" dirty="0" smtClean="0"/>
              <a:t> groups in Germany</a:t>
            </a:r>
          </a:p>
          <a:p>
            <a:pPr lvl="1">
              <a:buFont typeface="Arial" panose="020B0604020202020204" pitchFamily="34" charset="0"/>
              <a:buChar char="•"/>
            </a:pPr>
            <a:r>
              <a:rPr lang="en-US" dirty="0" smtClean="0"/>
              <a:t>NGOs, e.g. </a:t>
            </a:r>
            <a:r>
              <a:rPr lang="en-US" dirty="0" err="1" smtClean="0"/>
              <a:t>Swedisch</a:t>
            </a:r>
            <a:r>
              <a:rPr lang="en-US" dirty="0" smtClean="0"/>
              <a:t> Red Cross</a:t>
            </a:r>
            <a:endParaRPr lang="en-US"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116341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Training of contact-on-demand providers</a:t>
            </a:r>
          </a:p>
          <a:p>
            <a:pPr marL="457200" indent="-457200">
              <a:buFont typeface="+mj-lt"/>
              <a:buAutoNum type="arabicPeriod" startAt="5"/>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Planned for beginning of May </a:t>
            </a:r>
            <a:endParaRPr lang="en-US"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567578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Pilot trials</a:t>
            </a:r>
          </a:p>
          <a:p>
            <a:pPr marL="457200" indent="-457200">
              <a:buFont typeface="+mj-lt"/>
              <a:buAutoNum type="arabicPeriod" startAt="6"/>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Planned for July</a:t>
            </a:r>
          </a:p>
          <a:p>
            <a:pPr lvl="1">
              <a:buFont typeface="Arial" panose="020B0604020202020204" pitchFamily="34" charset="0"/>
              <a:buChar char="•"/>
            </a:pPr>
            <a:r>
              <a:rPr lang="en-US" dirty="0"/>
              <a:t>n</a:t>
            </a:r>
            <a:r>
              <a:rPr lang="en-US" dirty="0" smtClean="0"/>
              <a:t>ot in all countries at the same time</a:t>
            </a:r>
            <a:endParaRPr lang="en-US"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908408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 of activities in Work Package 6</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a:solidFill>
                  <a:srgbClr val="9E1440"/>
                </a:solidFill>
                <a:latin typeface="+mj-lt"/>
                <a:ea typeface="+mj-ea"/>
                <a:cs typeface="+mj-cs"/>
              </a:rPr>
              <a:t>d</a:t>
            </a:r>
            <a:r>
              <a:rPr lang="en-US" sz="2400" b="1" dirty="0" smtClean="0">
                <a:solidFill>
                  <a:srgbClr val="9E1440"/>
                </a:solidFill>
                <a:latin typeface="+mj-lt"/>
                <a:ea typeface="+mj-ea"/>
                <a:cs typeface="+mj-cs"/>
              </a:rPr>
              <a:t>efinitive RCTs</a:t>
            </a:r>
          </a:p>
          <a:p>
            <a:pPr marL="457200" indent="-457200">
              <a:buFont typeface="+mj-lt"/>
              <a:buAutoNum type="arabicPeriod" startAt="6"/>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Beginning of 2019</a:t>
            </a:r>
            <a:endParaRPr lang="en-US" dirty="0"/>
          </a:p>
          <a:p>
            <a:pPr lvl="1">
              <a:buFont typeface="Courier New" panose="02070309020205020404" pitchFamily="49" charset="0"/>
              <a:buChar char="o"/>
            </a:pPr>
            <a:r>
              <a:rPr lang="en-US" dirty="0"/>
              <a:t>not in all countries at the same time</a:t>
            </a:r>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50083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n-US" altLang="en-US" sz="2800" dirty="0" smtClean="0"/>
              <a:t>Step-by-step</a:t>
            </a:r>
          </a:p>
        </p:txBody>
      </p:sp>
      <p:pic>
        <p:nvPicPr>
          <p:cNvPr id="6553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Untertitel 1"/>
          <p:cNvSpPr>
            <a:spLocks noGrp="1"/>
          </p:cNvSpPr>
          <p:nvPr>
            <p:ph type="subTitle" idx="1"/>
          </p:nvPr>
        </p:nvSpPr>
        <p:spPr/>
        <p:txBody>
          <a:bodyPr/>
          <a:lstStyle/>
          <a:p>
            <a:r>
              <a:rPr lang="en-US" altLang="en-US" dirty="0" smtClean="0"/>
              <a:t>General features</a:t>
            </a:r>
          </a:p>
        </p:txBody>
      </p:sp>
      <p:sp>
        <p:nvSpPr>
          <p:cNvPr id="6554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23430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altLang="en-US" dirty="0" smtClean="0"/>
              <a:t>Overview RCT Design</a:t>
            </a:r>
          </a:p>
        </p:txBody>
      </p:sp>
      <p:pic>
        <p:nvPicPr>
          <p:cNvPr id="6147"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Untertitel 1"/>
          <p:cNvSpPr>
            <a:spLocks noGrp="1"/>
          </p:cNvSpPr>
          <p:nvPr>
            <p:ph type="subTitle" idx="1"/>
          </p:nvPr>
        </p:nvSpPr>
        <p:spPr/>
        <p:txBody>
          <a:bodyPr/>
          <a:lstStyle/>
          <a:p>
            <a:endParaRPr lang="en-US" altLang="en-US" dirty="0" smtClean="0"/>
          </a:p>
        </p:txBody>
      </p:sp>
      <p:sp>
        <p:nvSpPr>
          <p:cNvPr id="6149"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40831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Trials (</a:t>
            </a:r>
            <a:r>
              <a:rPr lang="en-US" dirty="0" smtClean="0"/>
              <a:t>overview</a:t>
            </a:r>
            <a:r>
              <a:rPr lang="de-DE" dirty="0" smtClean="0"/>
              <a:t>)</a:t>
            </a:r>
            <a:endParaRPr lang="en-US" dirty="0"/>
          </a:p>
        </p:txBody>
      </p:sp>
      <p:sp>
        <p:nvSpPr>
          <p:cNvPr id="3" name="Inhaltsplatzhalter 2"/>
          <p:cNvSpPr>
            <a:spLocks noGrp="1"/>
          </p:cNvSpPr>
          <p:nvPr>
            <p:ph idx="1"/>
          </p:nvPr>
        </p:nvSpPr>
        <p:spPr/>
        <p:txBody>
          <a:bodyPr/>
          <a:lstStyle/>
          <a:p>
            <a:r>
              <a:rPr lang="en-US" dirty="0" smtClean="0"/>
              <a:t>Pragmatic randomized (cost-)effectiveness trials with process evaluation</a:t>
            </a:r>
          </a:p>
          <a:p>
            <a:pPr marL="0" indent="0">
              <a:buNone/>
            </a:pPr>
            <a:endParaRPr lang="en-US" dirty="0" smtClean="0"/>
          </a:p>
          <a:p>
            <a:r>
              <a:rPr lang="en-US" dirty="0" smtClean="0"/>
              <a:t>Three separate trials with parallel design</a:t>
            </a:r>
          </a:p>
          <a:p>
            <a:pPr lvl="1"/>
            <a:r>
              <a:rPr lang="de-DE" dirty="0" smtClean="0"/>
              <a:t>Germany, </a:t>
            </a:r>
            <a:r>
              <a:rPr lang="en-US" dirty="0" smtClean="0"/>
              <a:t>Sweden</a:t>
            </a:r>
            <a:r>
              <a:rPr lang="de-DE" dirty="0" smtClean="0"/>
              <a:t> </a:t>
            </a:r>
            <a:r>
              <a:rPr lang="en-US" dirty="0" smtClean="0"/>
              <a:t>and</a:t>
            </a:r>
            <a:r>
              <a:rPr lang="de-DE" dirty="0" smtClean="0"/>
              <a:t> Egypt</a:t>
            </a:r>
            <a:endParaRPr lang="en-US" dirty="0" smtClean="0"/>
          </a:p>
          <a:p>
            <a:endParaRPr lang="de-DE" dirty="0"/>
          </a:p>
          <a:p>
            <a:r>
              <a:rPr lang="en-US" dirty="0" smtClean="0"/>
              <a:t>Two-armed</a:t>
            </a:r>
            <a:r>
              <a:rPr lang="de-DE" dirty="0" smtClean="0"/>
              <a:t> design</a:t>
            </a:r>
          </a:p>
          <a:p>
            <a:pPr lvl="1"/>
            <a:r>
              <a:rPr lang="de-DE" dirty="0" smtClean="0"/>
              <a:t>A: Step-by-step a</a:t>
            </a:r>
            <a:r>
              <a:rPr lang="en-US" dirty="0" smtClean="0"/>
              <a:t>pp</a:t>
            </a:r>
            <a:r>
              <a:rPr lang="de-DE" dirty="0" smtClean="0"/>
              <a:t> + </a:t>
            </a:r>
            <a:r>
              <a:rPr lang="de-DE" dirty="0" err="1" smtClean="0"/>
              <a:t>enhanced</a:t>
            </a:r>
            <a:r>
              <a:rPr lang="de-DE" dirty="0" smtClean="0"/>
              <a:t> TAU</a:t>
            </a:r>
          </a:p>
          <a:p>
            <a:pPr lvl="1"/>
            <a:r>
              <a:rPr lang="de-DE" dirty="0" smtClean="0"/>
              <a:t>B: Enhanced TAU</a:t>
            </a:r>
          </a:p>
          <a:p>
            <a:pPr lvl="1"/>
            <a:endParaRPr lang="de-DE" dirty="0"/>
          </a:p>
          <a:p>
            <a:pPr marL="457200" lvl="1" indent="0">
              <a:buNone/>
            </a:pPr>
            <a:endParaRPr lang="en-US" dirty="0"/>
          </a:p>
        </p:txBody>
      </p:sp>
    </p:spTree>
    <p:extLst>
      <p:ext uri="{BB962C8B-B14F-4D97-AF65-F5344CB8AC3E}">
        <p14:creationId xmlns:p14="http://schemas.microsoft.com/office/powerpoint/2010/main" val="813448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Control condition</a:t>
            </a:r>
            <a:endParaRPr lang="en-US" dirty="0"/>
          </a:p>
        </p:txBody>
      </p:sp>
      <p:sp>
        <p:nvSpPr>
          <p:cNvPr id="3" name="Inhaltsplatzhalter 2"/>
          <p:cNvSpPr>
            <a:spLocks noGrp="1"/>
          </p:cNvSpPr>
          <p:nvPr>
            <p:ph idx="1"/>
          </p:nvPr>
        </p:nvSpPr>
        <p:spPr/>
        <p:txBody>
          <a:bodyPr/>
          <a:lstStyle/>
          <a:p>
            <a:r>
              <a:rPr lang="en-US" dirty="0" smtClean="0"/>
              <a:t>(enhanced) treatment-as-usual (TAU)</a:t>
            </a:r>
          </a:p>
          <a:p>
            <a:endParaRPr lang="en-US" dirty="0" smtClean="0"/>
          </a:p>
          <a:p>
            <a:r>
              <a:rPr lang="en-US" dirty="0" smtClean="0"/>
              <a:t>TAU is most likely: no treatment at all</a:t>
            </a:r>
          </a:p>
          <a:p>
            <a:endParaRPr lang="en-US" dirty="0"/>
          </a:p>
          <a:p>
            <a:r>
              <a:rPr lang="en-US" dirty="0" smtClean="0"/>
              <a:t>Enhancement:</a:t>
            </a:r>
          </a:p>
          <a:p>
            <a:pPr lvl="1"/>
            <a:r>
              <a:rPr lang="en-US" dirty="0" smtClean="0"/>
              <a:t>Information on where to find an how to access treatment</a:t>
            </a:r>
          </a:p>
          <a:p>
            <a:pPr lvl="1"/>
            <a:r>
              <a:rPr lang="en-US" dirty="0"/>
              <a:t>c</a:t>
            </a:r>
            <a:r>
              <a:rPr lang="en-US" dirty="0" smtClean="0"/>
              <a:t>ountry specific information</a:t>
            </a:r>
          </a:p>
          <a:p>
            <a:endParaRPr lang="en-US" dirty="0"/>
          </a:p>
          <a:p>
            <a:r>
              <a:rPr lang="en-US" dirty="0" smtClean="0"/>
              <a:t>No other features of the app (e.g. mood tracking, contact-on-demand)</a:t>
            </a:r>
          </a:p>
          <a:p>
            <a:pPr marL="0" indent="0">
              <a:buNone/>
            </a:pPr>
            <a:endParaRPr lang="en-US" dirty="0"/>
          </a:p>
        </p:txBody>
      </p:sp>
    </p:spTree>
    <p:extLst>
      <p:ext uri="{BB962C8B-B14F-4D97-AF65-F5344CB8AC3E}">
        <p14:creationId xmlns:p14="http://schemas.microsoft.com/office/powerpoint/2010/main" val="2021100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Trials (</a:t>
            </a:r>
            <a:r>
              <a:rPr lang="de-DE" dirty="0" err="1"/>
              <a:t>overview</a:t>
            </a:r>
            <a:r>
              <a:rPr lang="de-DE" dirty="0"/>
              <a:t>)</a:t>
            </a:r>
            <a:endParaRPr lang="en-US" dirty="0"/>
          </a:p>
        </p:txBody>
      </p:sp>
      <p:sp>
        <p:nvSpPr>
          <p:cNvPr id="3" name="Inhaltsplatzhalter 2"/>
          <p:cNvSpPr>
            <a:spLocks noGrp="1"/>
          </p:cNvSpPr>
          <p:nvPr>
            <p:ph idx="1"/>
          </p:nvPr>
        </p:nvSpPr>
        <p:spPr/>
        <p:txBody>
          <a:bodyPr/>
          <a:lstStyle/>
          <a:p>
            <a:r>
              <a:rPr lang="en-US" dirty="0" smtClean="0"/>
              <a:t>3 pilot trials with N = 60 participants each</a:t>
            </a:r>
          </a:p>
          <a:p>
            <a:pPr marL="0" indent="0">
              <a:buNone/>
            </a:pPr>
            <a:endParaRPr lang="en-US" dirty="0" smtClean="0"/>
          </a:p>
          <a:p>
            <a:r>
              <a:rPr lang="de-DE" dirty="0" smtClean="0"/>
              <a:t>3 definitive RCTs </a:t>
            </a:r>
            <a:r>
              <a:rPr lang="en-US" dirty="0" smtClean="0"/>
              <a:t>with</a:t>
            </a:r>
            <a:r>
              <a:rPr lang="de-DE" dirty="0" smtClean="0"/>
              <a:t> N = 532 </a:t>
            </a:r>
            <a:r>
              <a:rPr lang="en-US" dirty="0" smtClean="0"/>
              <a:t>participants each</a:t>
            </a:r>
          </a:p>
          <a:p>
            <a:endParaRPr lang="en-US" dirty="0"/>
          </a:p>
          <a:p>
            <a:r>
              <a:rPr lang="en-US" dirty="0" smtClean="0"/>
              <a:t>Syrian refugees with elevated levels of psychological distress (K10) and reduced psychosocial functioning (WHODAS)</a:t>
            </a:r>
          </a:p>
          <a:p>
            <a:pPr lvl="1"/>
            <a:r>
              <a:rPr lang="en-US" dirty="0" smtClean="0"/>
              <a:t>18+ years</a:t>
            </a:r>
          </a:p>
          <a:p>
            <a:pPr lvl="1"/>
            <a:r>
              <a:rPr lang="en-US" dirty="0" smtClean="0"/>
              <a:t>No plans to end their life (screening questions)</a:t>
            </a:r>
          </a:p>
          <a:p>
            <a:pPr lvl="1"/>
            <a:endParaRPr lang="en-US" dirty="0"/>
          </a:p>
          <a:p>
            <a:r>
              <a:rPr lang="en-US" dirty="0" smtClean="0"/>
              <a:t>All assessments within the app</a:t>
            </a:r>
          </a:p>
          <a:p>
            <a:pPr lvl="1"/>
            <a:r>
              <a:rPr lang="en-US" dirty="0"/>
              <a:t>b</a:t>
            </a:r>
            <a:r>
              <a:rPr lang="en-US" dirty="0" smtClean="0"/>
              <a:t>oth conditions</a:t>
            </a:r>
          </a:p>
          <a:p>
            <a:endParaRPr lang="en-US" dirty="0"/>
          </a:p>
          <a:p>
            <a:pPr lvl="1"/>
            <a:endParaRPr lang="en-US" dirty="0"/>
          </a:p>
          <a:p>
            <a:pPr marL="0" indent="0">
              <a:buNone/>
            </a:pPr>
            <a:endParaRPr lang="de-DE" dirty="0" smtClean="0"/>
          </a:p>
        </p:txBody>
      </p:sp>
    </p:spTree>
    <p:extLst>
      <p:ext uri="{BB962C8B-B14F-4D97-AF65-F5344CB8AC3E}">
        <p14:creationId xmlns:p14="http://schemas.microsoft.com/office/powerpoint/2010/main" val="8938165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Measures</a:t>
            </a:r>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1088195235"/>
              </p:ext>
            </p:extLst>
          </p:nvPr>
        </p:nvGraphicFramePr>
        <p:xfrm>
          <a:off x="487615" y="1268760"/>
          <a:ext cx="8143056" cy="5425566"/>
        </p:xfrm>
        <a:graphic>
          <a:graphicData uri="http://schemas.openxmlformats.org/drawingml/2006/table">
            <a:tbl>
              <a:tblPr firstRow="1" firstCol="1" bandRow="1">
                <a:tableStyleId>{073A0DAA-6AF3-43AB-8588-CEC1D06C72B9}</a:tableStyleId>
              </a:tblPr>
              <a:tblGrid>
                <a:gridCol w="2373138">
                  <a:extLst>
                    <a:ext uri="{9D8B030D-6E8A-4147-A177-3AD203B41FA5}">
                      <a16:colId xmlns:a16="http://schemas.microsoft.com/office/drawing/2014/main" xmlns="" val="1737535974"/>
                    </a:ext>
                  </a:extLst>
                </a:gridCol>
                <a:gridCol w="1495606">
                  <a:extLst>
                    <a:ext uri="{9D8B030D-6E8A-4147-A177-3AD203B41FA5}">
                      <a16:colId xmlns:a16="http://schemas.microsoft.com/office/drawing/2014/main" xmlns="" val="3466781039"/>
                    </a:ext>
                  </a:extLst>
                </a:gridCol>
                <a:gridCol w="121321">
                  <a:extLst>
                    <a:ext uri="{9D8B030D-6E8A-4147-A177-3AD203B41FA5}">
                      <a16:colId xmlns:a16="http://schemas.microsoft.com/office/drawing/2014/main" xmlns="" val="1433457738"/>
                    </a:ext>
                  </a:extLst>
                </a:gridCol>
                <a:gridCol w="1383229">
                  <a:extLst>
                    <a:ext uri="{9D8B030D-6E8A-4147-A177-3AD203B41FA5}">
                      <a16:colId xmlns:a16="http://schemas.microsoft.com/office/drawing/2014/main" xmlns="" val="2783097907"/>
                    </a:ext>
                  </a:extLst>
                </a:gridCol>
                <a:gridCol w="1246062">
                  <a:extLst>
                    <a:ext uri="{9D8B030D-6E8A-4147-A177-3AD203B41FA5}">
                      <a16:colId xmlns:a16="http://schemas.microsoft.com/office/drawing/2014/main" xmlns="" val="1823181085"/>
                    </a:ext>
                  </a:extLst>
                </a:gridCol>
                <a:gridCol w="1523700">
                  <a:extLst>
                    <a:ext uri="{9D8B030D-6E8A-4147-A177-3AD203B41FA5}">
                      <a16:colId xmlns:a16="http://schemas.microsoft.com/office/drawing/2014/main" xmlns="" val="3266923543"/>
                    </a:ext>
                  </a:extLst>
                </a:gridCol>
              </a:tblGrid>
              <a:tr h="468051">
                <a:tc gridSpan="6">
                  <a:txBody>
                    <a:bodyPr/>
                    <a:lstStyle/>
                    <a:p>
                      <a:pPr algn="just">
                        <a:lnSpc>
                          <a:spcPct val="107000"/>
                        </a:lnSpc>
                        <a:spcAft>
                          <a:spcPts val="0"/>
                        </a:spcAft>
                        <a:tabLst>
                          <a:tab pos="180340" algn="l"/>
                          <a:tab pos="457200" algn="l"/>
                        </a:tabLst>
                      </a:pPr>
                      <a:endParaRPr lang="en-US" sz="1600" dirty="0" smtClean="0">
                        <a:effectLst/>
                      </a:endParaRPr>
                    </a:p>
                    <a:p>
                      <a:pPr algn="just">
                        <a:lnSpc>
                          <a:spcPct val="107000"/>
                        </a:lnSpc>
                        <a:spcAft>
                          <a:spcPts val="0"/>
                        </a:spcAft>
                        <a:tabLst>
                          <a:tab pos="180340" algn="l"/>
                          <a:tab pos="457200" algn="l"/>
                        </a:tabLst>
                      </a:pPr>
                      <a:r>
                        <a:rPr lang="en-US" sz="1600" dirty="0" smtClean="0">
                          <a:effectLst/>
                        </a:rPr>
                        <a:t>Overview </a:t>
                      </a:r>
                      <a:r>
                        <a:rPr lang="en-US" sz="1600" dirty="0">
                          <a:effectLst/>
                        </a:rPr>
                        <a:t>of Measures (RCTs)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28837189"/>
                  </a:ext>
                </a:extLst>
              </a:tr>
              <a:tr h="234026">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5">
                  <a:txBody>
                    <a:bodyPr/>
                    <a:lstStyle/>
                    <a:p>
                      <a:pPr algn="just">
                        <a:lnSpc>
                          <a:spcPct val="107000"/>
                        </a:lnSpc>
                        <a:spcAft>
                          <a:spcPts val="0"/>
                        </a:spcAft>
                        <a:tabLst>
                          <a:tab pos="180340" algn="l"/>
                          <a:tab pos="457200" algn="l"/>
                        </a:tabLst>
                      </a:pPr>
                      <a:r>
                        <a:rPr lang="en-US" sz="1600" dirty="0">
                          <a:effectLst/>
                        </a:rPr>
                        <a:t>Measures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0305415"/>
                  </a:ext>
                </a:extLst>
              </a:tr>
              <a:tr h="234026">
                <a:tc>
                  <a:txBody>
                    <a:bodyPr/>
                    <a:lstStyle/>
                    <a:p>
                      <a:pPr algn="just">
                        <a:lnSpc>
                          <a:spcPct val="107000"/>
                        </a:lnSpc>
                        <a:spcAft>
                          <a:spcPts val="0"/>
                        </a:spcAft>
                        <a:tabLst>
                          <a:tab pos="180340" algn="l"/>
                          <a:tab pos="457200" algn="l"/>
                        </a:tabLst>
                      </a:pPr>
                      <a:r>
                        <a:rPr lang="en-US" sz="1600" dirty="0">
                          <a:effectLst/>
                        </a:rPr>
                        <a:t>Concept</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l">
                        <a:lnSpc>
                          <a:spcPct val="107000"/>
                        </a:lnSpc>
                        <a:spcAft>
                          <a:spcPts val="0"/>
                        </a:spcAft>
                        <a:tabLst>
                          <a:tab pos="180340" algn="l"/>
                          <a:tab pos="180340" algn="l"/>
                        </a:tabLst>
                      </a:pPr>
                      <a:r>
                        <a:rPr lang="nl-NL" sz="1600" b="1" dirty="0">
                          <a:effectLst/>
                        </a:rPr>
                        <a:t>Screening</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l">
                        <a:lnSpc>
                          <a:spcPct val="107000"/>
                        </a:lnSpc>
                        <a:spcAft>
                          <a:spcPts val="0"/>
                        </a:spcAft>
                        <a:tabLst>
                          <a:tab pos="180340" algn="l"/>
                          <a:tab pos="457200" algn="l"/>
                        </a:tabLst>
                      </a:pPr>
                      <a:r>
                        <a:rPr lang="en-US" sz="1600" b="1" dirty="0">
                          <a:effectLst/>
                        </a:rPr>
                        <a:t>Baseline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tabLst>
                          <a:tab pos="180340" algn="l"/>
                          <a:tab pos="457200" algn="l"/>
                        </a:tabLst>
                      </a:pPr>
                      <a:r>
                        <a:rPr lang="en-US" sz="1600" b="1" dirty="0">
                          <a:effectLst/>
                        </a:rPr>
                        <a:t>Weekly</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tabLst>
                          <a:tab pos="180340" algn="l"/>
                          <a:tab pos="457200" algn="l"/>
                        </a:tabLst>
                      </a:pPr>
                      <a:r>
                        <a:rPr lang="en-US" sz="1600" b="1" dirty="0">
                          <a:effectLst/>
                        </a:rPr>
                        <a:t>Post &amp; Follow-up</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51189870"/>
                  </a:ext>
                </a:extLst>
              </a:tr>
              <a:tr h="234026">
                <a:tc>
                  <a:txBody>
                    <a:bodyPr/>
                    <a:lstStyle/>
                    <a:p>
                      <a:pPr algn="just">
                        <a:lnSpc>
                          <a:spcPct val="107000"/>
                        </a:lnSpc>
                        <a:spcAft>
                          <a:spcPts val="0"/>
                        </a:spcAft>
                        <a:tabLst>
                          <a:tab pos="180340" algn="l"/>
                          <a:tab pos="457200" algn="l"/>
                        </a:tabLst>
                      </a:pPr>
                      <a:r>
                        <a:rPr lang="en-US" sz="1600" dirty="0">
                          <a:effectLst/>
                        </a:rPr>
                        <a:t>Functioning</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en-US" sz="1600">
                          <a:effectLst/>
                        </a:rPr>
                        <a:t>WHODAS 2.0</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WHODAS 2.0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54404050"/>
                  </a:ext>
                </a:extLst>
              </a:tr>
              <a:tr h="234026">
                <a:tc>
                  <a:txBody>
                    <a:bodyPr/>
                    <a:lstStyle/>
                    <a:p>
                      <a:pPr algn="just">
                        <a:lnSpc>
                          <a:spcPct val="107000"/>
                        </a:lnSpc>
                        <a:spcAft>
                          <a:spcPts val="0"/>
                        </a:spcAft>
                        <a:tabLst>
                          <a:tab pos="180340" algn="l"/>
                          <a:tab pos="457200" algn="l"/>
                        </a:tabLst>
                      </a:pPr>
                      <a:r>
                        <a:rPr lang="en-US" sz="1600" dirty="0">
                          <a:effectLst/>
                        </a:rPr>
                        <a:t>Distress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a:effectLst/>
                        </a:rPr>
                        <a:t>K10</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457200" algn="l"/>
                        </a:tabLst>
                      </a:pPr>
                      <a:r>
                        <a:rPr lang="en-US"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dirty="0">
                          <a:effectLst/>
                        </a:rPr>
                        <a:t>K10</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48970245"/>
                  </a:ext>
                </a:extLst>
              </a:tr>
              <a:tr h="234026">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a:effectLst/>
                        </a:rPr>
                        <a:t>HSCL-25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HSCL-25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123739"/>
                  </a:ext>
                </a:extLst>
              </a:tr>
              <a:tr h="234026">
                <a:tc>
                  <a:txBody>
                    <a:bodyPr/>
                    <a:lstStyle/>
                    <a:p>
                      <a:pPr algn="just">
                        <a:lnSpc>
                          <a:spcPct val="107000"/>
                        </a:lnSpc>
                        <a:spcAft>
                          <a:spcPts val="0"/>
                        </a:spcAft>
                        <a:tabLst>
                          <a:tab pos="180340" algn="l"/>
                          <a:tab pos="457200" algn="l"/>
                        </a:tabLst>
                      </a:pPr>
                      <a:r>
                        <a:rPr lang="en-US" sz="1600">
                          <a:effectLst/>
                        </a:rPr>
                        <a:t>PTSD</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a:effectLst/>
                        </a:rPr>
                        <a:t>PCL-5</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PCL-5</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998722918"/>
                  </a:ext>
                </a:extLst>
              </a:tr>
              <a:tr h="234026">
                <a:tc>
                  <a:txBody>
                    <a:bodyPr/>
                    <a:lstStyle/>
                    <a:p>
                      <a:pPr algn="just">
                        <a:lnSpc>
                          <a:spcPct val="107000"/>
                        </a:lnSpc>
                        <a:spcAft>
                          <a:spcPts val="0"/>
                        </a:spcAft>
                        <a:tabLst>
                          <a:tab pos="180340" algn="l"/>
                          <a:tab pos="457200" algn="l"/>
                        </a:tabLst>
                      </a:pPr>
                      <a:r>
                        <a:rPr lang="en-US" sz="1600">
                          <a:effectLst/>
                        </a:rPr>
                        <a:t>Self-identified problems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a:effectLst/>
                        </a:rPr>
                        <a:t>PSYCHLOPS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PSYCHLOPS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92846451"/>
                  </a:ext>
                </a:extLst>
              </a:tr>
              <a:tr h="234026">
                <a:tc>
                  <a:txBody>
                    <a:bodyPr/>
                    <a:lstStyle/>
                    <a:p>
                      <a:pPr algn="just">
                        <a:lnSpc>
                          <a:spcPct val="107000"/>
                        </a:lnSpc>
                        <a:spcAft>
                          <a:spcPts val="0"/>
                        </a:spcAft>
                        <a:tabLst>
                          <a:tab pos="180340" algn="l"/>
                          <a:tab pos="457200" algn="l"/>
                        </a:tabLst>
                      </a:pPr>
                      <a:r>
                        <a:rPr lang="en-US" sz="1600">
                          <a:effectLst/>
                        </a:rPr>
                        <a:t>Traumatic events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dirty="0">
                          <a:effectLst/>
                        </a:rPr>
                        <a:t>LEC</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LEC</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6201939"/>
                  </a:ext>
                </a:extLst>
              </a:tr>
              <a:tr h="234026">
                <a:tc>
                  <a:txBody>
                    <a:bodyPr/>
                    <a:lstStyle/>
                    <a:p>
                      <a:pPr algn="just">
                        <a:lnSpc>
                          <a:spcPct val="107000"/>
                        </a:lnSpc>
                        <a:spcAft>
                          <a:spcPts val="0"/>
                        </a:spcAft>
                        <a:tabLst>
                          <a:tab pos="180340" algn="l"/>
                          <a:tab pos="457200" algn="l"/>
                        </a:tabLst>
                      </a:pPr>
                      <a:r>
                        <a:rPr lang="en-US" sz="1600">
                          <a:effectLst/>
                        </a:rPr>
                        <a:t>Post-migration stressors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en-US" sz="1600" dirty="0">
                          <a:effectLst/>
                        </a:rPr>
                        <a:t>PMLD</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a:effectLst/>
                        </a:rPr>
                        <a:t>PMLD</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7480362"/>
                  </a:ext>
                </a:extLst>
              </a:tr>
              <a:tr h="234026">
                <a:tc>
                  <a:txBody>
                    <a:bodyPr/>
                    <a:lstStyle/>
                    <a:p>
                      <a:pPr algn="just">
                        <a:lnSpc>
                          <a:spcPct val="107000"/>
                        </a:lnSpc>
                        <a:spcAft>
                          <a:spcPts val="0"/>
                        </a:spcAft>
                        <a:tabLst>
                          <a:tab pos="180340" algn="l"/>
                          <a:tab pos="180340" algn="l"/>
                        </a:tabLst>
                      </a:pPr>
                      <a:r>
                        <a:rPr lang="nl-NL" sz="1600">
                          <a:effectLst/>
                        </a:rPr>
                        <a:t>Cost of care</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180340" algn="l"/>
                        </a:tabLst>
                      </a:pPr>
                      <a:r>
                        <a:rPr lang="nl-NL" sz="1600" dirty="0">
                          <a:effectLst/>
                        </a:rPr>
                        <a:t>CSRI</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solidFill>
                            <a:schemeClr val="tx1"/>
                          </a:solidFill>
                          <a:effectLst/>
                        </a:rPr>
                        <a:t>CSRI</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88558691"/>
                  </a:ext>
                </a:extLst>
              </a:tr>
              <a:tr h="234026">
                <a:tc>
                  <a:txBody>
                    <a:bodyPr/>
                    <a:lstStyle/>
                    <a:p>
                      <a:pPr algn="just">
                        <a:lnSpc>
                          <a:spcPct val="107000"/>
                        </a:lnSpc>
                        <a:spcAft>
                          <a:spcPts val="0"/>
                        </a:spcAft>
                        <a:tabLst>
                          <a:tab pos="180340" algn="l"/>
                          <a:tab pos="180340" algn="l"/>
                        </a:tabLst>
                      </a:pPr>
                      <a:r>
                        <a:rPr lang="nl-NL" sz="1600" dirty="0">
                          <a:solidFill>
                            <a:srgbClr val="00B050"/>
                          </a:solidFill>
                          <a:effectLst/>
                        </a:rPr>
                        <a:t>Mood</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solidFill>
                            <a:srgbClr val="00B050"/>
                          </a:solidFill>
                          <a:effectLst/>
                        </a:rPr>
                        <a:t>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180340" algn="l"/>
                        </a:tabLst>
                      </a:pPr>
                      <a:r>
                        <a:rPr lang="nl-NL" sz="1600" dirty="0">
                          <a:solidFill>
                            <a:srgbClr val="00B050"/>
                          </a:solidFill>
                          <a:effectLst/>
                        </a:rPr>
                        <a:t>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solidFill>
                            <a:srgbClr val="00B050"/>
                          </a:solidFill>
                          <a:effectLst/>
                        </a:rPr>
                        <a:t>Smiley-Scale</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solidFill>
                            <a:schemeClr val="accent1">
                              <a:lumMod val="90000"/>
                            </a:schemeClr>
                          </a:solidFill>
                          <a:effectLst/>
                        </a:rPr>
                        <a:t> </a:t>
                      </a:r>
                      <a:endParaRPr lang="en-US" sz="1600" b="1" dirty="0">
                        <a:solidFill>
                          <a:schemeClr val="accent1">
                            <a:lumMod val="9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56674605"/>
                  </a:ext>
                </a:extLst>
              </a:tr>
              <a:tr h="234026">
                <a:tc>
                  <a:txBody>
                    <a:bodyPr/>
                    <a:lstStyle/>
                    <a:p>
                      <a:pPr algn="just">
                        <a:lnSpc>
                          <a:spcPct val="107000"/>
                        </a:lnSpc>
                        <a:spcAft>
                          <a:spcPts val="0"/>
                        </a:spcAft>
                        <a:tabLst>
                          <a:tab pos="180340" algn="l"/>
                          <a:tab pos="180340" algn="l"/>
                        </a:tabLst>
                      </a:pPr>
                      <a:r>
                        <a:rPr lang="nl-NL" sz="1600" dirty="0" smtClean="0">
                          <a:effectLst/>
                        </a:rPr>
                        <a:t>Suicidality risk assessment</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smtClean="0">
                          <a:effectLst/>
                        </a:rPr>
                        <a:t>Screening items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18034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00424804"/>
                  </a:ext>
                </a:extLst>
              </a:tr>
              <a:tr h="234026">
                <a:tc>
                  <a:txBody>
                    <a:bodyPr/>
                    <a:lstStyle/>
                    <a:p>
                      <a:pPr algn="just">
                        <a:lnSpc>
                          <a:spcPct val="107000"/>
                        </a:lnSpc>
                        <a:spcAft>
                          <a:spcPts val="0"/>
                        </a:spcAft>
                        <a:tabLst>
                          <a:tab pos="180340" algn="l"/>
                          <a:tab pos="457200" algn="l"/>
                        </a:tabLst>
                      </a:pPr>
                      <a:r>
                        <a:rPr lang="en-US" sz="1600" dirty="0">
                          <a:effectLst/>
                        </a:rPr>
                        <a:t>Demographics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en-US" sz="1600">
                          <a:effectLst/>
                        </a:rPr>
                        <a:t>WHODAS 2.0</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96506437"/>
                  </a:ext>
                </a:extLst>
              </a:tr>
              <a:tr h="468051">
                <a:tc>
                  <a:txBody>
                    <a:bodyPr/>
                    <a:lstStyle/>
                    <a:p>
                      <a:pPr algn="just">
                        <a:lnSpc>
                          <a:spcPct val="107000"/>
                        </a:lnSpc>
                        <a:spcAft>
                          <a:spcPts val="0"/>
                        </a:spcAft>
                        <a:tabLst>
                          <a:tab pos="180340" algn="l"/>
                          <a:tab pos="180340" algn="l"/>
                        </a:tabLst>
                      </a:pPr>
                      <a:r>
                        <a:rPr lang="nl-NL" sz="1600" dirty="0" smtClean="0">
                          <a:effectLst/>
                        </a:rPr>
                        <a:t>Access </a:t>
                      </a:r>
                      <a:r>
                        <a:rPr lang="nl-NL" sz="1600" dirty="0">
                          <a:effectLst/>
                        </a:rPr>
                        <a:t>to health services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a:effectLst/>
                        </a:rPr>
                        <a:t> </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457200" algn="l"/>
                        </a:tabLst>
                      </a:pPr>
                      <a:r>
                        <a:rPr lang="nl-NL" sz="1600" dirty="0">
                          <a:solidFill>
                            <a:srgbClr val="FF0000"/>
                          </a:solidFill>
                          <a:effectLst/>
                        </a:rPr>
                        <a:t> </a:t>
                      </a:r>
                      <a:r>
                        <a:rPr lang="en-US" sz="1600" dirty="0" smtClean="0">
                          <a:effectLst/>
                        </a:rPr>
                        <a:t>Access to care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457200" algn="l"/>
                        </a:tabLst>
                      </a:pPr>
                      <a:r>
                        <a:rPr lang="en-US" sz="1600" dirty="0" smtClean="0">
                          <a:effectLst/>
                        </a:rPr>
                        <a:t>Access to care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03893795"/>
                  </a:ext>
                </a:extLst>
              </a:tr>
              <a:tr h="234026">
                <a:tc>
                  <a:txBody>
                    <a:bodyPr/>
                    <a:lstStyle/>
                    <a:p>
                      <a:pPr algn="just">
                        <a:lnSpc>
                          <a:spcPct val="107000"/>
                        </a:lnSpc>
                        <a:spcAft>
                          <a:spcPts val="0"/>
                        </a:spcAft>
                        <a:tabLst>
                          <a:tab pos="180340" algn="l"/>
                          <a:tab pos="180340" algn="l"/>
                        </a:tabLst>
                      </a:pPr>
                      <a:r>
                        <a:rPr lang="nl-NL" sz="1600" dirty="0">
                          <a:solidFill>
                            <a:srgbClr val="00B050"/>
                          </a:solidFill>
                          <a:effectLst/>
                        </a:rPr>
                        <a:t>Fidelity</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07000"/>
                        </a:lnSpc>
                        <a:spcAft>
                          <a:spcPts val="0"/>
                        </a:spcAft>
                        <a:tabLst>
                          <a:tab pos="180340" algn="l"/>
                          <a:tab pos="180340" algn="l"/>
                        </a:tabLst>
                      </a:pPr>
                      <a:r>
                        <a:rPr lang="nl-NL" sz="1600" dirty="0">
                          <a:solidFill>
                            <a:srgbClr val="00B050"/>
                          </a:solidFill>
                          <a:effectLst/>
                        </a:rPr>
                        <a:t>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just">
                        <a:lnSpc>
                          <a:spcPct val="107000"/>
                        </a:lnSpc>
                        <a:spcAft>
                          <a:spcPts val="0"/>
                        </a:spcAft>
                        <a:tabLst>
                          <a:tab pos="180340" algn="l"/>
                          <a:tab pos="180340" algn="l"/>
                        </a:tabLst>
                      </a:pPr>
                      <a:r>
                        <a:rPr lang="nl-NL" sz="1600" dirty="0">
                          <a:solidFill>
                            <a:srgbClr val="00B050"/>
                          </a:solidFill>
                          <a:effectLst/>
                        </a:rPr>
                        <a:t>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a:solidFill>
                            <a:srgbClr val="00B050"/>
                          </a:solidFill>
                          <a:effectLst/>
                        </a:rPr>
                        <a:t> </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tabLst>
                          <a:tab pos="180340" algn="l"/>
                          <a:tab pos="180340" algn="l"/>
                        </a:tabLst>
                      </a:pPr>
                      <a:r>
                        <a:rPr lang="nl-NL" sz="1600" dirty="0" smtClean="0">
                          <a:solidFill>
                            <a:schemeClr val="tx1"/>
                          </a:solidFill>
                          <a:effectLst/>
                        </a:rPr>
                        <a:t>Fidelity</a:t>
                      </a:r>
                      <a:r>
                        <a:rPr lang="nl-NL" sz="1600" baseline="0" dirty="0" smtClean="0">
                          <a:solidFill>
                            <a:schemeClr val="tx1"/>
                          </a:solidFill>
                          <a:effectLst/>
                        </a:rPr>
                        <a:t> checklists / </a:t>
                      </a:r>
                      <a:r>
                        <a:rPr lang="nl-NL" sz="1600" baseline="0" dirty="0" smtClean="0">
                          <a:solidFill>
                            <a:srgbClr val="00B050"/>
                          </a:solidFill>
                          <a:effectLst/>
                        </a:rPr>
                        <a:t>u</a:t>
                      </a:r>
                      <a:r>
                        <a:rPr lang="nl-NL" sz="1600" dirty="0" smtClean="0">
                          <a:solidFill>
                            <a:srgbClr val="00B050"/>
                          </a:solidFill>
                          <a:effectLst/>
                        </a:rPr>
                        <a:t>sage </a:t>
                      </a:r>
                      <a:r>
                        <a:rPr lang="nl-NL" sz="1600" dirty="0">
                          <a:solidFill>
                            <a:srgbClr val="00B050"/>
                          </a:solidFill>
                          <a:effectLst/>
                        </a:rPr>
                        <a:t>data</a:t>
                      </a:r>
                      <a:endPar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689069927"/>
                  </a:ext>
                </a:extLst>
              </a:tr>
            </a:tbl>
          </a:graphicData>
        </a:graphic>
      </p:graphicFrame>
    </p:spTree>
    <p:extLst>
      <p:ext uri="{BB962C8B-B14F-4D97-AF65-F5344CB8AC3E}">
        <p14:creationId xmlns:p14="http://schemas.microsoft.com/office/powerpoint/2010/main" val="33805395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Trials (overview)</a:t>
            </a:r>
            <a:endParaRPr lang="en-US" dirty="0"/>
          </a:p>
        </p:txBody>
      </p:sp>
      <p:sp>
        <p:nvSpPr>
          <p:cNvPr id="3" name="Inhaltsplatzhalter 2"/>
          <p:cNvSpPr>
            <a:spLocks noGrp="1"/>
          </p:cNvSpPr>
          <p:nvPr>
            <p:ph idx="1"/>
          </p:nvPr>
        </p:nvSpPr>
        <p:spPr/>
        <p:txBody>
          <a:bodyPr/>
          <a:lstStyle/>
          <a:p>
            <a:r>
              <a:rPr lang="en-US" dirty="0"/>
              <a:t>Expected effect size (primary outcome at 3-months</a:t>
            </a:r>
            <a:r>
              <a:rPr lang="en-US" dirty="0" smtClean="0"/>
              <a:t>):</a:t>
            </a:r>
            <a:endParaRPr lang="en-US" dirty="0"/>
          </a:p>
          <a:p>
            <a:pPr lvl="1"/>
            <a:r>
              <a:rPr lang="en-US" dirty="0"/>
              <a:t>Mean difference between both arms</a:t>
            </a:r>
          </a:p>
          <a:p>
            <a:pPr lvl="1"/>
            <a:r>
              <a:rPr lang="en-US" dirty="0"/>
              <a:t>d = </a:t>
            </a:r>
            <a:r>
              <a:rPr lang="en-US" dirty="0" smtClean="0"/>
              <a:t>0.4</a:t>
            </a:r>
          </a:p>
          <a:p>
            <a:pPr lvl="1"/>
            <a:endParaRPr lang="en-US" dirty="0"/>
          </a:p>
          <a:p>
            <a:r>
              <a:rPr lang="en-US" dirty="0" smtClean="0"/>
              <a:t>Sample size calculation:</a:t>
            </a:r>
          </a:p>
          <a:p>
            <a:pPr lvl="1"/>
            <a:r>
              <a:rPr lang="en-US" dirty="0" smtClean="0"/>
              <a:t>Power = .90 and alpha = .05</a:t>
            </a:r>
          </a:p>
          <a:p>
            <a:pPr lvl="2"/>
            <a:r>
              <a:rPr lang="en-US" dirty="0" smtClean="0"/>
              <a:t>2x 133 = 266</a:t>
            </a:r>
          </a:p>
          <a:p>
            <a:pPr lvl="1"/>
            <a:r>
              <a:rPr lang="en-US" dirty="0" smtClean="0"/>
              <a:t>Attrition of 50% at 3 months</a:t>
            </a:r>
          </a:p>
          <a:p>
            <a:pPr lvl="2"/>
            <a:r>
              <a:rPr lang="en-US" dirty="0" smtClean="0"/>
              <a:t>266/0.5 = 532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82898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altLang="en-US" dirty="0" smtClean="0"/>
              <a:t>Recruitment</a:t>
            </a:r>
          </a:p>
        </p:txBody>
      </p:sp>
      <p:pic>
        <p:nvPicPr>
          <p:cNvPr id="6147"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Untertitel 1"/>
          <p:cNvSpPr>
            <a:spLocks noGrp="1"/>
          </p:cNvSpPr>
          <p:nvPr>
            <p:ph type="subTitle" idx="1"/>
          </p:nvPr>
        </p:nvSpPr>
        <p:spPr/>
        <p:txBody>
          <a:bodyPr/>
          <a:lstStyle/>
          <a:p>
            <a:endParaRPr lang="en-US" altLang="en-US" dirty="0" smtClean="0"/>
          </a:p>
        </p:txBody>
      </p:sp>
      <p:sp>
        <p:nvSpPr>
          <p:cNvPr id="6149"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8757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Recruitment</a:t>
            </a:r>
            <a:endParaRPr lang="en-US" dirty="0"/>
          </a:p>
        </p:txBody>
      </p:sp>
      <p:sp>
        <p:nvSpPr>
          <p:cNvPr id="3" name="Inhaltsplatzhalter 2"/>
          <p:cNvSpPr>
            <a:spLocks noGrp="1"/>
          </p:cNvSpPr>
          <p:nvPr>
            <p:ph idx="1"/>
          </p:nvPr>
        </p:nvSpPr>
        <p:spPr/>
        <p:txBody>
          <a:bodyPr/>
          <a:lstStyle/>
          <a:p>
            <a:r>
              <a:rPr lang="en-US" dirty="0" smtClean="0"/>
              <a:t>Public and private primary health care facilities</a:t>
            </a:r>
          </a:p>
          <a:p>
            <a:r>
              <a:rPr lang="en-US" dirty="0" smtClean="0"/>
              <a:t>Non-specialist and specialist centers and refugee organizations</a:t>
            </a:r>
          </a:p>
          <a:p>
            <a:r>
              <a:rPr lang="en-US" dirty="0" smtClean="0"/>
              <a:t>Community settings, language schools, integration courses, refugee homes</a:t>
            </a:r>
          </a:p>
          <a:p>
            <a:pPr lvl="1"/>
            <a:r>
              <a:rPr lang="en-US" dirty="0" smtClean="0"/>
              <a:t>Cooperations with NGOs</a:t>
            </a:r>
          </a:p>
          <a:p>
            <a:pPr lvl="1"/>
            <a:r>
              <a:rPr lang="en-US" dirty="0" smtClean="0"/>
              <a:t>Cooperations with government institutions</a:t>
            </a:r>
          </a:p>
          <a:p>
            <a:pPr lvl="1"/>
            <a:r>
              <a:rPr lang="en-US" dirty="0" smtClean="0"/>
              <a:t>Posters and flyers</a:t>
            </a:r>
          </a:p>
          <a:p>
            <a:pPr lvl="1"/>
            <a:r>
              <a:rPr lang="en-US" dirty="0" smtClean="0"/>
              <a:t>Social media</a:t>
            </a:r>
          </a:p>
          <a:p>
            <a:pPr lvl="1"/>
            <a:endParaRPr lang="en-US" dirty="0"/>
          </a:p>
        </p:txBody>
      </p:sp>
    </p:spTree>
    <p:extLst>
      <p:ext uri="{BB962C8B-B14F-4D97-AF65-F5344CB8AC3E}">
        <p14:creationId xmlns:p14="http://schemas.microsoft.com/office/powerpoint/2010/main" val="3544815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Recruitment partners</a:t>
            </a:r>
            <a:endParaRPr lang="en-US" dirty="0"/>
          </a:p>
        </p:txBody>
      </p:sp>
      <p:sp>
        <p:nvSpPr>
          <p:cNvPr id="3" name="Inhaltsplatzhalter 2"/>
          <p:cNvSpPr>
            <a:spLocks noGrp="1"/>
          </p:cNvSpPr>
          <p:nvPr>
            <p:ph idx="1"/>
          </p:nvPr>
        </p:nvSpPr>
        <p:spPr/>
        <p:txBody>
          <a:bodyPr/>
          <a:lstStyle/>
          <a:p>
            <a:pPr marL="0" indent="0">
              <a:buNone/>
            </a:pPr>
            <a:r>
              <a:rPr lang="en-US" b="1" dirty="0">
                <a:solidFill>
                  <a:srgbClr val="9E1440"/>
                </a:solidFill>
                <a:latin typeface="+mj-lt"/>
                <a:ea typeface="+mj-ea"/>
                <a:cs typeface="+mj-cs"/>
              </a:rPr>
              <a:t>Egypt</a:t>
            </a:r>
          </a:p>
          <a:p>
            <a:r>
              <a:rPr lang="en-US" dirty="0" smtClean="0"/>
              <a:t>Cooperation with Caritas, Alexandria</a:t>
            </a:r>
          </a:p>
          <a:p>
            <a:pPr lvl="1"/>
            <a:r>
              <a:rPr lang="en-US" dirty="0" smtClean="0"/>
              <a:t>Extensive database of Syrian refugees</a:t>
            </a:r>
          </a:p>
          <a:p>
            <a:pPr lvl="1"/>
            <a:endParaRPr lang="en-US" dirty="0"/>
          </a:p>
          <a:p>
            <a:r>
              <a:rPr lang="en-US" dirty="0" smtClean="0"/>
              <a:t>Cooperation with the General Secretariat for Mental Health and Addiction treatment</a:t>
            </a:r>
          </a:p>
          <a:p>
            <a:pPr marL="0" indent="0">
              <a:buNone/>
            </a:pPr>
            <a:endParaRPr lang="en-US" dirty="0"/>
          </a:p>
          <a:p>
            <a:pPr marL="0" indent="0">
              <a:buNone/>
            </a:pPr>
            <a:r>
              <a:rPr lang="en-US" b="1" dirty="0">
                <a:solidFill>
                  <a:srgbClr val="9E1440"/>
                </a:solidFill>
                <a:latin typeface="+mj-lt"/>
                <a:ea typeface="+mj-ea"/>
                <a:cs typeface="+mj-cs"/>
              </a:rPr>
              <a:t>Sweden</a:t>
            </a:r>
          </a:p>
          <a:p>
            <a:r>
              <a:rPr lang="en-US" dirty="0" smtClean="0"/>
              <a:t>Swedish Red Cross is very interested</a:t>
            </a:r>
          </a:p>
          <a:p>
            <a:pPr marL="0" indent="0">
              <a:buNone/>
            </a:pPr>
            <a:endParaRPr lang="en-US" dirty="0"/>
          </a:p>
          <a:p>
            <a:pPr marL="0" indent="0">
              <a:buNone/>
            </a:pPr>
            <a:r>
              <a:rPr lang="en-US" b="1" dirty="0" smtClean="0">
                <a:solidFill>
                  <a:srgbClr val="9E1440"/>
                </a:solidFill>
              </a:rPr>
              <a:t>Germany</a:t>
            </a:r>
          </a:p>
          <a:p>
            <a:r>
              <a:rPr lang="en-US" dirty="0" smtClean="0">
                <a:solidFill>
                  <a:schemeClr val="tx1"/>
                </a:solidFill>
              </a:rPr>
              <a:t>“</a:t>
            </a:r>
            <a:r>
              <a:rPr lang="en-US" dirty="0" err="1" smtClean="0">
                <a:solidFill>
                  <a:schemeClr val="tx1"/>
                </a:solidFill>
              </a:rPr>
              <a:t>Syrisches</a:t>
            </a:r>
            <a:r>
              <a:rPr lang="en-US" dirty="0" smtClean="0">
                <a:solidFill>
                  <a:schemeClr val="tx1"/>
                </a:solidFill>
              </a:rPr>
              <a:t> </a:t>
            </a:r>
            <a:r>
              <a:rPr lang="en-US" dirty="0" err="1" smtClean="0">
                <a:solidFill>
                  <a:schemeClr val="tx1"/>
                </a:solidFill>
              </a:rPr>
              <a:t>Haus</a:t>
            </a:r>
            <a:r>
              <a:rPr lang="en-US" dirty="0" smtClean="0">
                <a:solidFill>
                  <a:schemeClr val="tx1"/>
                </a:solidFill>
              </a:rPr>
              <a:t>” Facebook group</a:t>
            </a:r>
          </a:p>
          <a:p>
            <a:r>
              <a:rPr lang="en-US" dirty="0" smtClean="0">
                <a:solidFill>
                  <a:schemeClr val="tx1"/>
                </a:solidFill>
              </a:rPr>
              <a:t>206.743 members (January 26</a:t>
            </a:r>
            <a:r>
              <a:rPr lang="en-US" baseline="30000" dirty="0" smtClean="0">
                <a:solidFill>
                  <a:schemeClr val="tx1"/>
                </a:solidFill>
              </a:rPr>
              <a:t>th </a:t>
            </a:r>
            <a:r>
              <a:rPr lang="en-US" dirty="0">
                <a:solidFill>
                  <a:schemeClr val="tx1"/>
                </a:solidFill>
              </a:rPr>
              <a:t>2018)</a:t>
            </a:r>
          </a:p>
          <a:p>
            <a:pPr marL="0" indent="0">
              <a:buNone/>
            </a:pPr>
            <a:endParaRPr lang="en-US" dirty="0"/>
          </a:p>
        </p:txBody>
      </p:sp>
    </p:spTree>
    <p:extLst>
      <p:ext uri="{BB962C8B-B14F-4D97-AF65-F5344CB8AC3E}">
        <p14:creationId xmlns:p14="http://schemas.microsoft.com/office/powerpoint/2010/main" val="3171225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5257800" y="2514600"/>
            <a:ext cx="3886200" cy="838200"/>
          </a:xfrm>
        </p:spPr>
        <p:txBody>
          <a:bodyPr/>
          <a:lstStyle/>
          <a:p>
            <a:pPr eaLnBrk="1" hangingPunct="1"/>
            <a:r>
              <a:rPr lang="en-US" altLang="en-US" sz="2800" dirty="0" smtClean="0"/>
              <a:t>Additional activities</a:t>
            </a:r>
          </a:p>
        </p:txBody>
      </p:sp>
      <p:pic>
        <p:nvPicPr>
          <p:cNvPr id="7577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Untertitel 1"/>
          <p:cNvSpPr>
            <a:spLocks noGrp="1"/>
          </p:cNvSpPr>
          <p:nvPr>
            <p:ph type="subTitle" idx="1"/>
          </p:nvPr>
        </p:nvSpPr>
        <p:spPr/>
        <p:txBody>
          <a:bodyPr/>
          <a:lstStyle/>
          <a:p>
            <a:endParaRPr lang="en-US" altLang="en-US" dirty="0" smtClean="0"/>
          </a:p>
        </p:txBody>
      </p:sp>
      <p:sp>
        <p:nvSpPr>
          <p:cNvPr id="7578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4977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Arabic and English language versions</a:t>
            </a:r>
          </a:p>
        </p:txBody>
      </p:sp>
      <p:sp>
        <p:nvSpPr>
          <p:cNvPr id="24579" name="Rectangle 3"/>
          <p:cNvSpPr>
            <a:spLocks noGrp="1" noChangeArrowheads="1"/>
          </p:cNvSpPr>
          <p:nvPr>
            <p:ph type="body" idx="1"/>
          </p:nvPr>
        </p:nvSpPr>
        <p:spPr/>
        <p:txBody>
          <a:bodyPr/>
          <a:lstStyle/>
          <a:p>
            <a:pPr eaLnBrk="1" hangingPunct="1"/>
            <a:r>
              <a:rPr lang="en-US" altLang="en-US" smtClean="0"/>
              <a:t>Levantine Arabic (spoken)</a:t>
            </a:r>
          </a:p>
          <a:p>
            <a:pPr eaLnBrk="1" hangingPunct="1"/>
            <a:r>
              <a:rPr lang="en-US" altLang="en-US" smtClean="0"/>
              <a:t>English</a:t>
            </a:r>
          </a:p>
        </p:txBody>
      </p:sp>
      <p:sp>
        <p:nvSpPr>
          <p:cNvPr id="4" name="Textfeld 3"/>
          <p:cNvSpPr txBox="1"/>
          <p:nvPr/>
        </p:nvSpPr>
        <p:spPr>
          <a:xfrm>
            <a:off x="179388" y="1773238"/>
            <a:ext cx="1944687" cy="2892425"/>
          </a:xfrm>
          <a:prstGeom prst="rect">
            <a:avLst/>
          </a:prstGeom>
          <a:solidFill>
            <a:srgbClr val="92D050"/>
          </a:solidFill>
        </p:spPr>
        <p:txBody>
          <a:bodyPr>
            <a:spAutoFit/>
          </a:bodyPr>
          <a:lstStyle/>
          <a:p>
            <a:pPr>
              <a:defRPr/>
            </a:pPr>
            <a:r>
              <a:rPr lang="de-DE" dirty="0">
                <a:solidFill>
                  <a:schemeClr val="bg1"/>
                </a:solidFill>
                <a:latin typeface="+mn-lt"/>
              </a:rPr>
              <a:t>Language </a:t>
            </a:r>
            <a:r>
              <a:rPr lang="de-DE" dirty="0" err="1">
                <a:solidFill>
                  <a:schemeClr val="bg1"/>
                </a:solidFill>
                <a:latin typeface="+mn-lt"/>
              </a:rPr>
              <a:t>can</a:t>
            </a:r>
            <a:r>
              <a:rPr lang="de-DE" dirty="0">
                <a:solidFill>
                  <a:schemeClr val="bg1"/>
                </a:solidFill>
                <a:latin typeface="+mn-lt"/>
              </a:rPr>
              <a:t> </a:t>
            </a:r>
            <a:r>
              <a:rPr lang="de-DE" dirty="0" err="1">
                <a:solidFill>
                  <a:schemeClr val="bg1"/>
                </a:solidFill>
                <a:latin typeface="+mn-lt"/>
              </a:rPr>
              <a:t>be</a:t>
            </a:r>
            <a:r>
              <a:rPr lang="de-DE" dirty="0">
                <a:solidFill>
                  <a:schemeClr val="bg1"/>
                </a:solidFill>
                <a:latin typeface="+mn-lt"/>
              </a:rPr>
              <a:t> </a:t>
            </a:r>
            <a:r>
              <a:rPr lang="de-DE" dirty="0" err="1">
                <a:solidFill>
                  <a:schemeClr val="bg1"/>
                </a:solidFill>
                <a:latin typeface="+mn-lt"/>
              </a:rPr>
              <a:t>chosen</a:t>
            </a:r>
            <a:r>
              <a:rPr lang="de-DE" dirty="0">
                <a:solidFill>
                  <a:schemeClr val="bg1"/>
                </a:solidFill>
                <a:latin typeface="+mn-lt"/>
              </a:rPr>
              <a:t> in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options</a:t>
            </a:r>
            <a:r>
              <a:rPr lang="de-DE" dirty="0">
                <a:solidFill>
                  <a:schemeClr val="bg1"/>
                </a:solidFill>
                <a:latin typeface="+mn-lt"/>
              </a:rPr>
              <a:t> </a:t>
            </a:r>
            <a:r>
              <a:rPr lang="de-DE" dirty="0" err="1">
                <a:solidFill>
                  <a:schemeClr val="bg1"/>
                </a:solidFill>
                <a:latin typeface="+mn-lt"/>
              </a:rPr>
              <a:t>section</a:t>
            </a:r>
            <a:r>
              <a:rPr lang="de-DE" dirty="0">
                <a:solidFill>
                  <a:schemeClr val="bg1"/>
                </a:solidFill>
                <a:latin typeface="+mn-lt"/>
              </a:rPr>
              <a:t> </a:t>
            </a:r>
            <a:r>
              <a:rPr lang="de-DE" dirty="0" err="1">
                <a:solidFill>
                  <a:schemeClr val="bg1"/>
                </a:solidFill>
                <a:latin typeface="+mn-lt"/>
              </a:rPr>
              <a:t>of</a:t>
            </a:r>
            <a:r>
              <a:rPr lang="de-DE" dirty="0">
                <a:solidFill>
                  <a:schemeClr val="bg1"/>
                </a:solidFill>
                <a:latin typeface="+mn-lt"/>
              </a:rPr>
              <a:t>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app</a:t>
            </a:r>
            <a:r>
              <a:rPr lang="de-DE" dirty="0">
                <a:solidFill>
                  <a:schemeClr val="bg1"/>
                </a:solidFill>
                <a:latin typeface="+mn-lt"/>
              </a:rPr>
              <a:t>.</a:t>
            </a:r>
          </a:p>
          <a:p>
            <a:pPr>
              <a:defRPr/>
            </a:pPr>
            <a:endParaRPr lang="de-DE" dirty="0">
              <a:solidFill>
                <a:schemeClr val="bg1"/>
              </a:solidFill>
              <a:latin typeface="+mn-lt"/>
            </a:endParaRPr>
          </a:p>
          <a:p>
            <a:pPr>
              <a:defRPr/>
            </a:pPr>
            <a:r>
              <a:rPr lang="de-DE" dirty="0">
                <a:solidFill>
                  <a:schemeClr val="bg1"/>
                </a:solidFill>
                <a:latin typeface="+mn-lt"/>
              </a:rPr>
              <a:t>Levantine </a:t>
            </a:r>
            <a:r>
              <a:rPr lang="de-DE" dirty="0" err="1">
                <a:solidFill>
                  <a:schemeClr val="bg1"/>
                </a:solidFill>
                <a:latin typeface="+mn-lt"/>
              </a:rPr>
              <a:t>Arabic</a:t>
            </a:r>
            <a:r>
              <a:rPr lang="de-DE" dirty="0">
                <a:solidFill>
                  <a:schemeClr val="bg1"/>
                </a:solidFill>
                <a:latin typeface="+mn-lt"/>
              </a:rPr>
              <a:t> </a:t>
            </a:r>
            <a:r>
              <a:rPr lang="de-DE" dirty="0" err="1">
                <a:solidFill>
                  <a:schemeClr val="bg1"/>
                </a:solidFill>
                <a:latin typeface="+mn-lt"/>
              </a:rPr>
              <a:t>and</a:t>
            </a:r>
            <a:r>
              <a:rPr lang="de-DE" dirty="0">
                <a:solidFill>
                  <a:schemeClr val="bg1"/>
                </a:solidFill>
                <a:latin typeface="+mn-lt"/>
              </a:rPr>
              <a:t> English </a:t>
            </a:r>
            <a:r>
              <a:rPr lang="de-DE" dirty="0" err="1">
                <a:solidFill>
                  <a:schemeClr val="bg1"/>
                </a:solidFill>
                <a:latin typeface="+mn-lt"/>
              </a:rPr>
              <a:t>versions</a:t>
            </a:r>
            <a:r>
              <a:rPr lang="de-DE" dirty="0">
                <a:solidFill>
                  <a:schemeClr val="bg1"/>
                </a:solidFill>
                <a:latin typeface="+mn-lt"/>
              </a:rPr>
              <a:t> </a:t>
            </a:r>
            <a:r>
              <a:rPr lang="de-DE" dirty="0" err="1">
                <a:solidFill>
                  <a:schemeClr val="bg1"/>
                </a:solidFill>
                <a:latin typeface="+mn-lt"/>
              </a:rPr>
              <a:t>are</a:t>
            </a:r>
            <a:r>
              <a:rPr lang="de-DE" dirty="0">
                <a:solidFill>
                  <a:schemeClr val="bg1"/>
                </a:solidFill>
                <a:latin typeface="+mn-lt"/>
              </a:rPr>
              <a:t> </a:t>
            </a:r>
            <a:r>
              <a:rPr lang="de-DE" dirty="0" err="1">
                <a:solidFill>
                  <a:schemeClr val="bg1"/>
                </a:solidFill>
                <a:latin typeface="+mn-lt"/>
              </a:rPr>
              <a:t>the</a:t>
            </a:r>
            <a:r>
              <a:rPr lang="de-DE" dirty="0">
                <a:solidFill>
                  <a:schemeClr val="bg1"/>
                </a:solidFill>
                <a:latin typeface="+mn-lt"/>
              </a:rPr>
              <a:t> </a:t>
            </a:r>
            <a:r>
              <a:rPr lang="de-DE" dirty="0" err="1">
                <a:solidFill>
                  <a:schemeClr val="bg1"/>
                </a:solidFill>
                <a:latin typeface="+mn-lt"/>
              </a:rPr>
              <a:t>basis</a:t>
            </a:r>
            <a:r>
              <a:rPr lang="de-DE" dirty="0">
                <a:solidFill>
                  <a:schemeClr val="bg1"/>
                </a:solidFill>
                <a:latin typeface="+mn-lt"/>
              </a:rPr>
              <a:t> </a:t>
            </a:r>
            <a:r>
              <a:rPr lang="de-DE" dirty="0" err="1">
                <a:solidFill>
                  <a:schemeClr val="bg1"/>
                </a:solidFill>
                <a:latin typeface="+mn-lt"/>
              </a:rPr>
              <a:t>for</a:t>
            </a:r>
            <a:r>
              <a:rPr lang="de-DE" dirty="0">
                <a:solidFill>
                  <a:schemeClr val="bg1"/>
                </a:solidFill>
                <a:latin typeface="+mn-lt"/>
              </a:rPr>
              <a:t> potential </a:t>
            </a:r>
            <a:r>
              <a:rPr lang="de-DE" dirty="0" err="1">
                <a:solidFill>
                  <a:schemeClr val="bg1"/>
                </a:solidFill>
                <a:latin typeface="+mn-lt"/>
              </a:rPr>
              <a:t>future</a:t>
            </a:r>
            <a:r>
              <a:rPr lang="de-DE" dirty="0">
                <a:solidFill>
                  <a:schemeClr val="bg1"/>
                </a:solidFill>
                <a:latin typeface="+mn-lt"/>
              </a:rPr>
              <a:t> </a:t>
            </a:r>
            <a:r>
              <a:rPr lang="de-DE" dirty="0" err="1">
                <a:solidFill>
                  <a:schemeClr val="bg1"/>
                </a:solidFill>
                <a:latin typeface="+mn-lt"/>
              </a:rPr>
              <a:t>language</a:t>
            </a:r>
            <a:r>
              <a:rPr lang="de-DE" dirty="0">
                <a:solidFill>
                  <a:schemeClr val="bg1"/>
                </a:solidFill>
                <a:latin typeface="+mn-lt"/>
              </a:rPr>
              <a:t> </a:t>
            </a:r>
            <a:r>
              <a:rPr lang="de-DE" dirty="0" err="1">
                <a:solidFill>
                  <a:schemeClr val="bg1"/>
                </a:solidFill>
                <a:latin typeface="+mn-lt"/>
              </a:rPr>
              <a:t>versions</a:t>
            </a:r>
            <a:r>
              <a:rPr lang="de-DE" dirty="0">
                <a:solidFill>
                  <a:schemeClr val="bg1"/>
                </a:solidFill>
                <a:latin typeface="+mn-lt"/>
              </a:rPr>
              <a:t>.</a:t>
            </a:r>
          </a:p>
          <a:p>
            <a:pPr>
              <a:defRPr/>
            </a:pPr>
            <a:endParaRPr lang="de-DE" dirty="0">
              <a:solidFill>
                <a:schemeClr val="bg1"/>
              </a:solidFill>
              <a:latin typeface="+mn-lt"/>
            </a:endParaRPr>
          </a:p>
          <a:p>
            <a:pPr>
              <a:defRPr/>
            </a:pPr>
            <a:r>
              <a:rPr lang="de-DE" dirty="0">
                <a:solidFill>
                  <a:schemeClr val="bg1"/>
                </a:solidFill>
                <a:latin typeface="+mn-lt"/>
              </a:rPr>
              <a:t>Texts </a:t>
            </a:r>
            <a:r>
              <a:rPr lang="de-DE" dirty="0" err="1">
                <a:solidFill>
                  <a:schemeClr val="bg1"/>
                </a:solidFill>
                <a:latin typeface="+mn-lt"/>
              </a:rPr>
              <a:t>are</a:t>
            </a:r>
            <a:r>
              <a:rPr lang="de-DE" dirty="0">
                <a:solidFill>
                  <a:schemeClr val="bg1"/>
                </a:solidFill>
                <a:latin typeface="+mn-lt"/>
              </a:rPr>
              <a:t> </a:t>
            </a:r>
            <a:r>
              <a:rPr lang="de-DE" dirty="0" err="1">
                <a:solidFill>
                  <a:schemeClr val="bg1"/>
                </a:solidFill>
                <a:latin typeface="+mn-lt"/>
              </a:rPr>
              <a:t>written</a:t>
            </a:r>
            <a:r>
              <a:rPr lang="de-DE" dirty="0">
                <a:solidFill>
                  <a:schemeClr val="bg1"/>
                </a:solidFill>
                <a:latin typeface="+mn-lt"/>
              </a:rPr>
              <a:t> in </a:t>
            </a:r>
            <a:r>
              <a:rPr lang="de-DE" dirty="0" err="1">
                <a:solidFill>
                  <a:schemeClr val="bg1"/>
                </a:solidFill>
                <a:latin typeface="+mn-lt"/>
              </a:rPr>
              <a:t>spoken</a:t>
            </a:r>
            <a:r>
              <a:rPr lang="de-DE" dirty="0">
                <a:solidFill>
                  <a:schemeClr val="bg1"/>
                </a:solidFill>
                <a:latin typeface="+mn-lt"/>
              </a:rPr>
              <a:t> </a:t>
            </a:r>
            <a:r>
              <a:rPr lang="de-DE" dirty="0" err="1">
                <a:solidFill>
                  <a:schemeClr val="bg1"/>
                </a:solidFill>
                <a:latin typeface="+mn-lt"/>
              </a:rPr>
              <a:t>language</a:t>
            </a:r>
            <a:r>
              <a:rPr lang="de-DE" dirty="0">
                <a:solidFill>
                  <a:schemeClr val="bg1"/>
                </a:solidFill>
                <a:latin typeface="+mn-lt"/>
              </a:rPr>
              <a:t>, not in formal </a:t>
            </a:r>
            <a:r>
              <a:rPr lang="de-DE" dirty="0" err="1">
                <a:solidFill>
                  <a:schemeClr val="bg1"/>
                </a:solidFill>
                <a:latin typeface="+mn-lt"/>
              </a:rPr>
              <a:t>Arabic</a:t>
            </a:r>
            <a:r>
              <a:rPr lang="de-DE" dirty="0">
                <a:solidFill>
                  <a:schemeClr val="bg1"/>
                </a:solidFill>
                <a:latin typeface="+mn-lt"/>
              </a:rPr>
              <a:t>.</a:t>
            </a:r>
          </a:p>
        </p:txBody>
      </p:sp>
      <p:grpSp>
        <p:nvGrpSpPr>
          <p:cNvPr id="24581" name="Gruppieren 6"/>
          <p:cNvGrpSpPr>
            <a:grpSpLocks/>
          </p:cNvGrpSpPr>
          <p:nvPr/>
        </p:nvGrpSpPr>
        <p:grpSpPr bwMode="auto">
          <a:xfrm>
            <a:off x="165100" y="1371600"/>
            <a:ext cx="358775" cy="369888"/>
            <a:chOff x="395536" y="1403484"/>
            <a:chExt cx="360040" cy="369332"/>
          </a:xfrm>
        </p:grpSpPr>
        <p:sp>
          <p:nvSpPr>
            <p:cNvPr id="24587"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4588"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grpSp>
        <p:nvGrpSpPr>
          <p:cNvPr id="24582" name="Gruppieren 7"/>
          <p:cNvGrpSpPr>
            <a:grpSpLocks/>
          </p:cNvGrpSpPr>
          <p:nvPr/>
        </p:nvGrpSpPr>
        <p:grpSpPr bwMode="auto">
          <a:xfrm>
            <a:off x="2268538" y="2425700"/>
            <a:ext cx="2573337" cy="3814763"/>
            <a:chOff x="4158484" y="2924944"/>
            <a:chExt cx="2573843" cy="3814325"/>
          </a:xfrm>
        </p:grpSpPr>
        <p:pic>
          <p:nvPicPr>
            <p:cNvPr id="24585"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8484" y="2924944"/>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6782" y="3429000"/>
              <a:ext cx="1619370" cy="28803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4583" name="Grafik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27288"/>
            <a:ext cx="2573337"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2930525"/>
            <a:ext cx="1595438" cy="28384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238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 activities</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Development of an additional module</a:t>
            </a:r>
          </a:p>
          <a:p>
            <a:pPr marL="457200" indent="-457200">
              <a:buFont typeface="+mj-lt"/>
              <a:buAutoNum type="arabicPeriod" startAt="7"/>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Emotional exposure</a:t>
            </a:r>
          </a:p>
          <a:p>
            <a:pPr lvl="1">
              <a:buFont typeface="Arial" panose="020B0604020202020204" pitchFamily="34" charset="0"/>
              <a:buChar char="•"/>
            </a:pPr>
            <a:r>
              <a:rPr lang="en-US" dirty="0" smtClean="0"/>
              <a:t>Likely based on Unified Protocol (Barlow)</a:t>
            </a:r>
          </a:p>
          <a:p>
            <a:pPr lvl="1">
              <a:buFont typeface="Arial" panose="020B0604020202020204" pitchFamily="34" charset="0"/>
              <a:buChar char="•"/>
            </a:pPr>
            <a:endParaRPr lang="en-US" dirty="0"/>
          </a:p>
          <a:p>
            <a:pPr>
              <a:buFont typeface="Arial" panose="020B0604020202020204" pitchFamily="34" charset="0"/>
              <a:buChar char="•"/>
            </a:pPr>
            <a:r>
              <a:rPr lang="en-US" b="1" dirty="0" smtClean="0"/>
              <a:t>Testing the expandability of the app</a:t>
            </a:r>
            <a:endParaRPr lang="en-US" b="1"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8226086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 activities</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WHO Step-by-step study in Lebanon</a:t>
            </a:r>
          </a:p>
          <a:p>
            <a:pPr marL="457200" indent="-457200">
              <a:buFont typeface="+mj-lt"/>
              <a:buAutoNum type="arabicPeriod" startAt="7"/>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Sharing the software with WHO </a:t>
            </a:r>
          </a:p>
          <a:p>
            <a:pPr marL="457200" lvl="1" indent="0">
              <a:buNone/>
            </a:pPr>
            <a:endParaRPr lang="en-US" dirty="0"/>
          </a:p>
          <a:p>
            <a:pPr>
              <a:buFont typeface="Arial" panose="020B0604020202020204" pitchFamily="34" charset="0"/>
              <a:buChar char="•"/>
            </a:pPr>
            <a:r>
              <a:rPr lang="en-US" b="1" dirty="0" smtClean="0"/>
              <a:t>Testing the adaptability of the software</a:t>
            </a:r>
            <a:endParaRPr lang="en-US" b="1"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735888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 activities</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Implementing a content version for younger users</a:t>
            </a:r>
          </a:p>
          <a:p>
            <a:pPr marL="457200" indent="-457200">
              <a:buFont typeface="+mj-lt"/>
              <a:buAutoNum type="arabicPeriod" startAt="7"/>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Slightly adapted version for younger adults</a:t>
            </a:r>
          </a:p>
          <a:p>
            <a:pPr>
              <a:buFont typeface="Arial" panose="020B0604020202020204" pitchFamily="34" charset="0"/>
              <a:buChar char="•"/>
            </a:pPr>
            <a:endParaRPr lang="en-US" b="1" dirty="0"/>
          </a:p>
          <a:p>
            <a:pPr>
              <a:buFont typeface="Arial" panose="020B0604020202020204" pitchFamily="34" charset="0"/>
              <a:buChar char="•"/>
            </a:pPr>
            <a:r>
              <a:rPr lang="en-US" b="1" dirty="0" smtClean="0"/>
              <a:t>Mostly removing too strong references to husband/wife and children</a:t>
            </a:r>
          </a:p>
          <a:p>
            <a:pPr marL="457200" lvl="1" indent="0">
              <a:buNone/>
            </a:pPr>
            <a:endParaRPr lang="en-US" dirty="0"/>
          </a:p>
          <a:p>
            <a:pPr>
              <a:buFont typeface="Arial" panose="020B0604020202020204" pitchFamily="34" charset="0"/>
              <a:buChar char="•"/>
            </a:pPr>
            <a:r>
              <a:rPr lang="en-US" b="1" dirty="0" smtClean="0"/>
              <a:t>Testing the tailoring capabilities of the software</a:t>
            </a:r>
            <a:endParaRPr lang="en-US" b="1"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4422985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 activities</a:t>
            </a:r>
            <a:endParaRPr lang="en-US" dirty="0"/>
          </a:p>
        </p:txBody>
      </p:sp>
      <p:sp>
        <p:nvSpPr>
          <p:cNvPr id="3" name="Inhaltsplatzhalter 2"/>
          <p:cNvSpPr>
            <a:spLocks noGrp="1"/>
          </p:cNvSpPr>
          <p:nvPr>
            <p:ph idx="1"/>
          </p:nvPr>
        </p:nvSpPr>
        <p:spPr>
          <a:xfrm>
            <a:off x="2209800" y="1676400"/>
            <a:ext cx="6466656" cy="4267200"/>
          </a:xfrm>
        </p:spPr>
        <p:txBody>
          <a:bodyPr/>
          <a:lstStyle/>
          <a:p>
            <a:pPr marL="0" indent="0">
              <a:buNone/>
            </a:pPr>
            <a:r>
              <a:rPr lang="en-US" sz="2400" b="1" dirty="0" smtClean="0">
                <a:solidFill>
                  <a:srgbClr val="9E1440"/>
                </a:solidFill>
                <a:latin typeface="+mj-lt"/>
                <a:ea typeface="+mj-ea"/>
                <a:cs typeface="+mj-cs"/>
              </a:rPr>
              <a:t>Open trials</a:t>
            </a:r>
          </a:p>
          <a:p>
            <a:pPr marL="457200" indent="-457200">
              <a:buFont typeface="+mj-lt"/>
              <a:buAutoNum type="arabicPeriod" startAt="7"/>
            </a:pPr>
            <a:endParaRPr lang="en-US" sz="2400" b="1" dirty="0">
              <a:solidFill>
                <a:srgbClr val="9E1440"/>
              </a:solidFill>
              <a:latin typeface="+mj-lt"/>
              <a:ea typeface="+mj-ea"/>
              <a:cs typeface="+mj-cs"/>
            </a:endParaRPr>
          </a:p>
          <a:p>
            <a:pPr>
              <a:buFont typeface="Arial" panose="020B0604020202020204" pitchFamily="34" charset="0"/>
              <a:buChar char="•"/>
            </a:pPr>
            <a:r>
              <a:rPr lang="en-US" b="1" dirty="0" smtClean="0"/>
              <a:t>No control group</a:t>
            </a:r>
          </a:p>
          <a:p>
            <a:pPr>
              <a:buFont typeface="Arial" panose="020B0604020202020204" pitchFamily="34" charset="0"/>
              <a:buChar char="•"/>
            </a:pPr>
            <a:endParaRPr lang="en-US" b="1" dirty="0"/>
          </a:p>
          <a:p>
            <a:pPr>
              <a:buFont typeface="Arial" panose="020B0604020202020204" pitchFamily="34" charset="0"/>
              <a:buChar char="•"/>
            </a:pPr>
            <a:r>
              <a:rPr lang="en-US" b="1" dirty="0" smtClean="0"/>
              <a:t>(Likely) no contact-on-demand</a:t>
            </a:r>
          </a:p>
          <a:p>
            <a:pPr marL="457200" lvl="1" indent="0">
              <a:buNone/>
            </a:pPr>
            <a:endParaRPr lang="en-US" dirty="0"/>
          </a:p>
          <a:p>
            <a:pPr>
              <a:buFont typeface="Arial" panose="020B0604020202020204" pitchFamily="34" charset="0"/>
              <a:buChar char="•"/>
            </a:pPr>
            <a:r>
              <a:rPr lang="en-US" b="1" dirty="0" smtClean="0"/>
              <a:t>No restrictions</a:t>
            </a:r>
          </a:p>
          <a:p>
            <a:pPr>
              <a:buFont typeface="Arial" panose="020B0604020202020204" pitchFamily="34" charset="0"/>
              <a:buChar char="•"/>
            </a:pPr>
            <a:endParaRPr lang="en-US" b="1" dirty="0"/>
          </a:p>
          <a:p>
            <a:pPr>
              <a:buFont typeface="Arial" panose="020B0604020202020204" pitchFamily="34" charset="0"/>
              <a:buChar char="•"/>
            </a:pPr>
            <a:r>
              <a:rPr lang="en-US" b="1" dirty="0" smtClean="0"/>
              <a:t>100% anonymous</a:t>
            </a:r>
            <a:endParaRPr lang="en-US" b="1" dirty="0"/>
          </a:p>
          <a:p>
            <a:pPr lvl="1">
              <a:buFont typeface="Courier New" panose="02070309020205020404" pitchFamily="49" charset="0"/>
              <a:buChar char="o"/>
            </a:pPr>
            <a:endParaRPr lang="en-US" sz="2200" dirty="0"/>
          </a:p>
          <a:p>
            <a:pPr marL="914400" lvl="2" indent="0">
              <a:buNone/>
            </a:pPr>
            <a:endParaRPr lang="en-US" sz="2000" dirty="0"/>
          </a:p>
          <a:p>
            <a:pPr lvl="1">
              <a:buFont typeface="Courier New" panose="02070309020205020404" pitchFamily="49" charset="0"/>
              <a:buChar char="o"/>
            </a:pPr>
            <a:endParaRPr lang="en-US" sz="2000" b="1" dirty="0"/>
          </a:p>
          <a:p>
            <a:endParaRPr lang="en-US" b="1" dirty="0"/>
          </a:p>
          <a:p>
            <a:pPr marL="0" indent="0">
              <a:buNone/>
            </a:pPr>
            <a:endParaRPr lang="en-US" sz="1800" b="1" dirty="0">
              <a:solidFill>
                <a:srgbClr val="9E1440"/>
              </a:solidFill>
              <a:latin typeface="+mj-lt"/>
              <a:ea typeface="+mj-ea"/>
              <a:cs typeface="+mj-cs"/>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63193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pPr eaLnBrk="1" hangingPunct="1"/>
            <a:r>
              <a:rPr lang="en-US" altLang="en-US" sz="2800" dirty="0" smtClean="0"/>
              <a:t>Thank you!</a:t>
            </a:r>
          </a:p>
        </p:txBody>
      </p:sp>
      <p:pic>
        <p:nvPicPr>
          <p:cNvPr id="75779"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445125"/>
            <a:ext cx="3000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Untertitel 1"/>
          <p:cNvSpPr>
            <a:spLocks noGrp="1"/>
          </p:cNvSpPr>
          <p:nvPr>
            <p:ph type="subTitle" idx="1"/>
          </p:nvPr>
        </p:nvSpPr>
        <p:spPr/>
        <p:txBody>
          <a:bodyPr/>
          <a:lstStyle/>
          <a:p>
            <a:endParaRPr lang="en-US" altLang="en-US" dirty="0" smtClean="0"/>
          </a:p>
        </p:txBody>
      </p:sp>
      <p:sp>
        <p:nvSpPr>
          <p:cNvPr id="75781" name="Rechteck 2"/>
          <p:cNvSpPr>
            <a:spLocks noChangeArrowheads="1"/>
          </p:cNvSpPr>
          <p:nvPr/>
        </p:nvSpPr>
        <p:spPr bwMode="auto">
          <a:xfrm>
            <a:off x="0" y="4697413"/>
            <a:ext cx="9144000" cy="2160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12098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13"/>
          <p:cNvSpPr>
            <a:spLocks noChangeArrowheads="1"/>
          </p:cNvSpPr>
          <p:nvPr/>
        </p:nvSpPr>
        <p:spPr bwMode="auto">
          <a:xfrm>
            <a:off x="1763713" y="5805488"/>
            <a:ext cx="7380287" cy="792162"/>
          </a:xfrm>
          <a:prstGeom prst="rect">
            <a:avLst/>
          </a:prstGeom>
          <a:solidFill>
            <a:schemeClr val="bg1"/>
          </a:solidFill>
          <a:ln w="9525" algn="ctr">
            <a:solidFill>
              <a:schemeClr val="bg1"/>
            </a:solidFill>
            <a:round/>
            <a:headEnd/>
            <a:tailEnd/>
          </a:ln>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6627" name="Rectangle 2"/>
          <p:cNvSpPr>
            <a:spLocks noGrp="1" noChangeArrowheads="1"/>
          </p:cNvSpPr>
          <p:nvPr>
            <p:ph type="title"/>
          </p:nvPr>
        </p:nvSpPr>
        <p:spPr/>
        <p:txBody>
          <a:bodyPr/>
          <a:lstStyle/>
          <a:p>
            <a:pPr eaLnBrk="1" hangingPunct="1"/>
            <a:r>
              <a:rPr lang="en-US" altLang="en-US" smtClean="0"/>
              <a:t>Chose one of four different narrators</a:t>
            </a:r>
          </a:p>
        </p:txBody>
      </p:sp>
      <p:sp>
        <p:nvSpPr>
          <p:cNvPr id="26628" name="Rectangle 3"/>
          <p:cNvSpPr>
            <a:spLocks noGrp="1" noChangeArrowheads="1"/>
          </p:cNvSpPr>
          <p:nvPr>
            <p:ph type="body" idx="1"/>
          </p:nvPr>
        </p:nvSpPr>
        <p:spPr>
          <a:xfrm>
            <a:off x="2209800" y="1676400"/>
            <a:ext cx="6826250" cy="4267200"/>
          </a:xfrm>
        </p:spPr>
        <p:txBody>
          <a:bodyPr/>
          <a:lstStyle/>
          <a:p>
            <a:pPr eaLnBrk="1" hangingPunct="1"/>
            <a:r>
              <a:rPr lang="en-US" altLang="en-US" smtClean="0"/>
              <a:t>2 male and 2 female, with a different style of clothing</a:t>
            </a:r>
          </a:p>
          <a:p>
            <a:pPr eaLnBrk="1" hangingPunct="1"/>
            <a:r>
              <a:rPr lang="en-US" altLang="en-US" smtClean="0"/>
              <a:t>Narrators</a:t>
            </a:r>
            <a:r>
              <a:rPr lang="de-DE" altLang="en-US" smtClean="0"/>
              <a:t> </a:t>
            </a:r>
            <a:r>
              <a:rPr lang="en-US" altLang="en-US" smtClean="0"/>
              <a:t>guide through the intervention</a:t>
            </a:r>
          </a:p>
          <a:p>
            <a:pPr eaLnBrk="1" hangingPunct="1"/>
            <a:r>
              <a:rPr lang="en-US" altLang="en-US" smtClean="0"/>
              <a:t>They are introduced as previous patients who talk about their own experiences with the program</a:t>
            </a:r>
          </a:p>
        </p:txBody>
      </p:sp>
      <p:sp>
        <p:nvSpPr>
          <p:cNvPr id="4" name="Textfeld 3"/>
          <p:cNvSpPr txBox="1"/>
          <p:nvPr/>
        </p:nvSpPr>
        <p:spPr>
          <a:xfrm>
            <a:off x="179388" y="1773238"/>
            <a:ext cx="1944687" cy="1600200"/>
          </a:xfrm>
          <a:prstGeom prst="rect">
            <a:avLst/>
          </a:prstGeom>
          <a:solidFill>
            <a:srgbClr val="92D050"/>
          </a:solidFill>
        </p:spPr>
        <p:txBody>
          <a:bodyPr>
            <a:spAutoFit/>
          </a:bodyPr>
          <a:lstStyle/>
          <a:p>
            <a:pPr>
              <a:defRPr/>
            </a:pPr>
            <a:r>
              <a:rPr lang="en-US" dirty="0">
                <a:solidFill>
                  <a:schemeClr val="bg1"/>
                </a:solidFill>
                <a:latin typeface="+mn-lt"/>
              </a:rPr>
              <a:t>This is intended to provide a certain level of customization.</a:t>
            </a:r>
          </a:p>
          <a:p>
            <a:pPr>
              <a:defRPr/>
            </a:pPr>
            <a:endParaRPr lang="en-US" dirty="0">
              <a:solidFill>
                <a:schemeClr val="bg1"/>
              </a:solidFill>
              <a:latin typeface="+mn-lt"/>
            </a:endParaRPr>
          </a:p>
          <a:p>
            <a:pPr>
              <a:defRPr/>
            </a:pPr>
            <a:r>
              <a:rPr lang="en-US" dirty="0">
                <a:solidFill>
                  <a:schemeClr val="bg1"/>
                </a:solidFill>
                <a:latin typeface="+mn-lt"/>
              </a:rPr>
              <a:t>Users can choose a protagonist that is similar to them.</a:t>
            </a:r>
            <a:endParaRPr lang="de-DE" dirty="0">
              <a:solidFill>
                <a:schemeClr val="bg1"/>
              </a:solidFill>
              <a:latin typeface="+mn-lt"/>
            </a:endParaRPr>
          </a:p>
        </p:txBody>
      </p:sp>
      <p:grpSp>
        <p:nvGrpSpPr>
          <p:cNvPr id="26630" name="Gruppieren 6"/>
          <p:cNvGrpSpPr>
            <a:grpSpLocks/>
          </p:cNvGrpSpPr>
          <p:nvPr/>
        </p:nvGrpSpPr>
        <p:grpSpPr bwMode="auto">
          <a:xfrm>
            <a:off x="165100" y="1371600"/>
            <a:ext cx="358775" cy="369888"/>
            <a:chOff x="395536" y="1403484"/>
            <a:chExt cx="360040" cy="369332"/>
          </a:xfrm>
        </p:grpSpPr>
        <p:sp>
          <p:nvSpPr>
            <p:cNvPr id="26635"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6636"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pic>
        <p:nvPicPr>
          <p:cNvPr id="26631" name="Grafik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213100"/>
            <a:ext cx="223202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163" y="3213100"/>
            <a:ext cx="2233612"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Grafik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4550" y="3625850"/>
            <a:ext cx="1366838" cy="24336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4" name="Grafik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025" y="3625850"/>
            <a:ext cx="1376363" cy="2447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5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13"/>
          <p:cNvSpPr>
            <a:spLocks noChangeArrowheads="1"/>
          </p:cNvSpPr>
          <p:nvPr/>
        </p:nvSpPr>
        <p:spPr bwMode="auto">
          <a:xfrm>
            <a:off x="1763713" y="5805488"/>
            <a:ext cx="7380287" cy="792162"/>
          </a:xfrm>
          <a:prstGeom prst="rect">
            <a:avLst/>
          </a:prstGeom>
          <a:solidFill>
            <a:schemeClr val="bg1"/>
          </a:solidFill>
          <a:ln w="9525" algn="ctr">
            <a:solidFill>
              <a:schemeClr val="bg1"/>
            </a:solidFill>
            <a:round/>
            <a:headEnd/>
            <a:tailEnd/>
          </a:ln>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6627" name="Rectangle 2"/>
          <p:cNvSpPr>
            <a:spLocks noGrp="1" noChangeArrowheads="1"/>
          </p:cNvSpPr>
          <p:nvPr>
            <p:ph type="title"/>
          </p:nvPr>
        </p:nvSpPr>
        <p:spPr/>
        <p:txBody>
          <a:bodyPr/>
          <a:lstStyle/>
          <a:p>
            <a:pPr eaLnBrk="1" hangingPunct="1"/>
            <a:r>
              <a:rPr lang="en-US" altLang="en-US" dirty="0" smtClean="0"/>
              <a:t>Illustrated narratives</a:t>
            </a:r>
          </a:p>
        </p:txBody>
      </p:sp>
      <p:sp>
        <p:nvSpPr>
          <p:cNvPr id="26628" name="Rectangle 3"/>
          <p:cNvSpPr>
            <a:spLocks noGrp="1" noChangeArrowheads="1"/>
          </p:cNvSpPr>
          <p:nvPr>
            <p:ph type="body" idx="1"/>
          </p:nvPr>
        </p:nvSpPr>
        <p:spPr>
          <a:xfrm>
            <a:off x="2209800" y="1682213"/>
            <a:ext cx="6826250" cy="4267200"/>
          </a:xfrm>
        </p:spPr>
        <p:txBody>
          <a:bodyPr/>
          <a:lstStyle/>
          <a:p>
            <a:pPr eaLnBrk="1" hangingPunct="1"/>
            <a:r>
              <a:rPr lang="de-DE" altLang="en-US" dirty="0" err="1" smtClean="0"/>
              <a:t>protagonist</a:t>
            </a:r>
            <a:endParaRPr lang="de-DE" altLang="en-US" dirty="0" smtClean="0"/>
          </a:p>
          <a:p>
            <a:pPr eaLnBrk="1" hangingPunct="1"/>
            <a:r>
              <a:rPr lang="de-DE" altLang="en-US" dirty="0" smtClean="0"/>
              <a:t>Dr. </a:t>
            </a:r>
            <a:r>
              <a:rPr lang="de-DE" altLang="en-US" dirty="0" err="1" smtClean="0"/>
              <a:t>character</a:t>
            </a:r>
            <a:endParaRPr lang="de-DE" altLang="en-US" dirty="0" smtClean="0"/>
          </a:p>
          <a:p>
            <a:pPr eaLnBrk="1" hangingPunct="1"/>
            <a:endParaRPr lang="de-DE" altLang="en-US" dirty="0" smtClean="0"/>
          </a:p>
        </p:txBody>
      </p:sp>
      <p:grpSp>
        <p:nvGrpSpPr>
          <p:cNvPr id="13" name="Gruppieren 7"/>
          <p:cNvGrpSpPr>
            <a:grpSpLocks/>
          </p:cNvGrpSpPr>
          <p:nvPr/>
        </p:nvGrpSpPr>
        <p:grpSpPr bwMode="auto">
          <a:xfrm>
            <a:off x="2268538" y="2425700"/>
            <a:ext cx="2573337" cy="3814763"/>
            <a:chOff x="4158484" y="2924944"/>
            <a:chExt cx="2573843" cy="3814325"/>
          </a:xfrm>
        </p:grpSpPr>
        <p:pic>
          <p:nvPicPr>
            <p:cNvPr id="14"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8484" y="2924944"/>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6782" y="3429000"/>
              <a:ext cx="1619370" cy="28803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uppieren 7"/>
          <p:cNvGrpSpPr>
            <a:grpSpLocks/>
          </p:cNvGrpSpPr>
          <p:nvPr/>
        </p:nvGrpSpPr>
        <p:grpSpPr bwMode="auto">
          <a:xfrm>
            <a:off x="4846225" y="2425699"/>
            <a:ext cx="2573337" cy="3814763"/>
            <a:chOff x="4158484" y="2924944"/>
            <a:chExt cx="2573843" cy="3814325"/>
          </a:xfrm>
        </p:grpSpPr>
        <p:pic>
          <p:nvPicPr>
            <p:cNvPr id="18"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8484" y="2924944"/>
              <a:ext cx="2573843" cy="38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6782" y="3429000"/>
              <a:ext cx="1619370" cy="28803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 name="Grafik 1"/>
          <p:cNvPicPr>
            <a:picLocks noChangeAspect="1"/>
          </p:cNvPicPr>
          <p:nvPr/>
        </p:nvPicPr>
        <p:blipFill>
          <a:blip r:embed="rId5"/>
          <a:stretch>
            <a:fillRect/>
          </a:stretch>
        </p:blipFill>
        <p:spPr>
          <a:xfrm>
            <a:off x="5310540" y="2929813"/>
            <a:ext cx="1631256" cy="2903916"/>
          </a:xfrm>
          <a:prstGeom prst="rect">
            <a:avLst/>
          </a:prstGeom>
          <a:ln>
            <a:solidFill>
              <a:schemeClr val="tx1"/>
            </a:solidFill>
          </a:ln>
        </p:spPr>
      </p:pic>
      <p:sp>
        <p:nvSpPr>
          <p:cNvPr id="20" name="Textfeld 19"/>
          <p:cNvSpPr txBox="1"/>
          <p:nvPr/>
        </p:nvSpPr>
        <p:spPr>
          <a:xfrm>
            <a:off x="179388" y="1773238"/>
            <a:ext cx="1944687" cy="1384995"/>
          </a:xfrm>
          <a:prstGeom prst="rect">
            <a:avLst/>
          </a:prstGeom>
          <a:solidFill>
            <a:srgbClr val="92D050"/>
          </a:solidFill>
        </p:spPr>
        <p:txBody>
          <a:bodyPr>
            <a:spAutoFit/>
          </a:bodyPr>
          <a:lstStyle/>
          <a:p>
            <a:pPr>
              <a:defRPr/>
            </a:pPr>
            <a:r>
              <a:rPr lang="en-US" dirty="0" smtClean="0">
                <a:solidFill>
                  <a:schemeClr val="bg1"/>
                </a:solidFill>
                <a:latin typeface="+mn-lt"/>
              </a:rPr>
              <a:t>No walls of text.</a:t>
            </a:r>
          </a:p>
          <a:p>
            <a:pPr>
              <a:defRPr/>
            </a:pPr>
            <a:endParaRPr lang="en-US" dirty="0">
              <a:solidFill>
                <a:schemeClr val="bg1"/>
              </a:solidFill>
              <a:latin typeface="+mn-lt"/>
            </a:endParaRPr>
          </a:p>
          <a:p>
            <a:pPr>
              <a:defRPr/>
            </a:pPr>
            <a:r>
              <a:rPr lang="en-US" dirty="0" smtClean="0">
                <a:solidFill>
                  <a:schemeClr val="bg1"/>
                </a:solidFill>
                <a:latin typeface="+mn-lt"/>
              </a:rPr>
              <a:t>Illustrations that are (to a high degree) culturally neutral and easily adaptable.</a:t>
            </a:r>
            <a:endParaRPr lang="de-DE" dirty="0">
              <a:solidFill>
                <a:schemeClr val="bg1"/>
              </a:solidFill>
              <a:latin typeface="+mn-lt"/>
            </a:endParaRPr>
          </a:p>
        </p:txBody>
      </p:sp>
      <p:grpSp>
        <p:nvGrpSpPr>
          <p:cNvPr id="21" name="Gruppieren 6"/>
          <p:cNvGrpSpPr>
            <a:grpSpLocks/>
          </p:cNvGrpSpPr>
          <p:nvPr/>
        </p:nvGrpSpPr>
        <p:grpSpPr bwMode="auto">
          <a:xfrm>
            <a:off x="165100" y="1371600"/>
            <a:ext cx="358775" cy="369888"/>
            <a:chOff x="395536" y="1403484"/>
            <a:chExt cx="360040" cy="369332"/>
          </a:xfrm>
        </p:grpSpPr>
        <p:sp>
          <p:nvSpPr>
            <p:cNvPr id="22" name="Ellipse 5"/>
            <p:cNvSpPr>
              <a:spLocks noChangeArrowheads="1"/>
            </p:cNvSpPr>
            <p:nvPr/>
          </p:nvSpPr>
          <p:spPr bwMode="auto">
            <a:xfrm>
              <a:off x="395536" y="1409276"/>
              <a:ext cx="360040" cy="363540"/>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en-US" altLang="en-US" sz="1400">
                <a:solidFill>
                  <a:schemeClr val="tx1"/>
                </a:solidFill>
                <a:latin typeface="Times New Roman" panose="02020603050405020304" pitchFamily="18" charset="0"/>
              </a:endParaRPr>
            </a:p>
          </p:txBody>
        </p:sp>
        <p:sp>
          <p:nvSpPr>
            <p:cNvPr id="23" name="Textfeld 2"/>
            <p:cNvSpPr txBox="1">
              <a:spLocks noChangeArrowheads="1"/>
            </p:cNvSpPr>
            <p:nvPr/>
          </p:nvSpPr>
          <p:spPr bwMode="auto">
            <a:xfrm>
              <a:off x="455328" y="1403484"/>
              <a:ext cx="21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E1440"/>
                </a:buClr>
                <a:buChar char="•"/>
                <a:defRPr sz="2000">
                  <a:solidFill>
                    <a:srgbClr val="3C2415"/>
                  </a:solidFill>
                  <a:latin typeface="Calibri" panose="020F0502020204030204" pitchFamily="34" charset="0"/>
                  <a:ea typeface="ＭＳ Ｐゴシック" panose="020B0600070205080204" pitchFamily="34" charset="-128"/>
                </a:defRPr>
              </a:lvl1pPr>
              <a:lvl2pPr marL="742950" indent="-285750">
                <a:spcBef>
                  <a:spcPct val="20000"/>
                </a:spcBef>
                <a:buClr>
                  <a:srgbClr val="BDB000"/>
                </a:buClr>
                <a:buFont typeface="Times" panose="02020603050405020304" pitchFamily="18" charset="0"/>
                <a:buChar char="•"/>
                <a:defRPr>
                  <a:solidFill>
                    <a:srgbClr val="3C2415"/>
                  </a:solidFill>
                  <a:latin typeface="Calibri" panose="020F0502020204030204" pitchFamily="34" charset="0"/>
                  <a:ea typeface="ＭＳ Ｐゴシック" panose="020B0600070205080204" pitchFamily="34" charset="-128"/>
                </a:defRPr>
              </a:lvl2pPr>
              <a:lvl3pPr marL="1143000" indent="-228600">
                <a:spcBef>
                  <a:spcPct val="20000"/>
                </a:spcBef>
                <a:buClr>
                  <a:srgbClr val="BDB000"/>
                </a:buClr>
                <a:buChar char="•"/>
                <a:defRPr sz="1600">
                  <a:solidFill>
                    <a:srgbClr val="3C2415"/>
                  </a:solidFill>
                  <a:latin typeface="Calibri" panose="020F0502020204030204" pitchFamily="34" charset="0"/>
                  <a:ea typeface="ＭＳ Ｐゴシック" panose="020B0600070205080204" pitchFamily="34" charset="-128"/>
                </a:defRPr>
              </a:lvl3pPr>
              <a:lvl4pPr marL="1600200" indent="-228600">
                <a:spcBef>
                  <a:spcPct val="20000"/>
                </a:spcBef>
                <a:buClr>
                  <a:srgbClr val="3C2415"/>
                </a:buClr>
                <a:buFont typeface="Times" panose="02020603050405020304" pitchFamily="18" charset="0"/>
                <a:buChar char="•"/>
                <a:defRPr sz="1400">
                  <a:solidFill>
                    <a:srgbClr val="3C2415"/>
                  </a:solidFill>
                  <a:latin typeface="Calibri" panose="020F0502020204030204" pitchFamily="34" charset="0"/>
                  <a:ea typeface="ＭＳ Ｐゴシック" panose="020B0600070205080204" pitchFamily="34" charset="-128"/>
                </a:defRPr>
              </a:lvl4pPr>
              <a:lvl5pPr marL="2057400" indent="-228600">
                <a:spcBef>
                  <a:spcPct val="20000"/>
                </a:spcBef>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2415"/>
                </a:buClr>
                <a:buFont typeface="Times" panose="02020603050405020304" pitchFamily="18" charset="0"/>
                <a:buChar char="•"/>
                <a:defRPr sz="1200">
                  <a:solidFill>
                    <a:srgbClr val="3C2415"/>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de-DE" altLang="en-US" sz="1800" b="1">
                  <a:solidFill>
                    <a:schemeClr val="bg1"/>
                  </a:solidFill>
                  <a:latin typeface="Times New Roman" panose="02020603050405020304" pitchFamily="18" charset="0"/>
                </a:rPr>
                <a:t>i</a:t>
              </a:r>
              <a:endParaRPr lang="en-US" altLang="en-US" sz="1800" b="1">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323058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2917</Words>
  <Application>Microsoft Office PowerPoint</Application>
  <PresentationFormat>On-screen Show (4:3)</PresentationFormat>
  <Paragraphs>771</Paragraphs>
  <Slides>74</Slides>
  <Notes>37</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Blank Presentation</vt:lpstr>
      <vt:lpstr>WP3 and WP6  Online and App Version</vt:lpstr>
      <vt:lpstr>Work Package 6</vt:lpstr>
      <vt:lpstr>Work Package 3</vt:lpstr>
      <vt:lpstr>Activities in WP3</vt:lpstr>
      <vt:lpstr>Step-by-step</vt:lpstr>
      <vt:lpstr>Step-by-step</vt:lpstr>
      <vt:lpstr>Arabic and English language versions</vt:lpstr>
      <vt:lpstr>Chose one of four different narrators</vt:lpstr>
      <vt:lpstr>Illustrated narratives</vt:lpstr>
      <vt:lpstr>Sessions</vt:lpstr>
      <vt:lpstr>“Slow breathing”</vt:lpstr>
      <vt:lpstr>“My strength”</vt:lpstr>
      <vt:lpstr>“Small activities”</vt:lpstr>
      <vt:lpstr>“Challenging activities”</vt:lpstr>
      <vt:lpstr>“Be kind to yourself”</vt:lpstr>
      <vt:lpstr>“Confidence booster”</vt:lpstr>
      <vt:lpstr>“Identify obstacles”</vt:lpstr>
      <vt:lpstr>“Plan activities”</vt:lpstr>
      <vt:lpstr>“Plan activities”</vt:lpstr>
      <vt:lpstr>Step-by-step</vt:lpstr>
      <vt:lpstr>“e-helpers on-demand”</vt:lpstr>
      <vt:lpstr>“e-helpers on-demand”</vt:lpstr>
      <vt:lpstr>E-helpers</vt:lpstr>
      <vt:lpstr>E-helper “backoffice”</vt:lpstr>
      <vt:lpstr>Content Management System (CMS)</vt:lpstr>
      <vt:lpstr>User-centred app development</vt:lpstr>
      <vt:lpstr>Analysis of mHealth literature</vt:lpstr>
      <vt:lpstr>Credibility</vt:lpstr>
      <vt:lpstr>Availability</vt:lpstr>
      <vt:lpstr>Hybrid / Multi-Platform</vt:lpstr>
      <vt:lpstr>Adaptability / Reusability</vt:lpstr>
      <vt:lpstr>Retention</vt:lpstr>
      <vt:lpstr>Retention</vt:lpstr>
      <vt:lpstr>Usability</vt:lpstr>
      <vt:lpstr>Our tools for adaptation</vt:lpstr>
      <vt:lpstr>Our tools for adaptation</vt:lpstr>
      <vt:lpstr>Mood Tracking</vt:lpstr>
      <vt:lpstr>Our tools for adaptation</vt:lpstr>
      <vt:lpstr>Our tools for adaptation</vt:lpstr>
      <vt:lpstr>Audio support</vt:lpstr>
      <vt:lpstr>Input options</vt:lpstr>
      <vt:lpstr>Offline use</vt:lpstr>
      <vt:lpstr>Our tools for adaptation</vt:lpstr>
      <vt:lpstr>Tool for prototyping</vt:lpstr>
      <vt:lpstr>Qualitative assessments on Prototype</vt:lpstr>
      <vt:lpstr>Qualitative assessments on Prototype</vt:lpstr>
      <vt:lpstr>Qualitative assessments on Prototype</vt:lpstr>
      <vt:lpstr>Qualitative assessments on Prototype</vt:lpstr>
      <vt:lpstr>Qualitative assessments on Prototype</vt:lpstr>
      <vt:lpstr>Next adaptation steps</vt:lpstr>
      <vt:lpstr>WP6</vt:lpstr>
      <vt:lpstr>Overview of activities in Work Package 6</vt:lpstr>
      <vt:lpstr>Overview of activities in Work Package 6</vt:lpstr>
      <vt:lpstr>Overview of activities in Work Package 6</vt:lpstr>
      <vt:lpstr>Overview of activities in Work Package 6</vt:lpstr>
      <vt:lpstr>Overview of activities in Work Package 6</vt:lpstr>
      <vt:lpstr>Overview of activities in Work Package 6</vt:lpstr>
      <vt:lpstr>Overview of activities in Work Package 6</vt:lpstr>
      <vt:lpstr>Overview of activities in Work Package 6</vt:lpstr>
      <vt:lpstr>Overview RCT Design</vt:lpstr>
      <vt:lpstr>Trials (overview)</vt:lpstr>
      <vt:lpstr>Control condition</vt:lpstr>
      <vt:lpstr>Trials (overview)</vt:lpstr>
      <vt:lpstr>Measures</vt:lpstr>
      <vt:lpstr>Trials (overview)</vt:lpstr>
      <vt:lpstr>Recruitment</vt:lpstr>
      <vt:lpstr>Recruitment</vt:lpstr>
      <vt:lpstr>Recruitment partners</vt:lpstr>
      <vt:lpstr>Additional activities</vt:lpstr>
      <vt:lpstr>Additional activities</vt:lpstr>
      <vt:lpstr>Additional activities</vt:lpstr>
      <vt:lpstr>Additional activities</vt:lpstr>
      <vt:lpstr>Additional activities</vt:lpstr>
      <vt:lpstr>Thank you!</vt:lpstr>
    </vt:vector>
  </TitlesOfParts>
  <Company>UK Coalition of People Living with HIV and AIDS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 User</dc:creator>
  <cp:lastModifiedBy>Uppendahl, J.R.</cp:lastModifiedBy>
  <cp:revision>576</cp:revision>
  <dcterms:created xsi:type="dcterms:W3CDTF">2017-01-13T11:22:13Z</dcterms:created>
  <dcterms:modified xsi:type="dcterms:W3CDTF">2018-02-20T10:00:57Z</dcterms:modified>
</cp:coreProperties>
</file>