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367" r:id="rId2"/>
    <p:sldId id="338" r:id="rId3"/>
    <p:sldId id="337" r:id="rId4"/>
    <p:sldId id="357" r:id="rId5"/>
    <p:sldId id="351" r:id="rId6"/>
    <p:sldId id="332" r:id="rId7"/>
    <p:sldId id="355" r:id="rId8"/>
    <p:sldId id="352" r:id="rId9"/>
    <p:sldId id="356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astian Burchert" initials="S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1440"/>
    <a:srgbClr val="E60064"/>
    <a:srgbClr val="3C2415"/>
    <a:srgbClr val="E2DFE2"/>
    <a:srgbClr val="F5F5F5"/>
    <a:srgbClr val="CEC9CE"/>
    <a:srgbClr val="0097C1"/>
    <a:srgbClr val="421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0929"/>
  </p:normalViewPr>
  <p:slideViewPr>
    <p:cSldViewPr>
      <p:cViewPr>
        <p:scale>
          <a:sx n="76" d="100"/>
          <a:sy n="76" d="100"/>
        </p:scale>
        <p:origin x="-133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870F012-226F-420C-BC96-CA84FE6323D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4230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7D7D41D-A8C3-493D-9BE8-E1A2176CBAE6}" type="slidenum">
              <a:rPr lang="en-US" altLang="en-US" sz="1200" smtClean="0">
                <a:latin typeface="Arial" panose="020B0604020202020204" pitchFamily="34" charset="0"/>
              </a:rPr>
              <a:pPr/>
              <a:t>1</a:t>
            </a:fld>
            <a:endParaRPr lang="en-US" altLang="en-US" sz="1200" dirty="0" smtClean="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5349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70F012-226F-420C-BC96-CA84FE6323D5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8893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70F012-226F-420C-BC96-CA84FE6323D5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7313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70F012-226F-420C-BC96-CA84FE6323D5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35065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70F012-226F-420C-BC96-CA84FE6323D5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260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66B5B62-F5D6-4733-BB71-F30A6D74C5D2}" type="slidenum">
              <a:rPr lang="en-US" altLang="en-US" sz="1200" smtClean="0">
                <a:latin typeface="Arial" panose="020B0604020202020204" pitchFamily="34" charset="0"/>
              </a:rPr>
              <a:pPr/>
              <a:t>18</a:t>
            </a:fld>
            <a:endParaRPr lang="en-US" altLang="en-US" sz="1200" dirty="0" smtClean="0">
              <a:latin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1500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70F012-226F-420C-BC96-CA84FE6323D5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2742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70F012-226F-420C-BC96-CA84FE6323D5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2354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70F012-226F-420C-BC96-CA84FE6323D5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4333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70F012-226F-420C-BC96-CA84FE6323D5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5473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70F012-226F-420C-BC96-CA84FE6323D5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26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70F012-226F-420C-BC96-CA84FE6323D5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347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70F012-226F-420C-BC96-CA84FE6323D5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4996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70F012-226F-420C-BC96-CA84FE6323D5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1965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 userDrawn="1"/>
        </p:nvSpPr>
        <p:spPr bwMode="auto">
          <a:xfrm>
            <a:off x="0" y="0"/>
            <a:ext cx="9144000" cy="4343400"/>
          </a:xfrm>
          <a:prstGeom prst="rect">
            <a:avLst/>
          </a:prstGeom>
          <a:solidFill>
            <a:srgbClr val="9E14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pic>
        <p:nvPicPr>
          <p:cNvPr id="5" name="Picture 21" descr="STRENGTHS_watermark_White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430338"/>
            <a:ext cx="3124200" cy="298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3" descr="STRENGTHS_Logo_Straplin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297488"/>
            <a:ext cx="2590800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5" descr="EU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65750"/>
            <a:ext cx="12954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6"/>
          <p:cNvSpPr txBox="1">
            <a:spLocks noChangeArrowheads="1"/>
          </p:cNvSpPr>
          <p:nvPr userDrawn="1"/>
        </p:nvSpPr>
        <p:spPr bwMode="auto">
          <a:xfrm>
            <a:off x="533400" y="6400800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dirty="0" smtClean="0"/>
          </a:p>
        </p:txBody>
      </p:sp>
      <p:sp>
        <p:nvSpPr>
          <p:cNvPr id="9" name="Rectangle 28"/>
          <p:cNvSpPr>
            <a:spLocks noChangeArrowheads="1"/>
          </p:cNvSpPr>
          <p:nvPr userDrawn="1"/>
        </p:nvSpPr>
        <p:spPr bwMode="auto">
          <a:xfrm>
            <a:off x="171450" y="6483350"/>
            <a:ext cx="8915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GB" altLang="en-US" sz="900" dirty="0" smtClean="0">
                <a:solidFill>
                  <a:srgbClr val="9E1440"/>
                </a:solidFill>
                <a:latin typeface="Calibri" panose="020F0502020204030204" pitchFamily="34" charset="0"/>
              </a:rPr>
              <a:t>This project has received funding from the European Union's Horizon 2020 Research and Innovation programme Societal Challenges under Grant Agreement No 733337.</a:t>
            </a:r>
            <a:endParaRPr lang="en-US" altLang="en-US" sz="900" dirty="0" smtClean="0">
              <a:solidFill>
                <a:srgbClr val="9E1440"/>
              </a:solidFill>
              <a:latin typeface="Calibri" panose="020F0502020204030204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57800" y="2514600"/>
            <a:ext cx="3276600" cy="838200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57800" y="3352800"/>
            <a:ext cx="2438400" cy="914400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3155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74F41-F007-4CFC-BA5A-C4EF99DD8F82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37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10400" y="381000"/>
            <a:ext cx="1600200" cy="5562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09800" y="381000"/>
            <a:ext cx="4648200" cy="556260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6247-2D84-434C-AE39-C9103414BDF4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587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400800" cy="990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09800" y="1676400"/>
            <a:ext cx="3124200" cy="4267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486400" y="1676400"/>
            <a:ext cx="3124200" cy="4267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5D314-7E06-4470-829F-A066A8A1861E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87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2209800" y="381000"/>
            <a:ext cx="6400800" cy="55626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14B83-05D5-480E-A339-4862FEA8E737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BA506-FB73-44E5-9A39-632D7C5E18A8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15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3D35B-A900-4F15-AD70-9B7CFFD9BC5B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3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09800" y="1676400"/>
            <a:ext cx="3124200" cy="4267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86400" y="1676400"/>
            <a:ext cx="3124200" cy="4267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C65FF-68EF-4E51-872E-1B95BF8895E8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41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4B676-DD12-4C44-8DA7-1B67FA585D2D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71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94F06-2A39-4C0D-BF10-FC2837C826C9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77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1515C-C961-499D-BE9E-3872E17A9AF7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68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BA30C-9306-4AF5-8D4E-A2682B039BF5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80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F5C20-204B-43A9-95D5-50DE0006A165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49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381000"/>
            <a:ext cx="6400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0" y="6321425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142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E1440"/>
                </a:solidFill>
                <a:latin typeface="+mn-lt"/>
              </a:defRPr>
            </a:lvl1pPr>
          </a:lstStyle>
          <a:p>
            <a:pPr>
              <a:defRPr/>
            </a:pPr>
            <a:fld id="{36D2D7EB-B749-4941-B8D2-8AC1EB16FBC9}" type="slidenum">
              <a:rPr lang="en-US" altLang="en-US"/>
              <a:pPr>
                <a:defRPr/>
              </a:pPr>
              <a:t>‹#›</a:t>
            </a:fld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676400"/>
            <a:ext cx="6400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pSp>
        <p:nvGrpSpPr>
          <p:cNvPr id="1031" name="Group 17"/>
          <p:cNvGrpSpPr>
            <a:grpSpLocks/>
          </p:cNvGrpSpPr>
          <p:nvPr userDrawn="1"/>
        </p:nvGrpSpPr>
        <p:grpSpPr bwMode="auto">
          <a:xfrm>
            <a:off x="2209800" y="6265863"/>
            <a:ext cx="6400800" cy="44450"/>
            <a:chOff x="1392" y="3912"/>
            <a:chExt cx="4032" cy="28"/>
          </a:xfrm>
        </p:grpSpPr>
        <p:sp>
          <p:nvSpPr>
            <p:cNvPr id="1033" name="Line 13"/>
            <p:cNvSpPr>
              <a:spLocks noChangeShapeType="1"/>
            </p:cNvSpPr>
            <p:nvPr userDrawn="1"/>
          </p:nvSpPr>
          <p:spPr bwMode="auto">
            <a:xfrm>
              <a:off x="1392" y="3912"/>
              <a:ext cx="4032" cy="0"/>
            </a:xfrm>
            <a:prstGeom prst="line">
              <a:avLst/>
            </a:prstGeom>
            <a:noFill/>
            <a:ln w="15875">
              <a:solidFill>
                <a:srgbClr val="CEC9C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4" name="Line 15"/>
            <p:cNvSpPr>
              <a:spLocks noChangeShapeType="1"/>
            </p:cNvSpPr>
            <p:nvPr userDrawn="1"/>
          </p:nvSpPr>
          <p:spPr bwMode="auto">
            <a:xfrm>
              <a:off x="1392" y="3940"/>
              <a:ext cx="4032" cy="0"/>
            </a:xfrm>
            <a:prstGeom prst="line">
              <a:avLst/>
            </a:prstGeom>
            <a:noFill/>
            <a:ln w="15875">
              <a:solidFill>
                <a:srgbClr val="CEC9C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pic>
        <p:nvPicPr>
          <p:cNvPr id="1032" name="Picture 16" descr="STRENGTHS_Logo_Straplin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0"/>
            <a:ext cx="1905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9E144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E1440"/>
        </a:buClr>
        <a:buChar char="•"/>
        <a:defRPr sz="2000" kern="1200">
          <a:solidFill>
            <a:srgbClr val="3C241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DB000"/>
        </a:buClr>
        <a:buFont typeface="Times" panose="02020603050405020304" pitchFamily="18" charset="0"/>
        <a:buChar char="•"/>
        <a:defRPr kern="1200">
          <a:solidFill>
            <a:srgbClr val="3C2415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DB000"/>
        </a:buClr>
        <a:buChar char="•"/>
        <a:defRPr sz="1600" kern="1200">
          <a:solidFill>
            <a:srgbClr val="3C2415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C2415"/>
        </a:buClr>
        <a:buFont typeface="Times" panose="02020603050405020304" pitchFamily="18" charset="0"/>
        <a:buChar char="•"/>
        <a:defRPr sz="1400" kern="1200">
          <a:solidFill>
            <a:srgbClr val="3C2415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C2415"/>
        </a:buClr>
        <a:buFont typeface="Times" panose="02020603050405020304" pitchFamily="18" charset="0"/>
        <a:buChar char="•"/>
        <a:defRPr sz="1200" kern="1200">
          <a:solidFill>
            <a:srgbClr val="3C241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WP3</a:t>
            </a:r>
            <a:endParaRPr lang="en-US" altLang="en-US" dirty="0"/>
          </a:p>
        </p:txBody>
      </p:sp>
      <p:pic>
        <p:nvPicPr>
          <p:cNvPr id="4100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17232"/>
            <a:ext cx="2215891" cy="585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eck 2"/>
          <p:cNvSpPr/>
          <p:nvPr/>
        </p:nvSpPr>
        <p:spPr bwMode="auto">
          <a:xfrm>
            <a:off x="107504" y="4869160"/>
            <a:ext cx="8928992" cy="18722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0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0" y="1676400"/>
            <a:ext cx="6934200" cy="4267200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sz="2400" b="1" dirty="0" smtClean="0">
                <a:solidFill>
                  <a:srgbClr val="9E1440"/>
                </a:solidFill>
                <a:latin typeface="+mj-lt"/>
                <a:ea typeface="+mj-ea"/>
                <a:cs typeface="+mj-cs"/>
              </a:rPr>
              <a:t>Technical requirements document</a:t>
            </a:r>
            <a:endParaRPr lang="en-US" sz="24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18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r>
              <a:rPr lang="en-US" b="1" dirty="0" smtClean="0"/>
              <a:t>Functional requirements (What?):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.g.: be able to send and receive messages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Non-functional requirements (How?):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.g.: can be used when offline</a:t>
            </a:r>
          </a:p>
          <a:p>
            <a:pPr lvl="1"/>
            <a:r>
              <a:rPr lang="en-US" b="1" dirty="0"/>
              <a:t>a</a:t>
            </a:r>
            <a:r>
              <a:rPr lang="en-US" b="1" dirty="0" smtClean="0"/>
              <a:t>lso: data protection and data security</a:t>
            </a:r>
          </a:p>
          <a:p>
            <a:pPr lvl="1"/>
            <a:endParaRPr lang="en-US" b="1" dirty="0"/>
          </a:p>
          <a:p>
            <a:r>
              <a:rPr lang="en-US" b="1" dirty="0" smtClean="0"/>
              <a:t>Global requirements (often a result of constraints):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.g.: Hybrid programming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activities in Work Package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81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0" y="1676400"/>
            <a:ext cx="6466656" cy="4267200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9E1440"/>
                </a:solidFill>
                <a:latin typeface="+mj-lt"/>
                <a:ea typeface="+mj-ea"/>
                <a:cs typeface="+mj-cs"/>
              </a:rPr>
              <a:t>User stories, wireframes, mockups &amp; prototypes</a:t>
            </a:r>
            <a:endParaRPr lang="en-US" sz="24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18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r>
              <a:rPr lang="en-US" b="1" dirty="0" smtClean="0"/>
              <a:t>User story:</a:t>
            </a:r>
          </a:p>
          <a:p>
            <a:pPr lvl="1"/>
            <a:r>
              <a:rPr lang="en-US" i="1" dirty="0" smtClean="0"/>
              <a:t>As a client I want to access my inputs, in order to revisit previous exercises.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Wireframe: …</a:t>
            </a:r>
          </a:p>
          <a:p>
            <a:endParaRPr lang="en-US" b="1" dirty="0"/>
          </a:p>
          <a:p>
            <a:r>
              <a:rPr lang="en-US" b="1" dirty="0" smtClean="0"/>
              <a:t>Mockup: …</a:t>
            </a:r>
          </a:p>
          <a:p>
            <a:endParaRPr lang="en-US" b="1" dirty="0"/>
          </a:p>
          <a:p>
            <a:r>
              <a:rPr lang="en-US" b="1" dirty="0" smtClean="0"/>
              <a:t>Prototype: …</a:t>
            </a:r>
          </a:p>
          <a:p>
            <a:endParaRPr lang="en-US" b="1" dirty="0"/>
          </a:p>
          <a:p>
            <a:endParaRPr lang="en-US" b="1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activities in Work Package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41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0" y="1676400"/>
            <a:ext cx="6466656" cy="4267200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9E1440"/>
                </a:solidFill>
                <a:latin typeface="+mj-lt"/>
                <a:ea typeface="+mj-ea"/>
                <a:cs typeface="+mj-cs"/>
              </a:rPr>
              <a:t>User stories, wireframes, mockups &amp; prototypes</a:t>
            </a:r>
            <a:endParaRPr lang="en-US" sz="24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18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r>
              <a:rPr lang="en-US" b="1" dirty="0" smtClean="0"/>
              <a:t>Wireframe: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endParaRPr lang="en-US" b="1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activities in Work Package 3</a:t>
            </a:r>
            <a:endParaRPr lang="en-US" dirty="0"/>
          </a:p>
        </p:txBody>
      </p:sp>
      <p:sp>
        <p:nvSpPr>
          <p:cNvPr id="5" name="Rechteck 4"/>
          <p:cNvSpPr/>
          <p:nvPr/>
        </p:nvSpPr>
        <p:spPr bwMode="auto">
          <a:xfrm>
            <a:off x="1835696" y="6093296"/>
            <a:ext cx="6984776" cy="59020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2348880"/>
            <a:ext cx="2492091" cy="426261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17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auto">
          <a:xfrm>
            <a:off x="1835696" y="6093296"/>
            <a:ext cx="6984776" cy="59020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39" y="2266466"/>
            <a:ext cx="2492091" cy="44274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0" y="1676400"/>
            <a:ext cx="6466656" cy="4267200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9E1440"/>
                </a:solidFill>
                <a:latin typeface="+mj-lt"/>
                <a:ea typeface="+mj-ea"/>
                <a:cs typeface="+mj-cs"/>
              </a:rPr>
              <a:t>User stories, wireframes, mockups &amp; prototypes</a:t>
            </a:r>
            <a:endParaRPr lang="en-US" sz="24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18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r>
              <a:rPr lang="en-US" b="1" dirty="0" smtClean="0"/>
              <a:t>Mockup: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endParaRPr lang="en-US" b="1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activities in Work Package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3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auto">
          <a:xfrm>
            <a:off x="1835696" y="6093296"/>
            <a:ext cx="6984776" cy="59020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0" y="1676400"/>
            <a:ext cx="6466656" cy="4267200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9E1440"/>
                </a:solidFill>
                <a:latin typeface="+mj-lt"/>
                <a:ea typeface="+mj-ea"/>
                <a:cs typeface="+mj-cs"/>
              </a:rPr>
              <a:t>User stories, wireframes, mockups &amp; prototypes</a:t>
            </a:r>
            <a:endParaRPr lang="en-US" sz="24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18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r>
              <a:rPr lang="en-US" b="1" dirty="0" smtClean="0"/>
              <a:t>Prototype: </a:t>
            </a:r>
            <a:r>
              <a:rPr lang="en-US" dirty="0" smtClean="0"/>
              <a:t>(…)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endParaRPr lang="en-US" b="1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activities in Work Package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10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0" y="1676400"/>
            <a:ext cx="6934200" cy="4267200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9E1440"/>
                </a:solidFill>
                <a:latin typeface="+mj-lt"/>
                <a:ea typeface="+mj-ea"/>
                <a:cs typeface="+mj-cs"/>
              </a:rPr>
              <a:t>Adaptation report</a:t>
            </a:r>
            <a:endParaRPr lang="en-US" sz="24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18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r>
              <a:rPr lang="en-US" b="1" dirty="0" smtClean="0"/>
              <a:t>Sections on Step-by-step</a:t>
            </a:r>
          </a:p>
          <a:p>
            <a:endParaRPr lang="en-US" b="1" dirty="0" smtClean="0"/>
          </a:p>
          <a:p>
            <a:r>
              <a:rPr lang="en-US" b="1" dirty="0" smtClean="0"/>
              <a:t>Sections on Egypt, Sweden and Germany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activities in Work Package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7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0" y="1676400"/>
            <a:ext cx="6934200" cy="4267200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US" sz="2400" b="1" dirty="0" smtClean="0">
                <a:solidFill>
                  <a:srgbClr val="9E1440"/>
                </a:solidFill>
                <a:latin typeface="+mj-lt"/>
                <a:ea typeface="+mj-ea"/>
                <a:cs typeface="+mj-cs"/>
              </a:rPr>
              <a:t>Next: Training materials</a:t>
            </a:r>
            <a:endParaRPr lang="en-US" sz="24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18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r>
              <a:rPr lang="en-US" b="1" dirty="0" smtClean="0"/>
              <a:t>Sections on contact-on-demand</a:t>
            </a:r>
          </a:p>
          <a:p>
            <a:endParaRPr lang="en-US" b="1" dirty="0" smtClean="0"/>
          </a:p>
          <a:p>
            <a:r>
              <a:rPr lang="en-US" b="1" dirty="0" err="1" smtClean="0"/>
              <a:t>ToT</a:t>
            </a:r>
            <a:r>
              <a:rPr lang="en-US" b="1" dirty="0" smtClean="0"/>
              <a:t> for Step-by-step</a:t>
            </a:r>
          </a:p>
          <a:p>
            <a:endParaRPr lang="en-US" b="1" dirty="0"/>
          </a:p>
          <a:p>
            <a:r>
              <a:rPr lang="en-US" b="1" dirty="0" smtClean="0"/>
              <a:t>E-helper training for Step-by-step (STRENGTHS version)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activities in Work Package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8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0" y="1676400"/>
            <a:ext cx="6934200" cy="4267200"/>
          </a:xfrm>
        </p:spPr>
        <p:txBody>
          <a:bodyPr/>
          <a:lstStyle/>
          <a:p>
            <a:pPr marL="457200" indent="-457200">
              <a:buFont typeface="+mj-lt"/>
              <a:buAutoNum type="arabicPeriod" startAt="8"/>
            </a:pPr>
            <a:r>
              <a:rPr lang="en-US" sz="2400" b="1" dirty="0" smtClean="0">
                <a:solidFill>
                  <a:srgbClr val="9E1440"/>
                </a:solidFill>
                <a:latin typeface="+mj-lt"/>
                <a:ea typeface="+mj-ea"/>
                <a:cs typeface="+mj-cs"/>
              </a:rPr>
              <a:t>Next: Training pilot and evaluation</a:t>
            </a:r>
            <a:endParaRPr lang="en-US" sz="24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18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r>
              <a:rPr lang="en-US" b="1" dirty="0" smtClean="0"/>
              <a:t>Combined with software testing (WP6)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activities in Work Package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5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Thank you!</a:t>
            </a:r>
          </a:p>
        </p:txBody>
      </p:sp>
      <p:pic>
        <p:nvPicPr>
          <p:cNvPr id="75779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5445125"/>
            <a:ext cx="30003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75781" name="Rechteck 2"/>
          <p:cNvSpPr>
            <a:spLocks noChangeArrowheads="1"/>
          </p:cNvSpPr>
          <p:nvPr/>
        </p:nvSpPr>
        <p:spPr bwMode="auto">
          <a:xfrm>
            <a:off x="0" y="4697413"/>
            <a:ext cx="9144000" cy="21605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E1440"/>
              </a:buClr>
              <a:buChar char="•"/>
              <a:defRPr sz="20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BDB000"/>
              </a:buClr>
              <a:buFont typeface="Times" panose="02020603050405020304" pitchFamily="18" charset="0"/>
              <a:buChar char="•"/>
              <a:defRPr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BDB000"/>
              </a:buClr>
              <a:buChar char="•"/>
              <a:defRPr sz="16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C2415"/>
              </a:buClr>
              <a:buFont typeface="Times" panose="02020603050405020304" pitchFamily="18" charset="0"/>
              <a:buChar char="•"/>
              <a:defRPr sz="14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05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Package 6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0" y="1676400"/>
            <a:ext cx="6466656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9E1440"/>
                </a:solidFill>
                <a:latin typeface="+mj-lt"/>
                <a:ea typeface="+mj-ea"/>
                <a:cs typeface="+mj-cs"/>
              </a:rPr>
              <a:t>Online Implementation</a:t>
            </a:r>
            <a:endParaRPr lang="en-US" sz="24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dirty="0" smtClean="0"/>
              <a:t>“This work package will implement the evidence based PM+ </a:t>
            </a:r>
            <a:r>
              <a:rPr lang="en-US" dirty="0" err="1" smtClean="0"/>
              <a:t>programme</a:t>
            </a:r>
            <a:r>
              <a:rPr lang="en-US" dirty="0" smtClean="0"/>
              <a:t> by creating an online and offline computer and smartphone based version for Syrian refugees.”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92145"/>
            <a:ext cx="1398588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60270"/>
            <a:ext cx="13858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80770"/>
            <a:ext cx="1373188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948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Package 3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0" y="1676400"/>
            <a:ext cx="6466656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9E1440"/>
                </a:solidFill>
                <a:latin typeface="+mj-lt"/>
                <a:ea typeface="+mj-ea"/>
                <a:cs typeface="+mj-cs"/>
              </a:rPr>
              <a:t>Adaptation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1800" b="1" dirty="0">
                <a:solidFill>
                  <a:srgbClr val="9E1440"/>
                </a:solidFill>
                <a:latin typeface="+mj-lt"/>
                <a:ea typeface="+mj-ea"/>
                <a:cs typeface="+mj-cs"/>
              </a:rPr>
              <a:t>Task 3.2 “Adaptation of </a:t>
            </a:r>
            <a:r>
              <a:rPr lang="en-US" sz="1800" b="1" dirty="0" err="1">
                <a:solidFill>
                  <a:srgbClr val="9E1440"/>
                </a:solidFill>
                <a:latin typeface="+mj-lt"/>
                <a:ea typeface="+mj-ea"/>
                <a:cs typeface="+mj-cs"/>
              </a:rPr>
              <a:t>ePM</a:t>
            </a:r>
            <a:r>
              <a:rPr lang="en-US" sz="1800" b="1" dirty="0">
                <a:solidFill>
                  <a:srgbClr val="9E1440"/>
                </a:solidFill>
                <a:latin typeface="+mj-lt"/>
                <a:ea typeface="+mj-ea"/>
                <a:cs typeface="+mj-cs"/>
              </a:rPr>
              <a:t>+”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“The pre-existing WHO concept for electronic PM+ will be further adapted and a culturally adapted contact-on-demand functionality will be developed.”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18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Package 3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0" y="1676400"/>
            <a:ext cx="6754688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9E1440"/>
                </a:solidFill>
                <a:latin typeface="+mj-lt"/>
                <a:ea typeface="+mj-ea"/>
                <a:cs typeface="+mj-cs"/>
              </a:rPr>
              <a:t>Aim</a:t>
            </a:r>
            <a:endParaRPr lang="en-US" sz="24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To create a highly scalable, flexible and adaptable digital intervention.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reduce costs and effort for implementation with large reach</a:t>
            </a:r>
          </a:p>
          <a:p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ompatible with different health care systems / can fill gaps</a:t>
            </a:r>
          </a:p>
          <a:p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pen (software and conceptual) basis for future versions, additions and new interventions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92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activities in Work Package 3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0" y="1676400"/>
            <a:ext cx="6466656" cy="4267200"/>
          </a:xfrm>
        </p:spPr>
        <p:txBody>
          <a:bodyPr/>
          <a:lstStyle/>
          <a:p>
            <a:pPr>
              <a:buAutoNum type="arabicPeriod"/>
            </a:pPr>
            <a:r>
              <a:rPr lang="en-US" sz="2400" b="1" dirty="0">
                <a:solidFill>
                  <a:srgbClr val="9E1440"/>
                </a:solidFill>
                <a:latin typeface="+mj-lt"/>
                <a:ea typeface="+mj-ea"/>
                <a:cs typeface="+mj-cs"/>
              </a:rPr>
              <a:t>Desk-research and </a:t>
            </a:r>
            <a:r>
              <a:rPr lang="en-US" sz="2400" b="1" dirty="0" smtClean="0">
                <a:solidFill>
                  <a:srgbClr val="9E1440"/>
                </a:solidFill>
                <a:latin typeface="+mj-lt"/>
                <a:ea typeface="+mj-ea"/>
                <a:cs typeface="+mj-cs"/>
              </a:rPr>
              <a:t>consultation</a:t>
            </a:r>
          </a:p>
          <a:p>
            <a:pPr marL="0" indent="0">
              <a:buNone/>
            </a:pPr>
            <a:endParaRPr lang="en-US" sz="24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+mj-ea"/>
                <a:cs typeface="+mj-cs"/>
              </a:rPr>
              <a:t>Use of ICTs among Syrian refugees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+mj-ea"/>
                <a:cs typeface="+mj-cs"/>
              </a:rPr>
              <a:t>information and communications technologies</a:t>
            </a:r>
          </a:p>
          <a:p>
            <a:pPr marL="914400" lvl="2" indent="0">
              <a:buNone/>
            </a:pPr>
            <a:endParaRPr lang="en-US" sz="2000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+mj-ea"/>
                <a:cs typeface="+mj-cs"/>
              </a:rPr>
              <a:t>Step-by-step</a:t>
            </a:r>
          </a:p>
          <a:p>
            <a:pPr marL="457200" lvl="1" indent="0">
              <a:buNone/>
            </a:pPr>
            <a:endParaRPr lang="en-US" sz="2000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err="1" smtClean="0">
                <a:solidFill>
                  <a:schemeClr val="tx1"/>
                </a:solidFill>
                <a:ea typeface="+mj-ea"/>
                <a:cs typeface="+mj-cs"/>
              </a:rPr>
              <a:t>mHealth</a:t>
            </a:r>
            <a:r>
              <a:rPr lang="en-US" sz="2000" dirty="0" smtClean="0">
                <a:solidFill>
                  <a:schemeClr val="tx1"/>
                </a:solidFill>
                <a:ea typeface="+mj-ea"/>
                <a:cs typeface="+mj-cs"/>
              </a:rPr>
              <a:t> development frameworks</a:t>
            </a:r>
            <a:endParaRPr lang="en-US" sz="2000" dirty="0">
              <a:solidFill>
                <a:schemeClr val="tx1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en-US" sz="18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75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1952625" y="6165304"/>
            <a:ext cx="747167" cy="360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mtClean="0"/>
              <a:t>eHealth version of PM+</a:t>
            </a:r>
            <a:endParaRPr lang="en-US" altLang="en-US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0" y="1676400"/>
            <a:ext cx="6754688" cy="4267200"/>
          </a:xfrm>
        </p:spPr>
        <p:txBody>
          <a:bodyPr/>
          <a:lstStyle/>
          <a:p>
            <a:r>
              <a:rPr lang="en-US" altLang="en-US" b="1" dirty="0" smtClean="0"/>
              <a:t>„Step-by-step“</a:t>
            </a:r>
          </a:p>
          <a:p>
            <a:r>
              <a:rPr lang="en-US" altLang="en-US" dirty="0" smtClean="0"/>
              <a:t>Developed by WHO and University of Zurich</a:t>
            </a:r>
          </a:p>
          <a:p>
            <a:pPr lvl="1"/>
            <a:r>
              <a:rPr lang="en-US" altLang="en-US" dirty="0" smtClean="0"/>
              <a:t>Current web-based version: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859" y="3049301"/>
            <a:ext cx="6621434" cy="3456706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60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activities in Work Package 3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0" y="1676400"/>
            <a:ext cx="6934200" cy="42672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1" dirty="0" smtClean="0">
                <a:solidFill>
                  <a:srgbClr val="9E1440"/>
                </a:solidFill>
                <a:latin typeface="+mj-lt"/>
                <a:ea typeface="+mj-ea"/>
                <a:cs typeface="+mj-cs"/>
              </a:rPr>
              <a:t>Ethics application: qualitative assessments</a:t>
            </a:r>
          </a:p>
          <a:p>
            <a:pPr marL="0" indent="0">
              <a:buNone/>
            </a:pPr>
            <a:endParaRPr lang="en-US" sz="24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applied at FUB on April 11</a:t>
            </a:r>
            <a:r>
              <a:rPr lang="en-US" sz="2000" baseline="30000" dirty="0"/>
              <a:t>th</a:t>
            </a:r>
            <a:r>
              <a:rPr lang="en-US" sz="2000" dirty="0"/>
              <a:t> 2017 </a:t>
            </a:r>
          </a:p>
          <a:p>
            <a:pPr marL="457200" lvl="1" indent="0">
              <a:buNone/>
            </a:pP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approved on June 12</a:t>
            </a:r>
            <a:r>
              <a:rPr lang="en-US" sz="2000" baseline="30000" dirty="0"/>
              <a:t>th</a:t>
            </a:r>
            <a:r>
              <a:rPr lang="en-US" sz="2000" dirty="0"/>
              <a:t> 2017</a:t>
            </a:r>
          </a:p>
          <a:p>
            <a:pPr marL="0" indent="0">
              <a:buNone/>
            </a:pPr>
            <a:endParaRPr lang="en-US" sz="18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201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activities in Work Package 3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0" y="1676400"/>
            <a:ext cx="6934200" cy="426720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b="1" dirty="0" smtClean="0">
                <a:solidFill>
                  <a:srgbClr val="9E1440"/>
                </a:solidFill>
                <a:latin typeface="+mj-lt"/>
                <a:ea typeface="+mj-ea"/>
                <a:cs typeface="+mj-cs"/>
              </a:rPr>
              <a:t>Qualitative assessments</a:t>
            </a:r>
            <a:endParaRPr lang="en-US" sz="24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+mj-ea"/>
                <a:cs typeface="+mj-cs"/>
              </a:rPr>
              <a:t>Free listing interviews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+mj-ea"/>
                <a:cs typeface="+mj-cs"/>
              </a:rPr>
              <a:t>20 per country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+mj-ea"/>
                <a:cs typeface="+mj-cs"/>
              </a:rPr>
              <a:t>general RQA questions </a:t>
            </a:r>
            <a:r>
              <a:rPr lang="en-US" sz="2000" b="1" dirty="0" smtClean="0">
                <a:solidFill>
                  <a:schemeClr val="tx1"/>
                </a:solidFill>
                <a:ea typeface="+mj-ea"/>
                <a:cs typeface="+mj-cs"/>
              </a:rPr>
              <a:t>+ questions on ICTs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+mj-ea"/>
                <a:cs typeface="+mj-cs"/>
              </a:rPr>
              <a:t>Key informant interviews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+mj-ea"/>
                <a:cs typeface="+mj-cs"/>
              </a:rPr>
              <a:t>12 per country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</a:rPr>
              <a:t>general RQA questions </a:t>
            </a:r>
            <a:r>
              <a:rPr lang="en-US" sz="2000" b="1" dirty="0">
                <a:solidFill>
                  <a:schemeClr val="tx1"/>
                </a:solidFill>
              </a:rPr>
              <a:t>+ </a:t>
            </a:r>
            <a:r>
              <a:rPr lang="en-US" sz="2000" b="1" dirty="0" smtClean="0">
                <a:solidFill>
                  <a:schemeClr val="tx1"/>
                </a:solidFill>
              </a:rPr>
              <a:t>prototype testing</a:t>
            </a:r>
            <a:endParaRPr lang="en-US" sz="2000" b="1" dirty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+mj-ea"/>
                <a:cs typeface="+mj-cs"/>
              </a:rPr>
              <a:t>Focus group discussions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ea typeface="+mj-ea"/>
                <a:cs typeface="+mj-cs"/>
              </a:rPr>
              <a:t>2 per </a:t>
            </a:r>
            <a:r>
              <a:rPr lang="en-US" sz="2000" dirty="0" smtClean="0">
                <a:solidFill>
                  <a:schemeClr val="tx1"/>
                </a:solidFill>
                <a:ea typeface="+mj-ea"/>
                <a:cs typeface="+mj-cs"/>
              </a:rPr>
              <a:t>country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tx1"/>
                </a:solidFill>
                <a:ea typeface="+mj-ea"/>
                <a:cs typeface="+mj-cs"/>
              </a:rPr>
              <a:t>p</a:t>
            </a:r>
            <a:r>
              <a:rPr lang="en-US" sz="2000" b="1" dirty="0" smtClean="0">
                <a:solidFill>
                  <a:schemeClr val="tx1"/>
                </a:solidFill>
                <a:ea typeface="+mj-ea"/>
                <a:cs typeface="+mj-cs"/>
              </a:rPr>
              <a:t>rototype testing + contact-on-demand discussion</a:t>
            </a:r>
            <a:endParaRPr lang="en-US" sz="2000" b="1" dirty="0">
              <a:solidFill>
                <a:schemeClr val="tx1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en-US" sz="18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852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activities in Work Package 3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0" y="1676400"/>
            <a:ext cx="6934200" cy="4267200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b="1" dirty="0" smtClean="0">
                <a:solidFill>
                  <a:srgbClr val="9E1440"/>
                </a:solidFill>
                <a:latin typeface="+mj-lt"/>
                <a:ea typeface="+mj-ea"/>
                <a:cs typeface="+mj-cs"/>
              </a:rPr>
              <a:t>Concept for contact-on-demand</a:t>
            </a:r>
            <a:endParaRPr lang="en-US" sz="24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1800" b="1" dirty="0">
              <a:solidFill>
                <a:srgbClr val="9E144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09800" y="1676400"/>
            <a:ext cx="66103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1440"/>
              </a:buClr>
              <a:buChar char="•"/>
              <a:defRPr sz="2000" kern="1200">
                <a:solidFill>
                  <a:srgbClr val="3C241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B000"/>
              </a:buClr>
              <a:buFont typeface="Times" panose="02020603050405020304" pitchFamily="18" charset="0"/>
              <a:buChar char="•"/>
              <a:defRPr kern="1200">
                <a:solidFill>
                  <a:srgbClr val="3C241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B000"/>
              </a:buClr>
              <a:buChar char="•"/>
              <a:defRPr sz="1600" kern="1200">
                <a:solidFill>
                  <a:srgbClr val="3C241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400" kern="1200">
                <a:solidFill>
                  <a:srgbClr val="3C241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 kern="1200">
                <a:solidFill>
                  <a:srgbClr val="3C241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 smtClean="0"/>
              <a:t>In-App e-helper messaging system</a:t>
            </a:r>
          </a:p>
          <a:p>
            <a:pPr eaLnBrk="1" hangingPunct="1">
              <a:defRPr/>
            </a:pPr>
            <a:endParaRPr lang="de-DE" altLang="en-US" dirty="0" smtClean="0"/>
          </a:p>
          <a:p>
            <a:pPr eaLnBrk="1" hangingPunct="1">
              <a:defRPr/>
            </a:pPr>
            <a:r>
              <a:rPr lang="de-DE" altLang="en-US" dirty="0" smtClean="0"/>
              <a:t>1. Pick a </a:t>
            </a:r>
            <a:r>
              <a:rPr lang="de-DE" altLang="en-US" dirty="0" err="1" smtClean="0"/>
              <a:t>topic</a:t>
            </a:r>
            <a:r>
              <a:rPr lang="de-DE" altLang="en-US" dirty="0" smtClean="0"/>
              <a:t>:</a:t>
            </a:r>
          </a:p>
          <a:p>
            <a:pPr eaLnBrk="1" hangingPunct="1">
              <a:defRPr/>
            </a:pPr>
            <a:endParaRPr lang="de-DE" altLang="en-US" dirty="0" smtClean="0"/>
          </a:p>
          <a:p>
            <a:pPr eaLnBrk="1" hangingPunct="1">
              <a:defRPr/>
            </a:pPr>
            <a:endParaRPr lang="de-DE" altLang="en-US" dirty="0" smtClean="0"/>
          </a:p>
          <a:p>
            <a:pPr eaLnBrk="1" hangingPunct="1">
              <a:defRPr/>
            </a:pPr>
            <a:endParaRPr lang="de-DE" altLang="en-US" dirty="0" smtClean="0"/>
          </a:p>
          <a:p>
            <a:pPr eaLnBrk="1" hangingPunct="1">
              <a:defRPr/>
            </a:pPr>
            <a:endParaRPr lang="de-DE" altLang="en-US" dirty="0" smtClean="0"/>
          </a:p>
          <a:p>
            <a:pPr eaLnBrk="1" hangingPunct="1">
              <a:defRPr/>
            </a:pPr>
            <a:r>
              <a:rPr lang="de-DE" altLang="en-US" dirty="0" smtClean="0"/>
              <a:t>2. Send a </a:t>
            </a:r>
            <a:r>
              <a:rPr lang="de-DE" altLang="en-US" dirty="0" err="1" smtClean="0"/>
              <a:t>message</a:t>
            </a:r>
            <a:r>
              <a:rPr lang="de-DE" altLang="en-US" dirty="0" smtClean="0"/>
              <a:t> (</a:t>
            </a:r>
            <a:r>
              <a:rPr lang="de-DE" altLang="en-US" dirty="0" err="1" smtClean="0"/>
              <a:t>text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or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audio</a:t>
            </a:r>
            <a:r>
              <a:rPr lang="de-DE" altLang="en-US" dirty="0" smtClean="0"/>
              <a:t>)</a:t>
            </a:r>
          </a:p>
          <a:p>
            <a:pPr eaLnBrk="1" hangingPunct="1">
              <a:defRPr/>
            </a:pPr>
            <a:r>
              <a:rPr lang="de-DE" altLang="en-US" dirty="0" smtClean="0"/>
              <a:t>3. </a:t>
            </a:r>
            <a:r>
              <a:rPr lang="de-DE" altLang="en-US" dirty="0" err="1" smtClean="0"/>
              <a:t>Receive</a:t>
            </a:r>
            <a:r>
              <a:rPr lang="de-DE" altLang="en-US" dirty="0" smtClean="0"/>
              <a:t> an </a:t>
            </a:r>
            <a:r>
              <a:rPr lang="de-DE" altLang="en-US" dirty="0" err="1" smtClean="0"/>
              <a:t>answer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by</a:t>
            </a:r>
            <a:r>
              <a:rPr lang="de-DE" altLang="en-US" dirty="0" smtClean="0"/>
              <a:t> a </a:t>
            </a:r>
            <a:r>
              <a:rPr lang="de-DE" altLang="en-US" dirty="0" err="1" smtClean="0"/>
              <a:t>trained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and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supervised</a:t>
            </a:r>
            <a:r>
              <a:rPr lang="de-DE" altLang="en-US" dirty="0" smtClean="0"/>
              <a:t> e-</a:t>
            </a:r>
            <a:r>
              <a:rPr lang="de-DE" altLang="en-US" dirty="0" err="1" smtClean="0"/>
              <a:t>helper</a:t>
            </a:r>
            <a:endParaRPr lang="de-DE" altLang="en-US" dirty="0" smtClean="0"/>
          </a:p>
          <a:p>
            <a:pPr marL="0" indent="0" eaLnBrk="1" hangingPunct="1">
              <a:buNone/>
              <a:defRPr/>
            </a:pPr>
            <a:r>
              <a:rPr lang="de-DE" altLang="en-US" dirty="0" smtClean="0"/>
              <a:t>          (</a:t>
            </a:r>
            <a:r>
              <a:rPr lang="de-DE" altLang="en-US" dirty="0" err="1" smtClean="0"/>
              <a:t>text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or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audio</a:t>
            </a:r>
            <a:r>
              <a:rPr lang="de-DE" altLang="en-US" dirty="0" smtClean="0"/>
              <a:t>)     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" name="Ellipse 3"/>
          <p:cNvSpPr>
            <a:spLocks noChangeArrowheads="1"/>
          </p:cNvSpPr>
          <p:nvPr/>
        </p:nvSpPr>
        <p:spPr bwMode="auto">
          <a:xfrm>
            <a:off x="2902669" y="3652961"/>
            <a:ext cx="1150937" cy="1152525"/>
          </a:xfrm>
          <a:prstGeom prst="ellipse">
            <a:avLst/>
          </a:prstGeom>
          <a:solidFill>
            <a:srgbClr val="9E14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E1440"/>
              </a:buClr>
              <a:buChar char="•"/>
              <a:defRPr sz="20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BDB000"/>
              </a:buClr>
              <a:buFont typeface="Times" panose="02020603050405020304" pitchFamily="18" charset="0"/>
              <a:buChar char="•"/>
              <a:defRPr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BDB000"/>
              </a:buClr>
              <a:buChar char="•"/>
              <a:defRPr sz="16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C2415"/>
              </a:buClr>
              <a:buFont typeface="Times" panose="02020603050405020304" pitchFamily="18" charset="0"/>
              <a:buChar char="•"/>
              <a:defRPr sz="14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Ellipse 10"/>
          <p:cNvSpPr>
            <a:spLocks noChangeArrowheads="1"/>
          </p:cNvSpPr>
          <p:nvPr/>
        </p:nvSpPr>
        <p:spPr bwMode="auto">
          <a:xfrm>
            <a:off x="4709244" y="3673599"/>
            <a:ext cx="1150937" cy="1152525"/>
          </a:xfrm>
          <a:prstGeom prst="ellipse">
            <a:avLst/>
          </a:prstGeom>
          <a:solidFill>
            <a:srgbClr val="9E14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E1440"/>
              </a:buClr>
              <a:buChar char="•"/>
              <a:defRPr sz="20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BDB000"/>
              </a:buClr>
              <a:buFont typeface="Times" panose="02020603050405020304" pitchFamily="18" charset="0"/>
              <a:buChar char="•"/>
              <a:defRPr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BDB000"/>
              </a:buClr>
              <a:buChar char="•"/>
              <a:defRPr sz="16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C2415"/>
              </a:buClr>
              <a:buFont typeface="Times" panose="02020603050405020304" pitchFamily="18" charset="0"/>
              <a:buChar char="•"/>
              <a:defRPr sz="14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Ellipse 11"/>
          <p:cNvSpPr>
            <a:spLocks noChangeArrowheads="1"/>
          </p:cNvSpPr>
          <p:nvPr/>
        </p:nvSpPr>
        <p:spPr bwMode="auto">
          <a:xfrm>
            <a:off x="6515819" y="3645024"/>
            <a:ext cx="1152525" cy="1152525"/>
          </a:xfrm>
          <a:prstGeom prst="ellipse">
            <a:avLst/>
          </a:prstGeom>
          <a:solidFill>
            <a:srgbClr val="9E14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E1440"/>
              </a:buClr>
              <a:buChar char="•"/>
              <a:defRPr sz="20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BDB000"/>
              </a:buClr>
              <a:buFont typeface="Times" panose="02020603050405020304" pitchFamily="18" charset="0"/>
              <a:buChar char="•"/>
              <a:defRPr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BDB000"/>
              </a:buClr>
              <a:buChar char="•"/>
              <a:defRPr sz="16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C2415"/>
              </a:buClr>
              <a:buFont typeface="Times" panose="02020603050405020304" pitchFamily="18" charset="0"/>
              <a:buChar char="•"/>
              <a:defRPr sz="14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feld 2"/>
          <p:cNvSpPr txBox="1">
            <a:spLocks noChangeArrowheads="1"/>
          </p:cNvSpPr>
          <p:nvPr/>
        </p:nvSpPr>
        <p:spPr bwMode="auto">
          <a:xfrm>
            <a:off x="2893502" y="4070722"/>
            <a:ext cx="11509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E1440"/>
              </a:buClr>
              <a:buChar char="•"/>
              <a:defRPr sz="20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BDB000"/>
              </a:buClr>
              <a:buFont typeface="Times" panose="02020603050405020304" pitchFamily="18" charset="0"/>
              <a:buChar char="•"/>
              <a:defRPr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BDB000"/>
              </a:buClr>
              <a:buChar char="•"/>
              <a:defRPr sz="16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C2415"/>
              </a:buClr>
              <a:buFont typeface="Times" panose="02020603050405020304" pitchFamily="18" charset="0"/>
              <a:buChar char="•"/>
              <a:defRPr sz="14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de-DE" altLang="en-US" sz="1600" b="1" dirty="0">
                <a:solidFill>
                  <a:schemeClr val="bg1"/>
                </a:solidFill>
              </a:rPr>
              <a:t>Content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Textfeld 12"/>
          <p:cNvSpPr txBox="1">
            <a:spLocks noChangeArrowheads="1"/>
          </p:cNvSpPr>
          <p:nvPr/>
        </p:nvSpPr>
        <p:spPr bwMode="auto">
          <a:xfrm>
            <a:off x="4682614" y="4077072"/>
            <a:ext cx="1152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E1440"/>
              </a:buClr>
              <a:buChar char="•"/>
              <a:defRPr sz="20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BDB000"/>
              </a:buClr>
              <a:buFont typeface="Times" panose="02020603050405020304" pitchFamily="18" charset="0"/>
              <a:buChar char="•"/>
              <a:defRPr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BDB000"/>
              </a:buClr>
              <a:buChar char="•"/>
              <a:defRPr sz="16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C2415"/>
              </a:buClr>
              <a:buFont typeface="Times" panose="02020603050405020304" pitchFamily="18" charset="0"/>
              <a:buChar char="•"/>
              <a:defRPr sz="14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2415"/>
              </a:buClr>
              <a:buFont typeface="Times" panose="02020603050405020304" pitchFamily="18" charset="0"/>
              <a:buChar char="•"/>
              <a:defRPr sz="1200">
                <a:solidFill>
                  <a:srgbClr val="3C2415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de-DE" altLang="en-US" sz="1600" b="1" dirty="0">
                <a:solidFill>
                  <a:schemeClr val="bg1"/>
                </a:solidFill>
              </a:rPr>
              <a:t>Tech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506652" y="4078659"/>
            <a:ext cx="1152525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600" b="1" dirty="0">
                <a:solidFill>
                  <a:schemeClr val="bg1"/>
                </a:solidFill>
                <a:latin typeface="+mn-lt"/>
                <a:ea typeface="+mn-ea"/>
              </a:rPr>
              <a:t>Motivation</a:t>
            </a:r>
            <a:endParaRPr lang="en-US" sz="16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9900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entury Gothic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</Words>
  <Application>Microsoft Office PowerPoint</Application>
  <PresentationFormat>On-screen Show (4:3)</PresentationFormat>
  <Paragraphs>152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WP3</vt:lpstr>
      <vt:lpstr>Work Package 6</vt:lpstr>
      <vt:lpstr>Work Package 3</vt:lpstr>
      <vt:lpstr>Work Package 3</vt:lpstr>
      <vt:lpstr>Overview of activities in Work Package 3</vt:lpstr>
      <vt:lpstr>eHealth version of PM+</vt:lpstr>
      <vt:lpstr>Overview of activities in Work Package 3</vt:lpstr>
      <vt:lpstr>Overview of activities in Work Package 3</vt:lpstr>
      <vt:lpstr>Overview of activities in Work Package 3</vt:lpstr>
      <vt:lpstr>Overview of activities in Work Package 3</vt:lpstr>
      <vt:lpstr>Overview of activities in Work Package 3</vt:lpstr>
      <vt:lpstr>Overview of activities in Work Package 3</vt:lpstr>
      <vt:lpstr>Overview of activities in Work Package 3</vt:lpstr>
      <vt:lpstr>Overview of activities in Work Package 3</vt:lpstr>
      <vt:lpstr>Overview of activities in Work Package 3</vt:lpstr>
      <vt:lpstr>Overview of activities in Work Package 3</vt:lpstr>
      <vt:lpstr>Overview of activities in Work Package 3</vt:lpstr>
      <vt:lpstr>Thank you!</vt:lpstr>
    </vt:vector>
  </TitlesOfParts>
  <Company>UK Coalition of People Living with HIV and AIDS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Any User</dc:creator>
  <cp:lastModifiedBy>Uppendahl, J.R.</cp:lastModifiedBy>
  <cp:revision>499</cp:revision>
  <dcterms:created xsi:type="dcterms:W3CDTF">2017-01-13T11:22:13Z</dcterms:created>
  <dcterms:modified xsi:type="dcterms:W3CDTF">2018-02-20T10:00:34Z</dcterms:modified>
</cp:coreProperties>
</file>