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48" r:id="rId2"/>
    <p:sldId id="354" r:id="rId3"/>
    <p:sldId id="363" r:id="rId4"/>
    <p:sldId id="356" r:id="rId5"/>
    <p:sldId id="326" r:id="rId6"/>
    <p:sldId id="364" r:id="rId7"/>
    <p:sldId id="366" r:id="rId8"/>
    <p:sldId id="365" r:id="rId9"/>
    <p:sldId id="359" r:id="rId10"/>
    <p:sldId id="357" r:id="rId11"/>
    <p:sldId id="352" r:id="rId12"/>
    <p:sldId id="358" r:id="rId1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 snapToObjects="1">
      <p:cViewPr>
        <p:scale>
          <a:sx n="79" d="100"/>
          <a:sy n="79" d="100"/>
        </p:scale>
        <p:origin x="-128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5C4A-0B1C-BA47-A357-197A63F7D74B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267F6-1186-2840-BED0-2574F910A6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8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9CC48998-0B04-2047-A9B8-B208E62EFC00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1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 dirty="0" err="1" smtClean="0">
                <a:latin typeface="Verdana" charset="0"/>
                <a:ea typeface="MS PGothic" charset="0"/>
              </a:rPr>
              <a:t>WP’s</a:t>
            </a:r>
            <a:endParaRPr lang="nl-NL" sz="900" dirty="0">
              <a:latin typeface="Verdana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55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11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55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5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759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55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5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6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  <p:extLst>
      <p:ext uri="{BB962C8B-B14F-4D97-AF65-F5344CB8AC3E}">
        <p14:creationId xmlns:p14="http://schemas.microsoft.com/office/powerpoint/2010/main" val="3150677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7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  <p:extLst>
      <p:ext uri="{BB962C8B-B14F-4D97-AF65-F5344CB8AC3E}">
        <p14:creationId xmlns:p14="http://schemas.microsoft.com/office/powerpoint/2010/main" val="3190164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390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9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z="900" dirty="0">
              <a:latin typeface="Verdana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9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88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99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29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01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43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77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98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3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47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47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F7EB-4F59-8545-B6E1-3129DE0DB514}" type="datetimeFigureOut">
              <a:rPr lang="nl-NL" smtClean="0"/>
              <a:t>20-3-2018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45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466" y="480545"/>
            <a:ext cx="7366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Work Package 4: Implementation of Low-Intensity Programs in Refugee Settings</a:t>
            </a:r>
            <a:endParaRPr lang="en-US" sz="2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52" y="3149940"/>
            <a:ext cx="5204636" cy="316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1" y="612694"/>
            <a:ext cx="77915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Inclusion Criteria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Community screening in eastern Amman of Syrian refugees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GHQ &gt; 1 and WHODAS&gt;16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Female &gt; 18 years &amp; Child of 10-16 years of age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4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807459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Implementation</a:t>
            </a:r>
          </a:p>
          <a:p>
            <a:pPr eaLnBrk="1" hangingPunct="1">
              <a:defRPr/>
            </a:pPr>
            <a:endParaRPr lang="en-US" b="1" dirty="0" smtClean="0">
              <a:solidFill>
                <a:srgbClr val="800000"/>
              </a:solidFill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</a:rPr>
              <a:t>Liaise with IMC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&amp; UNHCR to test implementation in selected communities/camps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</a:rPr>
              <a:t>This will involve training unspecified number of providers with view of implementing PM+ </a:t>
            </a:r>
          </a:p>
          <a:p>
            <a:pPr marL="0" indent="0"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449" y="320907"/>
            <a:ext cx="7743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800000"/>
                </a:solidFill>
                <a:latin typeface="Arial"/>
                <a:cs typeface="Arial"/>
              </a:rPr>
              <a:t>Actions to be carried out within the next year</a:t>
            </a: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184424"/>
              </p:ext>
            </p:extLst>
          </p:nvPr>
        </p:nvGraphicFramePr>
        <p:xfrm>
          <a:off x="746450" y="1769340"/>
          <a:ext cx="6875692" cy="36728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3115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41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Completed by month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Writing detailed study protocol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dk1"/>
                          </a:solidFill>
                          <a:latin typeface="Arial"/>
                          <a:cs typeface="Arial"/>
                        </a:rPr>
                        <a:t> including measures and indicators</a:t>
                      </a:r>
                      <a:endParaRPr lang="en-US" sz="18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Conduct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f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ocus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group interviews in stakeholders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6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Secure ethics approval of UNSW Ethics Review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Committee/local ethics (?)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Preparation of recruitment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12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Identify PM+ trainers/ supervisors/assessors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12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Recruitment of PM+ providers/assessors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12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8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0" y="612694"/>
            <a:ext cx="70634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Objectives</a:t>
            </a:r>
          </a:p>
          <a:p>
            <a:endParaRPr lang="en-GB" sz="2400" b="1" dirty="0">
              <a:solidFill>
                <a:srgbClr val="800000"/>
              </a:solidFill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Evaluate the effectiveness of Group-Based PM+ in Syrian refugee adults (and to test the effect on their children)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Assess capacity of this program in refugee settings via implementation with refugee partners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Evaluated in adults (Jordan) and adolescents (Lebanon)</a:t>
            </a:r>
          </a:p>
          <a:p>
            <a:endParaRPr lang="en-GB" sz="2400" dirty="0" smtClean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0" y="612694"/>
            <a:ext cx="70634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Overall Plan</a:t>
            </a:r>
          </a:p>
          <a:p>
            <a:endParaRPr lang="en-GB" sz="2400" b="1" dirty="0">
              <a:solidFill>
                <a:srgbClr val="800000"/>
              </a:solidFill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Adaptation and Engagement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Pilot Testing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Process Evaluation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Full RCT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Process Evaluation</a:t>
            </a:r>
          </a:p>
          <a:p>
            <a:r>
              <a:rPr lang="en-GB" sz="2400" dirty="0" smtClean="0">
                <a:latin typeface="Arial"/>
                <a:cs typeface="Arial"/>
              </a:rPr>
              <a:t>…..</a:t>
            </a:r>
          </a:p>
          <a:p>
            <a:r>
              <a:rPr lang="en-GB" sz="2400" dirty="0" smtClean="0">
                <a:latin typeface="Arial"/>
                <a:cs typeface="Arial"/>
              </a:rPr>
              <a:t>6.	Implementation</a:t>
            </a:r>
          </a:p>
          <a:p>
            <a:endParaRPr lang="en-GB" sz="2400" dirty="0" smtClean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1" y="612694"/>
            <a:ext cx="779153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Phase 1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Focus group interviews in stakeholders:</a:t>
            </a:r>
          </a:p>
          <a:p>
            <a:pPr marL="342900" indent="-342900">
              <a:buFont typeface="Wingdings" charset="2"/>
              <a:buChar char="v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Policy makers in refugee mental health care, government reps, refugee agencies</a:t>
            </a:r>
          </a:p>
          <a:p>
            <a:pPr marL="342900" indent="-342900">
              <a:buFont typeface="Wingdings" charset="2"/>
              <a:buChar char="v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Providers in </a:t>
            </a:r>
            <a:r>
              <a:rPr lang="en-GB" sz="2400" dirty="0">
                <a:solidFill>
                  <a:srgbClr val="000000"/>
                </a:solidFill>
                <a:latin typeface="Arial"/>
                <a:cs typeface="Arial"/>
              </a:rPr>
              <a:t>refugee mental health </a:t>
            </a: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care and community mental health care</a:t>
            </a:r>
          </a:p>
          <a:p>
            <a:pPr marL="342900" indent="-342900">
              <a:buFont typeface="Wingdings" charset="2"/>
              <a:buChar char="v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Syrian refugees</a:t>
            </a:r>
          </a:p>
          <a:p>
            <a:endParaRPr lang="en-GB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What is needed to integrate PM+ programmes and training materials into community health care?</a:t>
            </a:r>
          </a:p>
          <a:p>
            <a:pPr marL="342900" indent="-342900">
              <a:buFont typeface="Wingdings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Additional questions for cultural adaptation (WP3)</a:t>
            </a:r>
          </a:p>
          <a:p>
            <a:pPr marL="342900" indent="-342900">
              <a:buFont typeface="Wingdings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Additional questions for dissemination (WP8)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8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73755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Group Problem Management Plus (PM+):</a:t>
            </a:r>
          </a:p>
          <a:p>
            <a:pPr eaLnBrk="1" hangingPunct="1">
              <a:defRPr/>
            </a:pPr>
            <a:endParaRPr lang="en-US" b="1" dirty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Developed by WHO and UNSW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Builds on individual PM+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Face-to-face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Arial"/>
                <a:cs typeface="Arial"/>
              </a:rPr>
              <a:t>Group size: </a:t>
            </a:r>
            <a:r>
              <a:rPr lang="en-US" dirty="0" smtClean="0">
                <a:latin typeface="Arial"/>
                <a:cs typeface="Arial"/>
              </a:rPr>
              <a:t>8</a:t>
            </a:r>
            <a:r>
              <a:rPr lang="mr-IN" dirty="0" smtClean="0">
                <a:latin typeface="Arial"/>
                <a:cs typeface="Arial"/>
              </a:rPr>
              <a:t> refugees</a:t>
            </a:r>
            <a:endParaRPr lang="en-US" dirty="0" smtClean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Focus on adult women (because much easier to access than men)</a:t>
            </a:r>
          </a:p>
          <a:p>
            <a:pPr marL="0" indent="0" eaLnBrk="1" hangingPunct="1">
              <a:buFont typeface="Arial"/>
              <a:buChar char="•"/>
              <a:defRPr/>
            </a:pPr>
            <a:endParaRPr lang="en-US" dirty="0" smtClean="0">
              <a:latin typeface="Arial"/>
              <a:cs typeface="Arial"/>
            </a:endParaRPr>
          </a:p>
        </p:txBody>
      </p:sp>
      <p:pic>
        <p:nvPicPr>
          <p:cNvPr id="4" name="Picture 3" descr="Wh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1" y="5695007"/>
            <a:ext cx="2279422" cy="7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5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763293" y="692150"/>
            <a:ext cx="73755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Design</a:t>
            </a:r>
          </a:p>
          <a:p>
            <a:pPr eaLnBrk="1" hangingPunct="1">
              <a:defRPr/>
            </a:pPr>
            <a:endParaRPr lang="en-US" b="1" dirty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Parallel design RCT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PM+ vs Enhanced Usual Care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err="1" smtClean="0">
                <a:latin typeface="Arial"/>
                <a:cs typeface="Arial"/>
              </a:rPr>
              <a:t>Approx</a:t>
            </a:r>
            <a:r>
              <a:rPr lang="en-US" dirty="0" smtClean="0">
                <a:latin typeface="Arial"/>
                <a:cs typeface="Arial"/>
              </a:rPr>
              <a:t> 170 per cell (340 in total)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Estimated 260 retained at 12 months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Assess Baseline, Post, 3-Month, 12-Month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latin typeface="Arial"/>
              <a:cs typeface="Arial"/>
            </a:endParaRPr>
          </a:p>
          <a:p>
            <a:pPr marL="0" indent="0" eaLnBrk="1" hangingPunct="1">
              <a:buFont typeface="Arial"/>
              <a:buChar char="•"/>
              <a:defRPr/>
            </a:pPr>
            <a:endParaRPr lang="en-US" dirty="0" smtClean="0">
              <a:latin typeface="Arial"/>
              <a:cs typeface="Arial"/>
            </a:endParaRPr>
          </a:p>
        </p:txBody>
      </p:sp>
      <p:pic>
        <p:nvPicPr>
          <p:cNvPr id="4" name="Picture 3" descr="Wh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1" y="5695007"/>
            <a:ext cx="2279422" cy="7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73755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Timing</a:t>
            </a:r>
          </a:p>
          <a:p>
            <a:pPr eaLnBrk="1" hangingPunct="1">
              <a:defRPr/>
            </a:pPr>
            <a:endParaRPr lang="en-US" b="1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/>
                <a:cs typeface="Arial"/>
              </a:rPr>
              <a:t>T</a:t>
            </a:r>
            <a:r>
              <a:rPr lang="mr-IN" dirty="0">
                <a:latin typeface="Arial"/>
                <a:cs typeface="Arial"/>
              </a:rPr>
              <a:t>raining of </a:t>
            </a:r>
            <a:r>
              <a:rPr lang="en-US" dirty="0" smtClean="0">
                <a:latin typeface="Arial"/>
                <a:cs typeface="Arial"/>
              </a:rPr>
              <a:t>6 </a:t>
            </a:r>
            <a:r>
              <a:rPr lang="mr-IN" dirty="0" smtClean="0">
                <a:latin typeface="Arial"/>
                <a:cs typeface="Arial"/>
              </a:rPr>
              <a:t>PM</a:t>
            </a:r>
            <a:r>
              <a:rPr lang="mr-IN" dirty="0">
                <a:latin typeface="Arial"/>
                <a:cs typeface="Arial"/>
              </a:rPr>
              <a:t>+ providers </a:t>
            </a:r>
            <a:endParaRPr lang="en-US" dirty="0" smtClean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/>
                <a:cs typeface="Arial"/>
              </a:rPr>
              <a:t>4 </a:t>
            </a:r>
            <a:r>
              <a:rPr lang="en-US" dirty="0">
                <a:latin typeface="Arial"/>
                <a:cs typeface="Arial"/>
              </a:rPr>
              <a:t>Providers conducting 1 session per day for 4 days per week: intervention can be done in 6  months (12 month f/up can be done in 18 months)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latin typeface="Arial"/>
              <a:cs typeface="Arial"/>
            </a:endParaRPr>
          </a:p>
          <a:p>
            <a:pPr marL="0" indent="0" eaLnBrk="1" hangingPunct="1">
              <a:buFont typeface="Arial"/>
              <a:buChar char="•"/>
              <a:defRPr/>
            </a:pPr>
            <a:endParaRPr lang="en-US" dirty="0" smtClean="0">
              <a:latin typeface="Arial"/>
              <a:cs typeface="Arial"/>
            </a:endParaRPr>
          </a:p>
        </p:txBody>
      </p:sp>
      <p:pic>
        <p:nvPicPr>
          <p:cNvPr id="4" name="Picture 3" descr="Wh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1" y="5695007"/>
            <a:ext cx="2279422" cy="7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449" y="320907"/>
            <a:ext cx="77430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800000"/>
                </a:solidFill>
                <a:latin typeface="Arial"/>
                <a:cs typeface="Arial"/>
              </a:rPr>
              <a:t>Dependent Variables (?)</a:t>
            </a:r>
          </a:p>
          <a:p>
            <a:pPr>
              <a:defRPr/>
            </a:pPr>
            <a:endParaRPr lang="en-US" sz="2000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000" dirty="0" smtClean="0">
                <a:solidFill>
                  <a:srgbClr val="800000"/>
                </a:solidFill>
                <a:latin typeface="Arial"/>
                <a:cs typeface="Arial"/>
              </a:rPr>
              <a:t>A</a:t>
            </a:r>
            <a:r>
              <a:rPr lang="x-none" sz="2000" dirty="0" smtClean="0">
                <a:solidFill>
                  <a:srgbClr val="800000"/>
                </a:solidFill>
                <a:latin typeface="Arial"/>
                <a:cs typeface="Arial"/>
              </a:rPr>
              <a:t>ll assessments:</a:t>
            </a:r>
            <a:endParaRPr lang="en-US" sz="20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000" dirty="0" smtClean="0">
                <a:latin typeface="Arial"/>
                <a:cs typeface="Arial"/>
              </a:rPr>
              <a:t>GHQ</a:t>
            </a:r>
            <a:r>
              <a:rPr lang="en-US" sz="2000" dirty="0">
                <a:latin typeface="Arial"/>
                <a:cs typeface="Arial"/>
              </a:rPr>
              <a:t>-12</a:t>
            </a:r>
          </a:p>
          <a:p>
            <a:r>
              <a:rPr lang="en-US" sz="2000" dirty="0" smtClean="0">
                <a:latin typeface="Arial"/>
                <a:cs typeface="Arial"/>
              </a:rPr>
              <a:t>WHODAS</a:t>
            </a:r>
          </a:p>
          <a:p>
            <a:r>
              <a:rPr lang="en-US" sz="2000" dirty="0" smtClean="0">
                <a:latin typeface="Arial"/>
                <a:cs typeface="Arial"/>
              </a:rPr>
              <a:t>PSYCHLOPS</a:t>
            </a:r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PTSD </a:t>
            </a:r>
            <a:r>
              <a:rPr lang="en-US" sz="2000" dirty="0">
                <a:latin typeface="Arial"/>
                <a:cs typeface="Arial"/>
              </a:rPr>
              <a:t>(PCL-5</a:t>
            </a:r>
            <a:r>
              <a:rPr lang="en-US" sz="2000" dirty="0" smtClean="0">
                <a:latin typeface="Arial"/>
                <a:cs typeface="Arial"/>
              </a:rPr>
              <a:t>)</a:t>
            </a:r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Humanitarian Settings Perceived Needs Scale (HESPER)</a:t>
            </a:r>
          </a:p>
          <a:p>
            <a:r>
              <a:rPr lang="en-US" sz="2000" dirty="0">
                <a:latin typeface="Arial"/>
                <a:cs typeface="Arial"/>
              </a:rPr>
              <a:t>Health costs (CSRI)</a:t>
            </a:r>
          </a:p>
          <a:p>
            <a:r>
              <a:rPr lang="en-US" sz="2000" dirty="0">
                <a:latin typeface="Arial"/>
                <a:cs typeface="Arial"/>
              </a:rPr>
              <a:t>Life Events Checklist (LEC) </a:t>
            </a:r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rgbClr val="800000"/>
                </a:solidFill>
                <a:latin typeface="Arial"/>
                <a:cs typeface="Arial"/>
              </a:rPr>
              <a:t>SDQ for 1 child</a:t>
            </a:r>
          </a:p>
          <a:p>
            <a:r>
              <a:rPr lang="en-US" sz="2000" dirty="0" smtClean="0">
                <a:solidFill>
                  <a:srgbClr val="800000"/>
                </a:solidFill>
                <a:latin typeface="Arial"/>
                <a:cs typeface="Arial"/>
              </a:rPr>
              <a:t>------------------------</a:t>
            </a:r>
          </a:p>
          <a:p>
            <a:r>
              <a:rPr lang="en-US" sz="2000" dirty="0" smtClean="0">
                <a:solidFill>
                  <a:srgbClr val="800000"/>
                </a:solidFill>
                <a:latin typeface="Arial"/>
                <a:cs typeface="Arial"/>
              </a:rPr>
              <a:t>SDQ by 1 child</a:t>
            </a:r>
            <a:endParaRPr lang="mr-IN" sz="2000" dirty="0">
              <a:solidFill>
                <a:srgbClr val="800000"/>
              </a:solidFill>
              <a:latin typeface="Arial"/>
              <a:cs typeface="Arial"/>
            </a:endParaRPr>
          </a:p>
          <a:p>
            <a:endParaRPr lang="en-GB" sz="2400" dirty="0" smtClean="0">
              <a:latin typeface="Arial"/>
              <a:cs typeface="Arial"/>
            </a:endParaRPr>
          </a:p>
          <a:p>
            <a:endParaRPr lang="en-GB" sz="2400" dirty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5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7375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PM+ training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4781" y="1553733"/>
            <a:ext cx="69882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Arial"/>
                <a:cs typeface="Arial"/>
              </a:rPr>
              <a:t>PM+ trainers/ supervisors will be recruited: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/>
                <a:cs typeface="Arial"/>
              </a:rPr>
              <a:t>Psychologists/social workers working for Noor Al Hussein (Bachelors training)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/>
                <a:cs typeface="Arial"/>
              </a:rPr>
              <a:t>Arabic speaking</a:t>
            </a:r>
          </a:p>
          <a:p>
            <a:pPr marL="800100" lvl="1" indent="-342900">
              <a:buFont typeface="Wingdings" panose="05000000000000000000" pitchFamily="2" charset="2"/>
              <a:buChar char="ü"/>
              <a:defRPr/>
            </a:pPr>
            <a:r>
              <a:rPr lang="en-US" sz="2400" dirty="0">
                <a:latin typeface="Arial"/>
                <a:cs typeface="Arial"/>
              </a:rPr>
              <a:t>T</a:t>
            </a:r>
            <a:r>
              <a:rPr lang="en-US" sz="2400" dirty="0" smtClean="0">
                <a:latin typeface="Arial"/>
                <a:cs typeface="Arial"/>
              </a:rPr>
              <a:t>rained </a:t>
            </a:r>
            <a:r>
              <a:rPr lang="en-US" sz="2400" dirty="0">
                <a:latin typeface="Arial"/>
                <a:cs typeface="Arial"/>
              </a:rPr>
              <a:t>by PM+ Master </a:t>
            </a:r>
            <a:r>
              <a:rPr lang="en-US" sz="2400" dirty="0" smtClean="0">
                <a:latin typeface="Arial"/>
                <a:cs typeface="Arial"/>
              </a:rPr>
              <a:t>trainers</a:t>
            </a:r>
          </a:p>
          <a:p>
            <a:pPr>
              <a:defRPr/>
            </a:pPr>
            <a:endParaRPr lang="en-US" sz="2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9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4533</TotalTime>
  <Words>548</Words>
  <Application>Microsoft Office PowerPoint</Application>
  <PresentationFormat>On-screen Show (4:3)</PresentationFormat>
  <Paragraphs>105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Office-thema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Vrije Universiteit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Marit Sijbrandij</dc:creator>
  <cp:lastModifiedBy>Uppendahl, J.R.</cp:lastModifiedBy>
  <cp:revision>273</cp:revision>
  <dcterms:created xsi:type="dcterms:W3CDTF">2016-10-31T10:49:10Z</dcterms:created>
  <dcterms:modified xsi:type="dcterms:W3CDTF">2018-03-20T08:33:08Z</dcterms:modified>
</cp:coreProperties>
</file>