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707" r:id="rId2"/>
  </p:sldMasterIdLst>
  <p:notesMasterIdLst>
    <p:notesMasterId r:id="rId22"/>
  </p:notesMasterIdLst>
  <p:sldIdLst>
    <p:sldId id="260" r:id="rId3"/>
    <p:sldId id="315" r:id="rId4"/>
    <p:sldId id="336" r:id="rId5"/>
    <p:sldId id="329" r:id="rId6"/>
    <p:sldId id="332" r:id="rId7"/>
    <p:sldId id="331" r:id="rId8"/>
    <p:sldId id="348" r:id="rId9"/>
    <p:sldId id="343" r:id="rId10"/>
    <p:sldId id="333" r:id="rId11"/>
    <p:sldId id="345" r:id="rId12"/>
    <p:sldId id="344" r:id="rId13"/>
    <p:sldId id="346" r:id="rId14"/>
    <p:sldId id="334" r:id="rId15"/>
    <p:sldId id="342" r:id="rId16"/>
    <p:sldId id="335" r:id="rId17"/>
    <p:sldId id="341" r:id="rId18"/>
    <p:sldId id="338" r:id="rId19"/>
    <p:sldId id="347" r:id="rId20"/>
    <p:sldId id="301" r:id="rId21"/>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a Fuhr" initials="DF" lastIdx="7" clrIdx="0">
    <p:extLst/>
  </p:cmAuthor>
  <p:cmAuthor id="2" name="Bayard Roberts" initials="BR"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A84"/>
    <a:srgbClr val="004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5" autoAdjust="0"/>
    <p:restoredTop sz="83434" autoAdjust="0"/>
  </p:normalViewPr>
  <p:slideViewPr>
    <p:cSldViewPr snapToGrid="0">
      <p:cViewPr>
        <p:scale>
          <a:sx n="69" d="100"/>
          <a:sy n="69" d="100"/>
        </p:scale>
        <p:origin x="-14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7C7D03A-C500-3042-B53D-B5EEA3136C6C}" type="datetimeFigureOut">
              <a:rPr lang="en-GB"/>
              <a:pPr>
                <a:defRPr/>
              </a:pPr>
              <a:t>27/02/2018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E783974B-28AF-9945-ACEC-018E57024369}" type="slidenum">
              <a:rPr lang="en-GB"/>
              <a:pPr>
                <a:defRPr/>
              </a:pPr>
              <a:t>‹#›</a:t>
            </a:fld>
            <a:endParaRPr lang="en-GB"/>
          </a:p>
        </p:txBody>
      </p:sp>
    </p:spTree>
    <p:extLst>
      <p:ext uri="{BB962C8B-B14F-4D97-AF65-F5344CB8AC3E}">
        <p14:creationId xmlns:p14="http://schemas.microsoft.com/office/powerpoint/2010/main" val="1051940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a:t>
            </a:fld>
            <a:endParaRPr lang="en-GB"/>
          </a:p>
        </p:txBody>
      </p:sp>
    </p:spTree>
    <p:extLst>
      <p:ext uri="{BB962C8B-B14F-4D97-AF65-F5344CB8AC3E}">
        <p14:creationId xmlns:p14="http://schemas.microsoft.com/office/powerpoint/2010/main" val="1827632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u="none"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11</a:t>
            </a:fld>
            <a:endParaRPr lang="en-GB"/>
          </a:p>
        </p:txBody>
      </p:sp>
    </p:spTree>
    <p:extLst>
      <p:ext uri="{BB962C8B-B14F-4D97-AF65-F5344CB8AC3E}">
        <p14:creationId xmlns:p14="http://schemas.microsoft.com/office/powerpoint/2010/main" val="137681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12</a:t>
            </a:fld>
            <a:endParaRPr lang="en-GB"/>
          </a:p>
        </p:txBody>
      </p:sp>
    </p:spTree>
    <p:extLst>
      <p:ext uri="{BB962C8B-B14F-4D97-AF65-F5344CB8AC3E}">
        <p14:creationId xmlns:p14="http://schemas.microsoft.com/office/powerpoint/2010/main" val="2034136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13</a:t>
            </a:fld>
            <a:endParaRPr lang="en-GB"/>
          </a:p>
        </p:txBody>
      </p:sp>
    </p:spTree>
    <p:extLst>
      <p:ext uri="{BB962C8B-B14F-4D97-AF65-F5344CB8AC3E}">
        <p14:creationId xmlns:p14="http://schemas.microsoft.com/office/powerpoint/2010/main" val="1077380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14</a:t>
            </a:fld>
            <a:endParaRPr lang="en-GB"/>
          </a:p>
        </p:txBody>
      </p:sp>
    </p:spTree>
    <p:extLst>
      <p:ext uri="{BB962C8B-B14F-4D97-AF65-F5344CB8AC3E}">
        <p14:creationId xmlns:p14="http://schemas.microsoft.com/office/powerpoint/2010/main" val="1631906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15</a:t>
            </a:fld>
            <a:endParaRPr lang="en-GB"/>
          </a:p>
        </p:txBody>
      </p:sp>
    </p:spTree>
    <p:extLst>
      <p:ext uri="{BB962C8B-B14F-4D97-AF65-F5344CB8AC3E}">
        <p14:creationId xmlns:p14="http://schemas.microsoft.com/office/powerpoint/2010/main" val="1756838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baseline="0"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16</a:t>
            </a:fld>
            <a:endParaRPr lang="en-GB"/>
          </a:p>
        </p:txBody>
      </p:sp>
    </p:spTree>
    <p:extLst>
      <p:ext uri="{BB962C8B-B14F-4D97-AF65-F5344CB8AC3E}">
        <p14:creationId xmlns:p14="http://schemas.microsoft.com/office/powerpoint/2010/main" val="2852802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17</a:t>
            </a:fld>
            <a:endParaRPr lang="en-GB"/>
          </a:p>
        </p:txBody>
      </p:sp>
    </p:spTree>
    <p:extLst>
      <p:ext uri="{BB962C8B-B14F-4D97-AF65-F5344CB8AC3E}">
        <p14:creationId xmlns:p14="http://schemas.microsoft.com/office/powerpoint/2010/main" val="1416623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18</a:t>
            </a:fld>
            <a:endParaRPr lang="en-GB"/>
          </a:p>
        </p:txBody>
      </p:sp>
    </p:spTree>
    <p:extLst>
      <p:ext uri="{BB962C8B-B14F-4D97-AF65-F5344CB8AC3E}">
        <p14:creationId xmlns:p14="http://schemas.microsoft.com/office/powerpoint/2010/main" val="3953511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19</a:t>
            </a:fld>
            <a:endParaRPr lang="en-GB"/>
          </a:p>
        </p:txBody>
      </p:sp>
    </p:spTree>
    <p:extLst>
      <p:ext uri="{BB962C8B-B14F-4D97-AF65-F5344CB8AC3E}">
        <p14:creationId xmlns:p14="http://schemas.microsoft.com/office/powerpoint/2010/main" val="1249574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2</a:t>
            </a:fld>
            <a:endParaRPr lang="en-GB"/>
          </a:p>
        </p:txBody>
      </p:sp>
    </p:spTree>
    <p:extLst>
      <p:ext uri="{BB962C8B-B14F-4D97-AF65-F5344CB8AC3E}">
        <p14:creationId xmlns:p14="http://schemas.microsoft.com/office/powerpoint/2010/main" val="2053464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3</a:t>
            </a:fld>
            <a:endParaRPr lang="en-GB"/>
          </a:p>
        </p:txBody>
      </p:sp>
    </p:spTree>
    <p:extLst>
      <p:ext uri="{BB962C8B-B14F-4D97-AF65-F5344CB8AC3E}">
        <p14:creationId xmlns:p14="http://schemas.microsoft.com/office/powerpoint/2010/main" val="1931462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4</a:t>
            </a:fld>
            <a:endParaRPr lang="en-GB"/>
          </a:p>
        </p:txBody>
      </p:sp>
    </p:spTree>
    <p:extLst>
      <p:ext uri="{BB962C8B-B14F-4D97-AF65-F5344CB8AC3E}">
        <p14:creationId xmlns:p14="http://schemas.microsoft.com/office/powerpoint/2010/main" val="310779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5</a:t>
            </a:fld>
            <a:endParaRPr lang="en-GB"/>
          </a:p>
        </p:txBody>
      </p:sp>
    </p:spTree>
    <p:extLst>
      <p:ext uri="{BB962C8B-B14F-4D97-AF65-F5344CB8AC3E}">
        <p14:creationId xmlns:p14="http://schemas.microsoft.com/office/powerpoint/2010/main" val="2788990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6</a:t>
            </a:fld>
            <a:endParaRPr lang="en-GB"/>
          </a:p>
        </p:txBody>
      </p:sp>
    </p:spTree>
    <p:extLst>
      <p:ext uri="{BB962C8B-B14F-4D97-AF65-F5344CB8AC3E}">
        <p14:creationId xmlns:p14="http://schemas.microsoft.com/office/powerpoint/2010/main" val="1042946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8</a:t>
            </a:fld>
            <a:endParaRPr lang="en-GB"/>
          </a:p>
        </p:txBody>
      </p:sp>
    </p:spTree>
    <p:extLst>
      <p:ext uri="{BB962C8B-B14F-4D97-AF65-F5344CB8AC3E}">
        <p14:creationId xmlns:p14="http://schemas.microsoft.com/office/powerpoint/2010/main" val="1802081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9</a:t>
            </a:fld>
            <a:endParaRPr lang="en-GB"/>
          </a:p>
        </p:txBody>
      </p:sp>
    </p:spTree>
    <p:extLst>
      <p:ext uri="{BB962C8B-B14F-4D97-AF65-F5344CB8AC3E}">
        <p14:creationId xmlns:p14="http://schemas.microsoft.com/office/powerpoint/2010/main" val="876646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83974B-28AF-9945-ACEC-018E57024369}" type="slidenum">
              <a:rPr lang="en-GB" smtClean="0"/>
              <a:pPr>
                <a:defRPr/>
              </a:pPr>
              <a:t>10</a:t>
            </a:fld>
            <a:endParaRPr lang="en-GB"/>
          </a:p>
        </p:txBody>
      </p:sp>
    </p:spTree>
    <p:extLst>
      <p:ext uri="{BB962C8B-B14F-4D97-AF65-F5344CB8AC3E}">
        <p14:creationId xmlns:p14="http://schemas.microsoft.com/office/powerpoint/2010/main" val="1407780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6426200"/>
            <a:ext cx="9144000" cy="446088"/>
          </a:xfrm>
          <a:prstGeom prst="rect">
            <a:avLst/>
          </a:prstGeom>
          <a:solidFill>
            <a:srgbClr val="015A8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 name="Subtitle 2"/>
          <p:cNvSpPr>
            <a:spLocks noGrp="1"/>
          </p:cNvSpPr>
          <p:nvPr>
            <p:ph type="subTitle" idx="1"/>
          </p:nvPr>
        </p:nvSpPr>
        <p:spPr>
          <a:xfrm>
            <a:off x="316800" y="1569600"/>
            <a:ext cx="8370000" cy="1033200"/>
          </a:xfrm>
        </p:spPr>
        <p:txBody>
          <a:bodyPr>
            <a:noAutofit/>
          </a:bodyPr>
          <a:lstStyle>
            <a:lvl1pPr marL="0" indent="0" algn="l">
              <a:buNone/>
              <a:defRPr sz="2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itle 1"/>
          <p:cNvSpPr>
            <a:spLocks noGrp="1"/>
          </p:cNvSpPr>
          <p:nvPr>
            <p:ph type="title"/>
          </p:nvPr>
        </p:nvSpPr>
        <p:spPr>
          <a:xfrm>
            <a:off x="316800" y="255600"/>
            <a:ext cx="6134400" cy="684000"/>
          </a:xfrm>
        </p:spPr>
        <p:txBody>
          <a:bodyPr/>
          <a:lstStyle>
            <a:lvl1pPr>
              <a:defRPr/>
            </a:lvl1pPr>
          </a:lstStyle>
          <a:p>
            <a:r>
              <a:rPr lang="en-US"/>
              <a:t>Click to edit Master title style</a:t>
            </a:r>
            <a:endParaRPr lang="en-US" dirty="0"/>
          </a:p>
        </p:txBody>
      </p:sp>
      <p:sp>
        <p:nvSpPr>
          <p:cNvPr id="5" name="Date Placeholder 3"/>
          <p:cNvSpPr>
            <a:spLocks noGrp="1"/>
          </p:cNvSpPr>
          <p:nvPr>
            <p:ph type="dt" sz="half" idx="10"/>
          </p:nvPr>
        </p:nvSpPr>
        <p:spPr>
          <a:xfrm>
            <a:off x="341313" y="6451600"/>
            <a:ext cx="3116262" cy="365125"/>
          </a:xfrm>
        </p:spPr>
        <p:txBody>
          <a:bodyPr/>
          <a:lstStyle>
            <a:lvl1pPr>
              <a:defRPr sz="1500">
                <a:solidFill>
                  <a:schemeClr val="bg1"/>
                </a:solidFill>
                <a:latin typeface="Arial Black" panose="020B0A04020102020204" pitchFamily="34" charset="0"/>
              </a:defRPr>
            </a:lvl1pPr>
          </a:lstStyle>
          <a:p>
            <a:pPr>
              <a:defRPr/>
            </a:pPr>
            <a:r>
              <a:rPr lang="en-GB"/>
              <a:t>Improving health worldwide</a:t>
            </a:r>
          </a:p>
        </p:txBody>
      </p:sp>
      <p:sp>
        <p:nvSpPr>
          <p:cNvPr id="6" name="Footer Placeholder 4"/>
          <p:cNvSpPr>
            <a:spLocks noGrp="1"/>
          </p:cNvSpPr>
          <p:nvPr>
            <p:ph type="ftr" sz="quarter" idx="11"/>
          </p:nvPr>
        </p:nvSpPr>
        <p:spPr>
          <a:xfrm>
            <a:off x="6807200" y="6451600"/>
            <a:ext cx="2124075" cy="355600"/>
          </a:xfrm>
        </p:spPr>
        <p:txBody>
          <a:bodyPr/>
          <a:lstStyle>
            <a:lvl1pPr>
              <a:defRPr sz="1500">
                <a:solidFill>
                  <a:schemeClr val="bg1"/>
                </a:solidFill>
                <a:latin typeface="Arial Black" panose="020B0A04020102020204" pitchFamily="34" charset="0"/>
              </a:defRPr>
            </a:lvl1pPr>
          </a:lstStyle>
          <a:p>
            <a:pPr>
              <a:defRPr/>
            </a:pPr>
            <a:r>
              <a:rPr lang="en-GB"/>
              <a:t>www.lshtm.ac.uk</a:t>
            </a:r>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847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AC3C276E-C9F7-D446-AEE5-C4C515769A13}" type="datetimeFigureOut">
              <a:rPr lang="en-GB"/>
              <a:pPr>
                <a:defRPr/>
              </a:pPr>
              <a:t>27/02/2018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F810345-3B87-E644-AFAD-9227424A96D8}" type="slidenum">
              <a:rPr lang="en-GB"/>
              <a:pPr>
                <a:defRPr/>
              </a:pPr>
              <a:t>‹#›</a:t>
            </a:fld>
            <a:endParaRPr lang="en-GB"/>
          </a:p>
        </p:txBody>
      </p:sp>
      <p:pic>
        <p:nvPicPr>
          <p:cNvPr id="8"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07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2728FD9-B07D-4246-9826-C3644753B9A1}" type="datetimeFigureOut">
              <a:rPr lang="en-GB"/>
              <a:pPr>
                <a:defRPr/>
              </a:pPr>
              <a:t>27/02/2018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B99C7A9-CF65-0D47-971A-35C79EAFC62E}" type="slidenum">
              <a:rPr lang="en-GB"/>
              <a:pPr>
                <a:defRPr/>
              </a:pPr>
              <a:t>‹#›</a:t>
            </a:fld>
            <a:endParaRPr lang="en-GB"/>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937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3696302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4100226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7"/>
            <a:ext cx="7772400" cy="1362075"/>
          </a:xfrm>
        </p:spPr>
        <p:txBody>
          <a:bodyPr anchor="t"/>
          <a:lstStyle>
            <a:lvl1pPr algn="l">
              <a:defRPr sz="3692" b="1" cap="all"/>
            </a:lvl1pPr>
          </a:lstStyle>
          <a:p>
            <a:r>
              <a:rPr lang="en-US"/>
              <a:t>Click to edit Master title style</a:t>
            </a:r>
            <a:endParaRPr lang="en-GB"/>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4061932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1" y="1600206"/>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29201" y="1600206"/>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237263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Click to edit Master text styles</a:t>
            </a:r>
          </a:p>
        </p:txBody>
      </p:sp>
      <p:sp>
        <p:nvSpPr>
          <p:cNvPr id="6" name="Content Placeholder 5"/>
          <p:cNvSpPr>
            <a:spLocks noGrp="1"/>
          </p:cNvSpPr>
          <p:nvPr>
            <p:ph sz="quarter" idx="4"/>
          </p:nvPr>
        </p:nvSpPr>
        <p:spPr>
          <a:xfrm>
            <a:off x="4645027" y="2174875"/>
            <a:ext cx="404177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1818561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13341354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1663899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846" b="1"/>
            </a:lvl1pPr>
          </a:lstStyle>
          <a:p>
            <a:r>
              <a:rPr lang="en-US"/>
              <a:t>Click to edit Master title style</a:t>
            </a:r>
            <a:endParaRPr lang="en-GB"/>
          </a:p>
        </p:txBody>
      </p:sp>
      <p:sp>
        <p:nvSpPr>
          <p:cNvPr id="3" name="Content Placeholder 2"/>
          <p:cNvSpPr>
            <a:spLocks noGrp="1"/>
          </p:cNvSpPr>
          <p:nvPr>
            <p:ph idx="1"/>
          </p:nvPr>
        </p:nvSpPr>
        <p:spPr>
          <a:xfrm>
            <a:off x="3575052" y="273057"/>
            <a:ext cx="511174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a:t>Click to edit Master text styles</a:t>
            </a:r>
          </a:p>
        </p:txBody>
      </p:sp>
      <p:sp>
        <p:nvSpPr>
          <p:cNvPr id="5" name="Date Placeholder 4"/>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356546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a:xfrm>
            <a:off x="342000" y="1602000"/>
            <a:ext cx="8344800" cy="450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C87C1C4-08C2-6D48-BC6D-C34D288756E9}" type="datetimeFigureOut">
              <a:rPr lang="en-GB"/>
              <a:pPr>
                <a:defRPr/>
              </a:pPr>
              <a:t>27/02/2018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0424E44-0683-E440-9FA7-D94B739CF3A5}" type="slidenum">
              <a:rPr lang="en-GB"/>
              <a:pPr>
                <a:defRPr/>
              </a:pPr>
              <a:t>‹#›</a:t>
            </a:fld>
            <a:endParaRPr lang="en-GB"/>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4354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846"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a:t>Click to edit Master text styles</a:t>
            </a:r>
          </a:p>
        </p:txBody>
      </p:sp>
      <p:sp>
        <p:nvSpPr>
          <p:cNvPr id="5" name="Date Placeholder 4"/>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6438649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39704156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5"/>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4" y="274645"/>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48C7D9D-6572-4ADB-9C64-F6209E9BE5A2}" type="datetimeFigureOut">
              <a:rPr lang="en-GB" smtClean="0"/>
              <a:pPr/>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61F889-7E41-481B-B168-4A48D144D712}" type="slidenum">
              <a:rPr lang="en-GB" smtClean="0"/>
              <a:pPr/>
              <a:t>‹#›</a:t>
            </a:fld>
            <a:endParaRPr lang="en-GB"/>
          </a:p>
        </p:txBody>
      </p:sp>
    </p:spTree>
    <p:extLst>
      <p:ext uri="{BB962C8B-B14F-4D97-AF65-F5344CB8AC3E}">
        <p14:creationId xmlns:p14="http://schemas.microsoft.com/office/powerpoint/2010/main" val="105883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000" y="1602000"/>
            <a:ext cx="83448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342000" y="4482000"/>
            <a:ext cx="83448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CCE42F24-42C4-2B47-9048-9D8826E9AB9F}" type="datetimeFigureOut">
              <a:rPr lang="en-GB"/>
              <a:pPr>
                <a:defRPr/>
              </a:pPr>
              <a:t>27/02/2018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8BEF33E-B30C-C147-8C5B-0768558CDE9B}" type="slidenum">
              <a:rPr lang="en-GB"/>
              <a:pPr>
                <a:defRPr/>
              </a:pPr>
              <a:t>‹#›</a:t>
            </a:fld>
            <a:endParaRPr lang="en-GB"/>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870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000" y="1602000"/>
            <a:ext cx="4118400" cy="450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72000" y="1602000"/>
            <a:ext cx="4114800" cy="450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6FB6C31F-5802-784D-A398-B0661660C2E2}" type="datetimeFigureOut">
              <a:rPr lang="en-GB"/>
              <a:pPr>
                <a:defRPr/>
              </a:pPr>
              <a:t>27/02/2018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A3E72A9-9FB5-074F-83B2-B6F2E8F9327A}" type="slidenum">
              <a:rPr lang="en-GB"/>
              <a:pPr>
                <a:defRPr/>
              </a:pPr>
              <a:t>‹#›</a:t>
            </a:fld>
            <a:endParaRPr lang="en-GB"/>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83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000" y="1602000"/>
            <a:ext cx="41184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42000" y="2426400"/>
            <a:ext cx="4118400" cy="368458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72000" y="1602000"/>
            <a:ext cx="41148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572000" y="2426400"/>
            <a:ext cx="41148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ECFAC0A8-CBEC-8F4F-A70A-FB1801418CC4}" type="datetimeFigureOut">
              <a:rPr lang="en-GB"/>
              <a:pPr>
                <a:defRPr/>
              </a:pPr>
              <a:t>27/02/2018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C05416B-7A11-C041-827F-09A15F2090C3}" type="slidenum">
              <a:rPr lang="en-GB"/>
              <a:pPr>
                <a:defRPr/>
              </a:pPr>
              <a:t>‹#›</a:t>
            </a:fld>
            <a:endParaRPr lang="en-GB"/>
          </a:p>
        </p:txBody>
      </p:sp>
      <p:pic>
        <p:nvPicPr>
          <p:cNvPr id="11"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3458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F9BFA1D-74F0-4D46-84DD-9F6B9CC1A531}" type="datetimeFigureOut">
              <a:rPr lang="en-GB"/>
              <a:pPr>
                <a:defRPr/>
              </a:pPr>
              <a:t>27/02/2018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3EA8D96-6843-D346-8B1F-145247E0DCF4}" type="slidenum">
              <a:rPr lang="en-GB"/>
              <a:pPr>
                <a:defRPr/>
              </a:pPr>
              <a:t>‹#›</a:t>
            </a:fld>
            <a:endParaRPr lang="en-GB"/>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13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B4A183A-4783-F84A-837B-7BE535A37893}" type="datetimeFigureOut">
              <a:rPr lang="en-GB"/>
              <a:pPr>
                <a:defRPr/>
              </a:pPr>
              <a:t>27/02/2018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008B107-467F-5846-8771-2EC31CB08B83}" type="slidenum">
              <a:rPr lang="en-GB"/>
              <a:pPr>
                <a:defRPr/>
              </a:pPr>
              <a:t>‹#›</a:t>
            </a:fld>
            <a:endParaRPr lang="en-GB"/>
          </a:p>
        </p:txBody>
      </p:sp>
      <p:pic>
        <p:nvPicPr>
          <p:cNvPr id="5"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738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1600" y="1472400"/>
            <a:ext cx="4975200" cy="4388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000" y="2057400"/>
            <a:ext cx="3060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77C7995E-4253-2F4A-990E-DF9CD129B464}" type="datetimeFigureOut">
              <a:rPr lang="en-GB"/>
              <a:pPr>
                <a:defRPr/>
              </a:pPr>
              <a:t>27/02/2018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D2DE26A-B385-FB46-B461-9C7C7946FE36}" type="slidenum">
              <a:rPr lang="en-GB"/>
              <a:pPr>
                <a:defRPr/>
              </a:pPr>
              <a:t>‹#›</a:t>
            </a:fld>
            <a:endParaRPr lang="en-GB"/>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7501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711600" y="1354667"/>
            <a:ext cx="4629150" cy="450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42000" y="2057400"/>
            <a:ext cx="3060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Title 1"/>
          <p:cNvSpPr>
            <a:spLocks noGrp="1"/>
          </p:cNvSpPr>
          <p:nvPr>
            <p:ph type="title"/>
          </p:nvPr>
        </p:nvSpPr>
        <p:spPr>
          <a:xfrm>
            <a:off x="342000" y="133200"/>
            <a:ext cx="6552000" cy="972000"/>
          </a:xfrm>
        </p:spPr>
        <p:txBody>
          <a:bodyPr/>
          <a:lstStyle>
            <a:lvl1pPr>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02E07EC9-3352-F747-B007-C55251A4905E}" type="datetimeFigureOut">
              <a:rPr lang="en-GB"/>
              <a:pPr>
                <a:defRPr/>
              </a:pPr>
              <a:t>27/02/2018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4F2FA55-7828-C84C-85BE-FAAAF1D4ADF8}" type="slidenum">
              <a:rPr lang="en-GB"/>
              <a:pPr>
                <a:defRPr/>
              </a:pPr>
              <a:t>‹#›</a:t>
            </a:fld>
            <a:endParaRPr lang="en-GB"/>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19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198563"/>
          </a:xfrm>
          <a:prstGeom prst="rect">
            <a:avLst/>
          </a:prstGeom>
          <a:solidFill>
            <a:srgbClr val="015A8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27" name="Title Placeholder 1"/>
          <p:cNvSpPr>
            <a:spLocks noGrp="1"/>
          </p:cNvSpPr>
          <p:nvPr>
            <p:ph type="title"/>
          </p:nvPr>
        </p:nvSpPr>
        <p:spPr bwMode="auto">
          <a:xfrm>
            <a:off x="341313" y="133350"/>
            <a:ext cx="65532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Title</a:t>
            </a:r>
          </a:p>
        </p:txBody>
      </p:sp>
      <p:sp>
        <p:nvSpPr>
          <p:cNvPr id="1028" name="Text Placeholder 2"/>
          <p:cNvSpPr>
            <a:spLocks noGrp="1"/>
          </p:cNvSpPr>
          <p:nvPr>
            <p:ph type="body" idx="1"/>
          </p:nvPr>
        </p:nvSpPr>
        <p:spPr bwMode="auto">
          <a:xfrm>
            <a:off x="341313" y="1601788"/>
            <a:ext cx="8345487"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41A47F7-8B4A-C449-A52F-7C232401890B}" type="datetimeFigureOut">
              <a:rPr lang="en-GB"/>
              <a:pPr>
                <a:defRPr/>
              </a:pPr>
              <a:t>27/02/2018</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4F1C8D6-87CE-4B49-8D70-71CE7695A94A}" type="slidenum">
              <a:rPr lang="en-GB"/>
              <a:pPr>
                <a:defRPr/>
              </a:pPr>
              <a:t>‹#›</a:t>
            </a:fld>
            <a:endParaRPr lang="en-GB"/>
          </a:p>
        </p:txBody>
      </p:sp>
      <p:pic>
        <p:nvPicPr>
          <p:cNvPr id="1032" name="Picture 8"/>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127875" y="120650"/>
            <a:ext cx="176688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6"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0" fontAlgn="base" hangingPunct="0">
        <a:lnSpc>
          <a:spcPct val="90000"/>
        </a:lnSpc>
        <a:spcBef>
          <a:spcPct val="0"/>
        </a:spcBef>
        <a:spcAft>
          <a:spcPct val="0"/>
        </a:spcAft>
        <a:defRPr sz="4000" kern="1200">
          <a:solidFill>
            <a:schemeClr val="bg1"/>
          </a:solidFill>
          <a:latin typeface="Arial Black" panose="020B0A04020102020204" pitchFamily="34" charset="0"/>
          <a:ea typeface="+mj-ea"/>
          <a:cs typeface="+mj-cs"/>
        </a:defRPr>
      </a:lvl1pPr>
      <a:lvl2pPr algn="l" rtl="0" eaLnBrk="0" fontAlgn="base" hangingPunct="0">
        <a:lnSpc>
          <a:spcPct val="90000"/>
        </a:lnSpc>
        <a:spcBef>
          <a:spcPct val="0"/>
        </a:spcBef>
        <a:spcAft>
          <a:spcPct val="0"/>
        </a:spcAft>
        <a:defRPr sz="4000">
          <a:solidFill>
            <a:schemeClr val="bg1"/>
          </a:solidFill>
          <a:latin typeface="Arial Black" panose="020B0A04020102020204" pitchFamily="34" charset="0"/>
        </a:defRPr>
      </a:lvl2pPr>
      <a:lvl3pPr algn="l" rtl="0" eaLnBrk="0" fontAlgn="base" hangingPunct="0">
        <a:lnSpc>
          <a:spcPct val="90000"/>
        </a:lnSpc>
        <a:spcBef>
          <a:spcPct val="0"/>
        </a:spcBef>
        <a:spcAft>
          <a:spcPct val="0"/>
        </a:spcAft>
        <a:defRPr sz="4000">
          <a:solidFill>
            <a:schemeClr val="bg1"/>
          </a:solidFill>
          <a:latin typeface="Arial Black" panose="020B0A04020102020204" pitchFamily="34" charset="0"/>
        </a:defRPr>
      </a:lvl3pPr>
      <a:lvl4pPr algn="l" rtl="0" eaLnBrk="0" fontAlgn="base" hangingPunct="0">
        <a:lnSpc>
          <a:spcPct val="90000"/>
        </a:lnSpc>
        <a:spcBef>
          <a:spcPct val="0"/>
        </a:spcBef>
        <a:spcAft>
          <a:spcPct val="0"/>
        </a:spcAft>
        <a:defRPr sz="4000">
          <a:solidFill>
            <a:schemeClr val="bg1"/>
          </a:solidFill>
          <a:latin typeface="Arial Black" panose="020B0A04020102020204" pitchFamily="34" charset="0"/>
        </a:defRPr>
      </a:lvl4pPr>
      <a:lvl5pPr algn="l" rtl="0" eaLnBrk="0" fontAlgn="base" hangingPunct="0">
        <a:lnSpc>
          <a:spcPct val="90000"/>
        </a:lnSpc>
        <a:spcBef>
          <a:spcPct val="0"/>
        </a:spcBef>
        <a:spcAft>
          <a:spcPct val="0"/>
        </a:spcAft>
        <a:defRPr sz="4000">
          <a:solidFill>
            <a:schemeClr val="bg1"/>
          </a:solidFill>
          <a:latin typeface="Arial Black" panose="020B0A04020102020204" pitchFamily="34" charset="0"/>
        </a:defRPr>
      </a:lvl5pPr>
      <a:lvl6pPr marL="457200" algn="l" rtl="0" fontAlgn="base">
        <a:lnSpc>
          <a:spcPct val="90000"/>
        </a:lnSpc>
        <a:spcBef>
          <a:spcPct val="0"/>
        </a:spcBef>
        <a:spcAft>
          <a:spcPct val="0"/>
        </a:spcAft>
        <a:defRPr sz="4000">
          <a:solidFill>
            <a:schemeClr val="bg1"/>
          </a:solidFill>
          <a:latin typeface="Arial Black" panose="020B0A04020102020204" pitchFamily="34" charset="0"/>
        </a:defRPr>
      </a:lvl6pPr>
      <a:lvl7pPr marL="914400" algn="l" rtl="0" fontAlgn="base">
        <a:lnSpc>
          <a:spcPct val="90000"/>
        </a:lnSpc>
        <a:spcBef>
          <a:spcPct val="0"/>
        </a:spcBef>
        <a:spcAft>
          <a:spcPct val="0"/>
        </a:spcAft>
        <a:defRPr sz="4000">
          <a:solidFill>
            <a:schemeClr val="bg1"/>
          </a:solidFill>
          <a:latin typeface="Arial Black" panose="020B0A04020102020204" pitchFamily="34" charset="0"/>
        </a:defRPr>
      </a:lvl7pPr>
      <a:lvl8pPr marL="1371600" algn="l" rtl="0" fontAlgn="base">
        <a:lnSpc>
          <a:spcPct val="90000"/>
        </a:lnSpc>
        <a:spcBef>
          <a:spcPct val="0"/>
        </a:spcBef>
        <a:spcAft>
          <a:spcPct val="0"/>
        </a:spcAft>
        <a:defRPr sz="4000">
          <a:solidFill>
            <a:schemeClr val="bg1"/>
          </a:solidFill>
          <a:latin typeface="Arial Black" panose="020B0A04020102020204" pitchFamily="34" charset="0"/>
        </a:defRPr>
      </a:lvl8pPr>
      <a:lvl9pPr marL="1828800" algn="l" rtl="0" fontAlgn="base">
        <a:lnSpc>
          <a:spcPct val="90000"/>
        </a:lnSpc>
        <a:spcBef>
          <a:spcPct val="0"/>
        </a:spcBef>
        <a:spcAft>
          <a:spcPct val="0"/>
        </a:spcAft>
        <a:defRPr sz="4000">
          <a:solidFill>
            <a:schemeClr val="bg1"/>
          </a:solidFill>
          <a:latin typeface="Arial Black" panose="020B0A0402010202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2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7"/>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C48C7D9D-6572-4ADB-9C64-F6209E9BE5A2}" type="datetimeFigureOut">
              <a:rPr lang="en-GB" smtClean="0"/>
              <a:pPr/>
              <a:t>27/02/2018</a:t>
            </a:fld>
            <a:endParaRPr lang="en-GB"/>
          </a:p>
        </p:txBody>
      </p:sp>
      <p:sp>
        <p:nvSpPr>
          <p:cNvPr id="5" name="Footer Placeholder 4"/>
          <p:cNvSpPr>
            <a:spLocks noGrp="1"/>
          </p:cNvSpPr>
          <p:nvPr>
            <p:ph type="ftr" sz="quarter" idx="3"/>
          </p:nvPr>
        </p:nvSpPr>
        <p:spPr>
          <a:xfrm>
            <a:off x="3124200" y="6356357"/>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7"/>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4561F889-7E41-481B-B168-4A48D144D712}" type="slidenum">
              <a:rPr lang="en-GB" smtClean="0"/>
              <a:pPr/>
              <a:t>‹#›</a:t>
            </a:fld>
            <a:endParaRPr lang="en-GB"/>
          </a:p>
        </p:txBody>
      </p:sp>
    </p:spTree>
    <p:extLst>
      <p:ext uri="{BB962C8B-B14F-4D97-AF65-F5344CB8AC3E}">
        <p14:creationId xmlns:p14="http://schemas.microsoft.com/office/powerpoint/2010/main" val="344684376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844083" rtl="0" eaLnBrk="1" latinLnBrk="0" hangingPunct="1">
        <a:spcBef>
          <a:spcPct val="0"/>
        </a:spcBef>
        <a:buNone/>
        <a:defRPr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itchFamily="34" charset="0"/>
        <a:buChar char="•"/>
        <a:defRPr sz="2954" kern="1200">
          <a:solidFill>
            <a:schemeClr val="tx1"/>
          </a:solidFill>
          <a:latin typeface="+mn-lt"/>
          <a:ea typeface="+mn-ea"/>
          <a:cs typeface="+mn-cs"/>
        </a:defRPr>
      </a:lvl1pPr>
      <a:lvl2pPr marL="685817" indent="-263776" algn="l" defTabSz="844083" rtl="0" eaLnBrk="1" latinLnBrk="0" hangingPunct="1">
        <a:spcBef>
          <a:spcPct val="20000"/>
        </a:spcBef>
        <a:buFont typeface="Arial" pitchFamily="34" charset="0"/>
        <a:buChar char="–"/>
        <a:defRPr sz="2585" kern="1200">
          <a:solidFill>
            <a:schemeClr val="tx1"/>
          </a:solidFill>
          <a:latin typeface="+mn-lt"/>
          <a:ea typeface="+mn-ea"/>
          <a:cs typeface="+mn-cs"/>
        </a:defRPr>
      </a:lvl2pPr>
      <a:lvl3pPr marL="1055103" indent="-211021" algn="l" defTabSz="844083" rtl="0" eaLnBrk="1" latinLnBrk="0" hangingPunct="1">
        <a:spcBef>
          <a:spcPct val="20000"/>
        </a:spcBef>
        <a:buFont typeface="Arial" pitchFamily="34" charset="0"/>
        <a:buChar char="•"/>
        <a:defRPr sz="2215" kern="1200">
          <a:solidFill>
            <a:schemeClr val="tx1"/>
          </a:solidFill>
          <a:latin typeface="+mn-lt"/>
          <a:ea typeface="+mn-ea"/>
          <a:cs typeface="+mn-cs"/>
        </a:defRPr>
      </a:lvl3pPr>
      <a:lvl4pPr marL="1477145"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4pPr>
      <a:lvl5pPr marL="1899186"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2" descr="https://i.guim.co.uk/img/media/b81c6e91a9a92b2707e961aaacbb90d0fb868a55/0_798_2920_1752/2920.jpg?w=700&amp;q=85&amp;auto=format&amp;sharp=10&amp;s=180a3267f3b7e3346a8c014e5fcc1996"/>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charset="0"/>
              <a:buChar char="•"/>
              <a:defRPr sz="2200">
                <a:solidFill>
                  <a:schemeClr val="tx1"/>
                </a:solidFill>
                <a:latin typeface="Calibri" charset="0"/>
              </a:defRPr>
            </a:lvl1pPr>
            <a:lvl2pPr marL="742950" indent="-285750">
              <a:lnSpc>
                <a:spcPct val="90000"/>
              </a:lnSpc>
              <a:spcBef>
                <a:spcPts val="500"/>
              </a:spcBef>
              <a:buFont typeface="Arial" charset="0"/>
              <a:buChar char="•"/>
              <a:defRPr>
                <a:solidFill>
                  <a:schemeClr val="tx1"/>
                </a:solidFill>
                <a:latin typeface="Calibri" charset="0"/>
              </a:defRPr>
            </a:lvl2pPr>
            <a:lvl3pPr marL="1143000" indent="-228600">
              <a:lnSpc>
                <a:spcPct val="90000"/>
              </a:lnSpc>
              <a:spcBef>
                <a:spcPts val="500"/>
              </a:spcBef>
              <a:buFont typeface="Arial" charset="0"/>
              <a:buChar char="•"/>
              <a:defRPr>
                <a:solidFill>
                  <a:schemeClr val="tx1"/>
                </a:solidFill>
                <a:latin typeface="Calibri" charset="0"/>
              </a:defRPr>
            </a:lvl3pPr>
            <a:lvl4pPr marL="1600200" indent="-228600">
              <a:lnSpc>
                <a:spcPct val="90000"/>
              </a:lnSpc>
              <a:spcBef>
                <a:spcPts val="500"/>
              </a:spcBef>
              <a:buFont typeface="Arial" charset="0"/>
              <a:buChar char="•"/>
              <a:defRPr>
                <a:solidFill>
                  <a:schemeClr val="tx1"/>
                </a:solidFill>
                <a:latin typeface="Calibri" charset="0"/>
              </a:defRPr>
            </a:lvl4pPr>
            <a:lvl5pPr marL="2057400" indent="-228600">
              <a:lnSpc>
                <a:spcPct val="90000"/>
              </a:lnSpc>
              <a:spcBef>
                <a:spcPts val="500"/>
              </a:spcBef>
              <a:buFont typeface="Arial" charset="0"/>
              <a:buChar char="•"/>
              <a:defRPr>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charset="0"/>
              </a:defRPr>
            </a:lvl9pPr>
          </a:lstStyle>
          <a:p>
            <a:pPr eaLnBrk="1" hangingPunct="1">
              <a:lnSpc>
                <a:spcPct val="100000"/>
              </a:lnSpc>
              <a:spcBef>
                <a:spcPct val="0"/>
              </a:spcBef>
              <a:buFontTx/>
              <a:buNone/>
            </a:pPr>
            <a:endParaRPr lang="en-GB" altLang="en-US" sz="1800"/>
          </a:p>
        </p:txBody>
      </p:sp>
      <p:sp>
        <p:nvSpPr>
          <p:cNvPr id="6148" name="Rectangle 3"/>
          <p:cNvSpPr>
            <a:spLocks noChangeArrowheads="1"/>
          </p:cNvSpPr>
          <p:nvPr/>
        </p:nvSpPr>
        <p:spPr bwMode="auto">
          <a:xfrm>
            <a:off x="460375" y="2105025"/>
            <a:ext cx="810895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200">
                <a:solidFill>
                  <a:schemeClr val="tx1"/>
                </a:solidFill>
                <a:latin typeface="Calibri" charset="0"/>
              </a:defRPr>
            </a:lvl1pPr>
            <a:lvl2pPr marL="742950" indent="-285750">
              <a:lnSpc>
                <a:spcPct val="90000"/>
              </a:lnSpc>
              <a:spcBef>
                <a:spcPts val="500"/>
              </a:spcBef>
              <a:buFont typeface="Arial" charset="0"/>
              <a:buChar char="•"/>
              <a:defRPr>
                <a:solidFill>
                  <a:schemeClr val="tx1"/>
                </a:solidFill>
                <a:latin typeface="Calibri" charset="0"/>
              </a:defRPr>
            </a:lvl2pPr>
            <a:lvl3pPr marL="1143000" indent="-228600">
              <a:lnSpc>
                <a:spcPct val="90000"/>
              </a:lnSpc>
              <a:spcBef>
                <a:spcPts val="500"/>
              </a:spcBef>
              <a:buFont typeface="Arial" charset="0"/>
              <a:buChar char="•"/>
              <a:defRPr>
                <a:solidFill>
                  <a:schemeClr val="tx1"/>
                </a:solidFill>
                <a:latin typeface="Calibri" charset="0"/>
              </a:defRPr>
            </a:lvl3pPr>
            <a:lvl4pPr marL="1600200" indent="-228600">
              <a:lnSpc>
                <a:spcPct val="90000"/>
              </a:lnSpc>
              <a:spcBef>
                <a:spcPts val="500"/>
              </a:spcBef>
              <a:buFont typeface="Arial" charset="0"/>
              <a:buChar char="•"/>
              <a:defRPr>
                <a:solidFill>
                  <a:schemeClr val="tx1"/>
                </a:solidFill>
                <a:latin typeface="Calibri" charset="0"/>
              </a:defRPr>
            </a:lvl4pPr>
            <a:lvl5pPr marL="2057400" indent="-228600">
              <a:lnSpc>
                <a:spcPct val="90000"/>
              </a:lnSpc>
              <a:spcBef>
                <a:spcPts val="500"/>
              </a:spcBef>
              <a:buFont typeface="Arial" charset="0"/>
              <a:buChar char="•"/>
              <a:defRPr>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charset="0"/>
              </a:defRPr>
            </a:lvl9pPr>
          </a:lstStyle>
          <a:p>
            <a:pPr eaLnBrk="1" hangingPunct="1">
              <a:lnSpc>
                <a:spcPct val="100000"/>
              </a:lnSpc>
              <a:spcBef>
                <a:spcPct val="0"/>
              </a:spcBef>
              <a:buFontTx/>
              <a:buNone/>
            </a:pPr>
            <a:r>
              <a:rPr lang="en-GB" altLang="en-US" sz="3600" b="1" dirty="0">
                <a:ea typeface="Calibri" charset="0"/>
                <a:cs typeface="Times New Roman" charset="0"/>
              </a:rPr>
              <a:t>WP2: HEALTH SYSTEMS</a:t>
            </a:r>
          </a:p>
          <a:p>
            <a:pPr eaLnBrk="1" hangingPunct="1">
              <a:lnSpc>
                <a:spcPct val="100000"/>
              </a:lnSpc>
              <a:spcBef>
                <a:spcPct val="0"/>
              </a:spcBef>
              <a:buFontTx/>
              <a:buNone/>
            </a:pPr>
            <a:endParaRPr lang="en-GB" altLang="en-US" sz="3600" b="1" dirty="0">
              <a:ea typeface="Calibri" charset="0"/>
              <a:cs typeface="Times New Roman" charset="0"/>
            </a:endParaRPr>
          </a:p>
          <a:p>
            <a:pPr eaLnBrk="1" hangingPunct="1">
              <a:lnSpc>
                <a:spcPct val="100000"/>
              </a:lnSpc>
              <a:spcBef>
                <a:spcPct val="0"/>
              </a:spcBef>
              <a:buFontTx/>
              <a:buNone/>
            </a:pPr>
            <a:r>
              <a:rPr lang="en-GB" altLang="en-US" sz="3600" b="1" dirty="0">
                <a:ea typeface="Calibri" charset="0"/>
                <a:cs typeface="Times New Roman" charset="0"/>
              </a:rPr>
              <a:t>25 January 2018</a:t>
            </a:r>
            <a:endParaRPr lang="en-GB" altLang="en-US" sz="3600" dirty="0">
              <a:ea typeface="Calibri" charset="0"/>
              <a:cs typeface="Times New Roman" charset="0"/>
            </a:endParaRPr>
          </a:p>
        </p:txBody>
      </p:sp>
      <p:sp>
        <p:nvSpPr>
          <p:cNvPr id="6149" name="Rectangle 4"/>
          <p:cNvSpPr>
            <a:spLocks noChangeArrowheads="1"/>
          </p:cNvSpPr>
          <p:nvPr/>
        </p:nvSpPr>
        <p:spPr bwMode="auto">
          <a:xfrm>
            <a:off x="460375" y="3870325"/>
            <a:ext cx="810895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200">
                <a:solidFill>
                  <a:schemeClr val="tx1"/>
                </a:solidFill>
                <a:latin typeface="Calibri" charset="0"/>
              </a:defRPr>
            </a:lvl1pPr>
            <a:lvl2pPr marL="742950" indent="-285750">
              <a:lnSpc>
                <a:spcPct val="90000"/>
              </a:lnSpc>
              <a:spcBef>
                <a:spcPts val="500"/>
              </a:spcBef>
              <a:buFont typeface="Arial" charset="0"/>
              <a:buChar char="•"/>
              <a:defRPr>
                <a:solidFill>
                  <a:schemeClr val="tx1"/>
                </a:solidFill>
                <a:latin typeface="Calibri" charset="0"/>
              </a:defRPr>
            </a:lvl2pPr>
            <a:lvl3pPr marL="1143000" indent="-228600">
              <a:lnSpc>
                <a:spcPct val="90000"/>
              </a:lnSpc>
              <a:spcBef>
                <a:spcPts val="500"/>
              </a:spcBef>
              <a:buFont typeface="Arial" charset="0"/>
              <a:buChar char="•"/>
              <a:defRPr>
                <a:solidFill>
                  <a:schemeClr val="tx1"/>
                </a:solidFill>
                <a:latin typeface="Calibri" charset="0"/>
              </a:defRPr>
            </a:lvl3pPr>
            <a:lvl4pPr marL="1600200" indent="-228600">
              <a:lnSpc>
                <a:spcPct val="90000"/>
              </a:lnSpc>
              <a:spcBef>
                <a:spcPts val="500"/>
              </a:spcBef>
              <a:buFont typeface="Arial" charset="0"/>
              <a:buChar char="•"/>
              <a:defRPr>
                <a:solidFill>
                  <a:schemeClr val="tx1"/>
                </a:solidFill>
                <a:latin typeface="Calibri" charset="0"/>
              </a:defRPr>
            </a:lvl4pPr>
            <a:lvl5pPr marL="2057400" indent="-228600">
              <a:lnSpc>
                <a:spcPct val="90000"/>
              </a:lnSpc>
              <a:spcBef>
                <a:spcPts val="500"/>
              </a:spcBef>
              <a:buFont typeface="Arial" charset="0"/>
              <a:buChar char="•"/>
              <a:defRPr>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charset="0"/>
              </a:defRPr>
            </a:lvl9pPr>
          </a:lstStyle>
          <a:p>
            <a:pPr eaLnBrk="1" hangingPunct="1">
              <a:lnSpc>
                <a:spcPct val="100000"/>
              </a:lnSpc>
              <a:spcBef>
                <a:spcPct val="0"/>
              </a:spcBef>
              <a:buFontTx/>
              <a:buNone/>
            </a:pPr>
            <a:r>
              <a:rPr lang="en-GB" altLang="en-US" sz="2800" b="1" dirty="0">
                <a:ea typeface="Calibri" charset="0"/>
                <a:cs typeface="Times New Roman" charset="0"/>
              </a:rPr>
              <a:t>Bayard Roberts, Daniela Fuhr</a:t>
            </a:r>
          </a:p>
          <a:p>
            <a:pPr eaLnBrk="1" hangingPunct="1">
              <a:lnSpc>
                <a:spcPct val="100000"/>
              </a:lnSpc>
              <a:spcBef>
                <a:spcPct val="0"/>
              </a:spcBef>
              <a:buFontTx/>
              <a:buNone/>
            </a:pPr>
            <a:r>
              <a:rPr lang="en-GB" altLang="en-US" sz="2800" b="1" dirty="0">
                <a:ea typeface="Calibri" charset="0"/>
                <a:cs typeface="Times New Roman" charset="0"/>
              </a:rPr>
              <a:t>London School of Hygiene and Tropical Medicine</a:t>
            </a:r>
          </a:p>
          <a:p>
            <a:pPr eaLnBrk="1" hangingPunct="1">
              <a:lnSpc>
                <a:spcPct val="100000"/>
              </a:lnSpc>
              <a:spcBef>
                <a:spcPct val="0"/>
              </a:spcBef>
              <a:buFontTx/>
              <a:buNone/>
            </a:pPr>
            <a:endParaRPr lang="en-GB" altLang="en-US" sz="2800" b="1" dirty="0">
              <a:ea typeface="Calibri" charset="0"/>
              <a:cs typeface="Times New Roman" charset="0"/>
            </a:endParaRPr>
          </a:p>
          <a:p>
            <a:pPr eaLnBrk="1" hangingPunct="1">
              <a:lnSpc>
                <a:spcPct val="100000"/>
              </a:lnSpc>
              <a:spcBef>
                <a:spcPct val="0"/>
              </a:spcBef>
              <a:buFontTx/>
              <a:buNone/>
            </a:pPr>
            <a:r>
              <a:rPr lang="en-GB" altLang="en-US" sz="2800" b="1" dirty="0">
                <a:ea typeface="Calibri" charset="0"/>
                <a:cs typeface="Times New Roman" charset="0"/>
              </a:rPr>
              <a:t>Egbert </a:t>
            </a:r>
            <a:r>
              <a:rPr lang="en-GB" altLang="en-US" sz="2800" b="1" dirty="0" err="1">
                <a:ea typeface="Calibri" charset="0"/>
                <a:cs typeface="Times New Roman" charset="0"/>
              </a:rPr>
              <a:t>Sondorp</a:t>
            </a:r>
            <a:r>
              <a:rPr lang="en-GB" altLang="en-US" sz="2800" b="1" dirty="0">
                <a:ea typeface="Calibri" charset="0"/>
                <a:cs typeface="Times New Roman" charset="0"/>
              </a:rPr>
              <a:t>, </a:t>
            </a:r>
            <a:r>
              <a:rPr lang="en-GB" altLang="en-US" sz="2800" b="1" dirty="0" err="1">
                <a:ea typeface="Calibri" charset="0"/>
                <a:cs typeface="Times New Roman" charset="0"/>
              </a:rPr>
              <a:t>Aniek</a:t>
            </a:r>
            <a:r>
              <a:rPr lang="en-GB" altLang="en-US" sz="2800" b="1" dirty="0">
                <a:ea typeface="Calibri" charset="0"/>
                <a:cs typeface="Times New Roman" charset="0"/>
              </a:rPr>
              <a:t> Woodward</a:t>
            </a:r>
          </a:p>
          <a:p>
            <a:pPr eaLnBrk="1" hangingPunct="1">
              <a:lnSpc>
                <a:spcPct val="100000"/>
              </a:lnSpc>
              <a:spcBef>
                <a:spcPct val="0"/>
              </a:spcBef>
              <a:buFontTx/>
              <a:buNone/>
            </a:pPr>
            <a:r>
              <a:rPr lang="en-GB" altLang="en-US" sz="2800" b="1" dirty="0">
                <a:ea typeface="Calibri" charset="0"/>
                <a:cs typeface="Times New Roman" charset="0"/>
              </a:rPr>
              <a:t>KIT Royal Tropical Institute</a:t>
            </a:r>
            <a:endParaRPr lang="en-GB" altLang="en-US" sz="2800" dirty="0">
              <a:ea typeface="Calibri"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Dissemination</a:t>
            </a:r>
          </a:p>
        </p:txBody>
      </p:sp>
      <p:sp>
        <p:nvSpPr>
          <p:cNvPr id="3" name="Content Placeholder 2"/>
          <p:cNvSpPr>
            <a:spLocks noGrp="1"/>
          </p:cNvSpPr>
          <p:nvPr>
            <p:ph idx="1"/>
          </p:nvPr>
        </p:nvSpPr>
        <p:spPr>
          <a:xfrm>
            <a:off x="130490" y="1768373"/>
            <a:ext cx="8819930" cy="5089627"/>
          </a:xfrm>
        </p:spPr>
        <p:txBody>
          <a:bodyPr/>
          <a:lstStyle/>
          <a:p>
            <a:pPr marL="0" indent="0">
              <a:buNone/>
            </a:pPr>
            <a:r>
              <a:rPr lang="en-GB" sz="2400" b="1" dirty="0"/>
              <a:t>Presentations:</a:t>
            </a:r>
          </a:p>
          <a:p>
            <a:r>
              <a:rPr lang="en-GB" sz="2400" dirty="0"/>
              <a:t>LSHTM Centre for Evaluation Seminar, March 2017</a:t>
            </a:r>
          </a:p>
          <a:p>
            <a:r>
              <a:rPr lang="en-GB" sz="2400" dirty="0"/>
              <a:t>ESTSS, Odense, June 2017</a:t>
            </a:r>
          </a:p>
          <a:p>
            <a:r>
              <a:rPr lang="en-GB" sz="2400" dirty="0"/>
              <a:t>European Congress of Psychology, Amsterdam, July 2017</a:t>
            </a:r>
          </a:p>
          <a:p>
            <a:r>
              <a:rPr lang="en-GB" sz="2400" dirty="0"/>
              <a:t>Submission for Health Systems Research Conference (Liverpool, October 2018)</a:t>
            </a:r>
            <a:endParaRPr lang="en-US" sz="2400" dirty="0"/>
          </a:p>
        </p:txBody>
      </p:sp>
    </p:spTree>
    <p:extLst>
      <p:ext uri="{BB962C8B-B14F-4D97-AF65-F5344CB8AC3E}">
        <p14:creationId xmlns:p14="http://schemas.microsoft.com/office/powerpoint/2010/main" val="1028199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853" y="133200"/>
            <a:ext cx="6861981" cy="972000"/>
          </a:xfrm>
        </p:spPr>
        <p:txBody>
          <a:bodyPr/>
          <a:lstStyle/>
          <a:p>
            <a:pPr marL="98425" indent="-98425"/>
            <a:r>
              <a:rPr lang="en-GB" sz="2800" dirty="0"/>
              <a:t>A</a:t>
            </a:r>
            <a:r>
              <a:rPr lang="en-US" sz="2800" dirty="0" err="1"/>
              <a:t>ctivities</a:t>
            </a:r>
            <a:r>
              <a:rPr lang="en-US" sz="2800" dirty="0"/>
              <a:t> for the next 12 months</a:t>
            </a:r>
          </a:p>
        </p:txBody>
      </p:sp>
      <p:graphicFrame>
        <p:nvGraphicFramePr>
          <p:cNvPr id="5" name="Table 4"/>
          <p:cNvGraphicFramePr>
            <a:graphicFrameLocks noGrp="1"/>
          </p:cNvGraphicFramePr>
          <p:nvPr>
            <p:extLst>
              <p:ext uri="{D42A27DB-BD31-4B8C-83A1-F6EECF244321}">
                <p14:modId xmlns:p14="http://schemas.microsoft.com/office/powerpoint/2010/main" val="158730799"/>
              </p:ext>
            </p:extLst>
          </p:nvPr>
        </p:nvGraphicFramePr>
        <p:xfrm>
          <a:off x="291853" y="1522129"/>
          <a:ext cx="8480612" cy="4590225"/>
        </p:xfrm>
        <a:graphic>
          <a:graphicData uri="http://schemas.openxmlformats.org/drawingml/2006/table">
            <a:tbl>
              <a:tblPr firstRow="1" firstCol="1" bandRow="1">
                <a:tableStyleId>{B301B821-A1FF-4177-AEE7-76D212191A09}</a:tableStyleId>
              </a:tblPr>
              <a:tblGrid>
                <a:gridCol w="8480612">
                  <a:extLst>
                    <a:ext uri="{9D8B030D-6E8A-4147-A177-3AD203B41FA5}">
                      <a16:colId xmlns:a16="http://schemas.microsoft.com/office/drawing/2014/main" xmlns="" val="20000"/>
                    </a:ext>
                  </a:extLst>
                </a:gridCol>
              </a:tblGrid>
              <a:tr h="566404">
                <a:tc>
                  <a:txBody>
                    <a:bodyPr/>
                    <a:lstStyle/>
                    <a:p>
                      <a:pPr>
                        <a:spcAft>
                          <a:spcPts val="0"/>
                        </a:spcAft>
                      </a:pPr>
                      <a:endParaRPr lang="en-US" sz="2600" b="1" dirty="0">
                        <a:effectLst/>
                        <a:latin typeface="+mn-lt"/>
                      </a:endParaRPr>
                    </a:p>
                  </a:txBody>
                  <a:tcPr marL="68580" marR="68580" marT="0" marB="0" anchor="ctr"/>
                </a:tc>
                <a:extLst>
                  <a:ext uri="{0D108BD9-81ED-4DB2-BD59-A6C34878D82A}">
                    <a16:rowId xmlns:a16="http://schemas.microsoft.com/office/drawing/2014/main" xmlns="" val="10000"/>
                  </a:ext>
                </a:extLst>
              </a:tr>
              <a:tr h="565866">
                <a:tc>
                  <a:txBody>
                    <a:bodyPr/>
                    <a:lstStyle/>
                    <a:p>
                      <a:pPr>
                        <a:spcAft>
                          <a:spcPts val="0"/>
                        </a:spcAft>
                      </a:pPr>
                      <a:r>
                        <a:rPr lang="en-GB" sz="2000" b="0" dirty="0">
                          <a:effectLst/>
                          <a:latin typeface="+mn-lt"/>
                        </a:rPr>
                        <a:t>Writing-up</a:t>
                      </a:r>
                      <a:r>
                        <a:rPr lang="en-GB" sz="2000" b="0" baseline="0" dirty="0">
                          <a:effectLst/>
                          <a:latin typeface="+mn-lt"/>
                        </a:rPr>
                        <a:t> </a:t>
                      </a:r>
                      <a:r>
                        <a:rPr lang="en-GB" sz="2000" b="0" dirty="0">
                          <a:effectLst/>
                          <a:latin typeface="+mn-lt"/>
                        </a:rPr>
                        <a:t>rapid</a:t>
                      </a:r>
                      <a:r>
                        <a:rPr lang="en-GB" sz="2000" b="0" baseline="0" dirty="0">
                          <a:effectLst/>
                          <a:latin typeface="+mn-lt"/>
                        </a:rPr>
                        <a:t> appraisals (reports, briefs, publications) &amp; dissemination</a:t>
                      </a:r>
                      <a:endParaRPr lang="en-US" sz="2000" b="0" dirty="0">
                        <a:effectLst/>
                        <a:latin typeface="+mn-lt"/>
                        <a:ea typeface="Arial" charset="0"/>
                        <a:cs typeface="Arial" charset="0"/>
                      </a:endParaRPr>
                    </a:p>
                  </a:txBody>
                  <a:tcPr marL="68580" marR="68580" marT="0" marB="0" anchor="ctr"/>
                </a:tc>
                <a:extLst>
                  <a:ext uri="{0D108BD9-81ED-4DB2-BD59-A6C34878D82A}">
                    <a16:rowId xmlns:a16="http://schemas.microsoft.com/office/drawing/2014/main" xmlns="" val="10001"/>
                  </a:ext>
                </a:extLst>
              </a:tr>
              <a:tr h="6286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mn-lt"/>
                          <a:ea typeface="+mn-ea"/>
                          <a:cs typeface="+mn-cs"/>
                        </a:rPr>
                        <a:t>Develop</a:t>
                      </a:r>
                      <a:r>
                        <a:rPr lang="en-US" sz="2000" b="0" baseline="0" dirty="0">
                          <a:effectLst/>
                          <a:latin typeface="+mn-lt"/>
                          <a:ea typeface="+mn-ea"/>
                          <a:cs typeface="+mn-cs"/>
                        </a:rPr>
                        <a:t> repository/database of relevant literature for each study country (place on STRENGTHS website)</a:t>
                      </a:r>
                      <a:endParaRPr lang="en-US" sz="2000" b="0" dirty="0">
                        <a:effectLst/>
                        <a:latin typeface="+mn-lt"/>
                        <a:ea typeface="Arial" charset="0"/>
                        <a:cs typeface="Arial" charset="0"/>
                      </a:endParaRPr>
                    </a:p>
                  </a:txBody>
                  <a:tcPr marL="68580" marR="68580" marT="0" marB="0" anchor="ctr"/>
                </a:tc>
                <a:extLst>
                  <a:ext uri="{0D108BD9-81ED-4DB2-BD59-A6C34878D82A}">
                    <a16:rowId xmlns:a16="http://schemas.microsoft.com/office/drawing/2014/main" xmlns="" val="10002"/>
                  </a:ext>
                </a:extLst>
              </a:tr>
              <a:tr h="565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mn-lt"/>
                          <a:ea typeface="Arial" charset="0"/>
                          <a:cs typeface="Arial" charset="0"/>
                        </a:rPr>
                        <a:t>Complete survey in Turkey; finalize survey arrangements in Germany</a:t>
                      </a:r>
                    </a:p>
                  </a:txBody>
                  <a:tcPr marL="68580" marR="68580" marT="0" marB="0" anchor="ctr"/>
                </a:tc>
                <a:extLst>
                  <a:ext uri="{0D108BD9-81ED-4DB2-BD59-A6C34878D82A}">
                    <a16:rowId xmlns:a16="http://schemas.microsoft.com/office/drawing/2014/main" xmlns="" val="10003"/>
                  </a:ext>
                </a:extLst>
              </a:tr>
              <a:tr h="565866">
                <a:tc>
                  <a:txBody>
                    <a:bodyPr/>
                    <a:lstStyle/>
                    <a:p>
                      <a:pPr>
                        <a:spcAft>
                          <a:spcPts val="0"/>
                        </a:spcAft>
                      </a:pPr>
                      <a:r>
                        <a:rPr lang="en-US" sz="2000" b="0" dirty="0">
                          <a:effectLst/>
                          <a:latin typeface="+mn-lt"/>
                        </a:rPr>
                        <a:t>Write</a:t>
                      </a:r>
                      <a:r>
                        <a:rPr lang="en-US" sz="2000" b="0" baseline="0" dirty="0">
                          <a:effectLst/>
                          <a:latin typeface="+mn-lt"/>
                        </a:rPr>
                        <a:t> survey p</a:t>
                      </a:r>
                      <a:r>
                        <a:rPr lang="en-US" sz="2000" b="0" dirty="0">
                          <a:effectLst/>
                          <a:latin typeface="+mn-lt"/>
                        </a:rPr>
                        <a:t>apers and policy briefs (Turkey first) &amp; dissemination</a:t>
                      </a:r>
                      <a:endParaRPr lang="en-US" sz="2000" b="0" dirty="0">
                        <a:effectLst/>
                        <a:latin typeface="+mn-lt"/>
                        <a:ea typeface="Arial" charset="0"/>
                        <a:cs typeface="Arial" charset="0"/>
                      </a:endParaRPr>
                    </a:p>
                  </a:txBody>
                  <a:tcPr marL="68580" marR="68580" marT="0" marB="0" anchor="ctr"/>
                </a:tc>
                <a:extLst>
                  <a:ext uri="{0D108BD9-81ED-4DB2-BD59-A6C34878D82A}">
                    <a16:rowId xmlns:a16="http://schemas.microsoft.com/office/drawing/2014/main" xmlns="" val="3505172026"/>
                  </a:ext>
                </a:extLst>
              </a:tr>
              <a:tr h="565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baseline="0" dirty="0">
                          <a:effectLst/>
                          <a:latin typeface="+mn-lt"/>
                          <a:ea typeface="Arial" charset="0"/>
                          <a:cs typeface="Arial" charset="0"/>
                        </a:rPr>
                        <a:t>Prepare procedures and methods for analysis of quantitative data from partners</a:t>
                      </a:r>
                      <a:endParaRPr lang="en-US" sz="2000" b="0" dirty="0">
                        <a:effectLst/>
                        <a:latin typeface="+mn-lt"/>
                        <a:ea typeface="Arial" charset="0"/>
                        <a:cs typeface="Arial" charset="0"/>
                      </a:endParaRPr>
                    </a:p>
                  </a:txBody>
                  <a:tcPr marL="68580" marR="68580" marT="0" marB="0" anchor="ctr"/>
                </a:tc>
                <a:extLst>
                  <a:ext uri="{0D108BD9-81ED-4DB2-BD59-A6C34878D82A}">
                    <a16:rowId xmlns:a16="http://schemas.microsoft.com/office/drawing/2014/main" xmlns="" val="10004"/>
                  </a:ext>
                </a:extLst>
              </a:tr>
              <a:tr h="565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effectLst/>
                          <a:latin typeface="+mn-lt"/>
                        </a:rPr>
                        <a:t>Hold Theory of Change workshops</a:t>
                      </a:r>
                      <a:endParaRPr lang="en-US" sz="2000" b="0" dirty="0">
                        <a:effectLst/>
                        <a:latin typeface="+mn-lt"/>
                        <a:ea typeface="Arial" charset="0"/>
                        <a:cs typeface="Arial" charset="0"/>
                      </a:endParaRPr>
                    </a:p>
                  </a:txBody>
                  <a:tcPr marL="68580" marR="68580" marT="0" marB="0" anchor="ctr"/>
                </a:tc>
                <a:extLst>
                  <a:ext uri="{0D108BD9-81ED-4DB2-BD59-A6C34878D82A}">
                    <a16:rowId xmlns:a16="http://schemas.microsoft.com/office/drawing/2014/main" xmlns="" val="10007"/>
                  </a:ext>
                </a:extLst>
              </a:tr>
              <a:tr h="565866">
                <a:tc>
                  <a:txBody>
                    <a:bodyPr/>
                    <a:lstStyle/>
                    <a:p>
                      <a:pPr>
                        <a:spcAft>
                          <a:spcPts val="0"/>
                        </a:spcAft>
                      </a:pPr>
                      <a:r>
                        <a:rPr lang="en-US" sz="2000" b="0" baseline="0" dirty="0">
                          <a:effectLst/>
                          <a:latin typeface="+mn-lt"/>
                          <a:ea typeface="Arial" charset="0"/>
                          <a:cs typeface="Arial" charset="0"/>
                        </a:rPr>
                        <a:t>Prepare procedures for in-depth qualitative research</a:t>
                      </a:r>
                      <a:endParaRPr lang="en-US" sz="2000" b="0" dirty="0">
                        <a:effectLst/>
                        <a:latin typeface="+mn-lt"/>
                        <a:ea typeface="Arial" charset="0"/>
                        <a:cs typeface="Arial" charset="0"/>
                      </a:endParaRPr>
                    </a:p>
                  </a:txBody>
                  <a:tcPr marL="68580" marR="68580" marT="0" marB="0" anchor="ct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980485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WP2 needs</a:t>
            </a:r>
          </a:p>
        </p:txBody>
      </p:sp>
      <p:sp>
        <p:nvSpPr>
          <p:cNvPr id="3" name="Content Placeholder 2"/>
          <p:cNvSpPr>
            <a:spLocks noGrp="1"/>
          </p:cNvSpPr>
          <p:nvPr>
            <p:ph idx="1"/>
          </p:nvPr>
        </p:nvSpPr>
        <p:spPr>
          <a:xfrm>
            <a:off x="0" y="1430740"/>
            <a:ext cx="9143999" cy="3827060"/>
          </a:xfrm>
        </p:spPr>
        <p:txBody>
          <a:bodyPr/>
          <a:lstStyle/>
          <a:p>
            <a:pPr marL="0" indent="0" eaLnBrk="1" fontAlgn="auto" hangingPunct="1">
              <a:lnSpc>
                <a:spcPct val="100000"/>
              </a:lnSpc>
              <a:spcBef>
                <a:spcPts val="0"/>
              </a:spcBef>
              <a:spcAft>
                <a:spcPts val="0"/>
              </a:spcAft>
              <a:buNone/>
            </a:pPr>
            <a:r>
              <a:rPr lang="en-GB" sz="2400" b="1" dirty="0"/>
              <a:t>Rapid appraisals:</a:t>
            </a:r>
          </a:p>
          <a:p>
            <a:pPr marL="320675" indent="-320675" eaLnBrk="1" fontAlgn="auto" hangingPunct="1">
              <a:lnSpc>
                <a:spcPct val="100000"/>
              </a:lnSpc>
              <a:spcBef>
                <a:spcPts val="0"/>
              </a:spcBef>
              <a:spcAft>
                <a:spcPts val="0"/>
              </a:spcAft>
            </a:pPr>
            <a:r>
              <a:rPr lang="en-GB" sz="2400" dirty="0"/>
              <a:t>Checking our collation of data/literature and RA reports</a:t>
            </a:r>
          </a:p>
          <a:p>
            <a:pPr marL="320675" indent="-320675" eaLnBrk="1" fontAlgn="auto" hangingPunct="1">
              <a:lnSpc>
                <a:spcPct val="100000"/>
              </a:lnSpc>
              <a:spcBef>
                <a:spcPts val="0"/>
              </a:spcBef>
              <a:spcAft>
                <a:spcPts val="0"/>
              </a:spcAft>
            </a:pPr>
            <a:r>
              <a:rPr lang="en-GB" sz="2400" dirty="0"/>
              <a:t>Sharing relevant qualitative data already collected by partners</a:t>
            </a:r>
          </a:p>
          <a:p>
            <a:pPr marL="320675" indent="-320675" eaLnBrk="1" fontAlgn="auto" hangingPunct="1">
              <a:lnSpc>
                <a:spcPct val="100000"/>
              </a:lnSpc>
              <a:spcBef>
                <a:spcPts val="0"/>
              </a:spcBef>
              <a:spcAft>
                <a:spcPts val="0"/>
              </a:spcAft>
            </a:pPr>
            <a:r>
              <a:rPr lang="en-GB" sz="2400" dirty="0"/>
              <a:t>Working with us for additional qualitative data collection (if required)</a:t>
            </a:r>
          </a:p>
          <a:p>
            <a:pPr marL="0" indent="0" eaLnBrk="1" fontAlgn="auto" hangingPunct="1">
              <a:lnSpc>
                <a:spcPct val="100000"/>
              </a:lnSpc>
              <a:spcBef>
                <a:spcPts val="0"/>
              </a:spcBef>
              <a:spcAft>
                <a:spcPts val="0"/>
              </a:spcAft>
              <a:buNone/>
            </a:pPr>
            <a:endParaRPr lang="en-GB" sz="2400" b="1" dirty="0"/>
          </a:p>
          <a:p>
            <a:pPr marL="0" indent="0" eaLnBrk="1" fontAlgn="auto" hangingPunct="1">
              <a:lnSpc>
                <a:spcPct val="100000"/>
              </a:lnSpc>
              <a:spcBef>
                <a:spcPts val="0"/>
              </a:spcBef>
              <a:spcAft>
                <a:spcPts val="0"/>
              </a:spcAft>
              <a:buNone/>
            </a:pPr>
            <a:r>
              <a:rPr lang="en-US" sz="2400" b="1" dirty="0"/>
              <a:t>Analysis of quantitative data from other WPs </a:t>
            </a:r>
          </a:p>
          <a:p>
            <a:pPr eaLnBrk="1" fontAlgn="auto" hangingPunct="1">
              <a:lnSpc>
                <a:spcPct val="100000"/>
              </a:lnSpc>
              <a:spcBef>
                <a:spcPts val="0"/>
              </a:spcBef>
              <a:spcAft>
                <a:spcPts val="0"/>
              </a:spcAft>
            </a:pPr>
            <a:r>
              <a:rPr lang="en-US" sz="2400" dirty="0"/>
              <a:t>For data related to access/</a:t>
            </a:r>
            <a:r>
              <a:rPr lang="en-US" sz="2400" dirty="0" err="1"/>
              <a:t>utilisation</a:t>
            </a:r>
            <a:endParaRPr lang="en-GB" sz="2400" dirty="0"/>
          </a:p>
          <a:p>
            <a:pPr marL="0" indent="0" eaLnBrk="1" fontAlgn="auto" hangingPunct="1">
              <a:lnSpc>
                <a:spcPct val="100000"/>
              </a:lnSpc>
              <a:spcBef>
                <a:spcPts val="0"/>
              </a:spcBef>
              <a:spcAft>
                <a:spcPts val="0"/>
              </a:spcAft>
              <a:buNone/>
            </a:pPr>
            <a:endParaRPr lang="en-GB" sz="2400" b="1" dirty="0"/>
          </a:p>
          <a:p>
            <a:pPr marL="0" indent="0" eaLnBrk="1" fontAlgn="auto" hangingPunct="1">
              <a:lnSpc>
                <a:spcPct val="100000"/>
              </a:lnSpc>
              <a:spcBef>
                <a:spcPts val="0"/>
              </a:spcBef>
              <a:spcAft>
                <a:spcPts val="0"/>
              </a:spcAft>
              <a:buNone/>
            </a:pPr>
            <a:r>
              <a:rPr lang="en-GB" sz="2400" b="1" dirty="0"/>
              <a:t>In-depth qualitative research (2019)</a:t>
            </a:r>
          </a:p>
          <a:p>
            <a:pPr marL="320675" indent="-320675" eaLnBrk="1" fontAlgn="auto" hangingPunct="1">
              <a:lnSpc>
                <a:spcPct val="100000"/>
              </a:lnSpc>
              <a:spcBef>
                <a:spcPts val="0"/>
              </a:spcBef>
              <a:spcAft>
                <a:spcPts val="0"/>
              </a:spcAft>
            </a:pPr>
            <a:r>
              <a:rPr lang="en-GB" sz="2400" dirty="0"/>
              <a:t>Support development of topic guides</a:t>
            </a:r>
          </a:p>
          <a:p>
            <a:pPr marL="320675" indent="-320675" eaLnBrk="1" fontAlgn="auto" hangingPunct="1">
              <a:lnSpc>
                <a:spcPct val="100000"/>
              </a:lnSpc>
              <a:spcBef>
                <a:spcPts val="0"/>
              </a:spcBef>
              <a:spcAft>
                <a:spcPts val="0"/>
              </a:spcAft>
            </a:pPr>
            <a:r>
              <a:rPr lang="en-GB" sz="2400" dirty="0"/>
              <a:t>Support us with data collection and dissemination</a:t>
            </a:r>
          </a:p>
        </p:txBody>
      </p:sp>
    </p:spTree>
    <p:extLst>
      <p:ext uri="{BB962C8B-B14F-4D97-AF65-F5344CB8AC3E}">
        <p14:creationId xmlns:p14="http://schemas.microsoft.com/office/powerpoint/2010/main" val="90794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Theory of Change (</a:t>
            </a:r>
            <a:r>
              <a:rPr lang="en-US" sz="3200" dirty="0" err="1"/>
              <a:t>ToC</a:t>
            </a:r>
            <a:r>
              <a:rPr lang="en-US" sz="3200" dirty="0"/>
              <a:t>)</a:t>
            </a:r>
          </a:p>
        </p:txBody>
      </p:sp>
      <p:pic>
        <p:nvPicPr>
          <p:cNvPr id="9" name="Picture 8">
            <a:extLst>
              <a:ext uri="{FF2B5EF4-FFF2-40B4-BE49-F238E27FC236}">
                <a16:creationId xmlns:a16="http://schemas.microsoft.com/office/drawing/2014/main" xmlns="" id="{8B842E8C-B62A-49AF-A43C-E39B514AEE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217" y="1339926"/>
            <a:ext cx="6645286" cy="4893275"/>
          </a:xfrm>
          <a:prstGeom prst="rect">
            <a:avLst/>
          </a:prstGeom>
        </p:spPr>
      </p:pic>
      <p:sp>
        <p:nvSpPr>
          <p:cNvPr id="3" name="TextBox 2">
            <a:extLst>
              <a:ext uri="{FF2B5EF4-FFF2-40B4-BE49-F238E27FC236}">
                <a16:creationId xmlns:a16="http://schemas.microsoft.com/office/drawing/2014/main" xmlns="" id="{8EC36B9A-C649-4289-BE4B-ABFBD24D3D17}"/>
              </a:ext>
            </a:extLst>
          </p:cNvPr>
          <p:cNvSpPr txBox="1"/>
          <p:nvPr/>
        </p:nvSpPr>
        <p:spPr>
          <a:xfrm>
            <a:off x="6042455" y="1978644"/>
            <a:ext cx="2817340" cy="3539430"/>
          </a:xfrm>
          <a:prstGeom prst="rect">
            <a:avLst/>
          </a:prstGeom>
          <a:noFill/>
        </p:spPr>
        <p:txBody>
          <a:bodyPr wrap="square" rtlCol="0">
            <a:spAutoFit/>
          </a:bodyPr>
          <a:lstStyle/>
          <a:p>
            <a:pPr algn="ctr"/>
            <a:r>
              <a:rPr lang="en-GB" sz="2800" dirty="0">
                <a:solidFill>
                  <a:schemeClr val="tx2"/>
                </a:solidFill>
              </a:rPr>
              <a:t>A participatory planning process used in the development, implementation and evaluation of complex health interventions</a:t>
            </a:r>
          </a:p>
        </p:txBody>
      </p:sp>
    </p:spTree>
    <p:extLst>
      <p:ext uri="{BB962C8B-B14F-4D97-AF65-F5344CB8AC3E}">
        <p14:creationId xmlns:p14="http://schemas.microsoft.com/office/powerpoint/2010/main" val="1248011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14C04AFC-A05C-4A63-B3E9-03FFF3D4F4D0}"/>
              </a:ext>
            </a:extLst>
          </p:cNvPr>
          <p:cNvSpPr>
            <a:spLocks noGrp="1"/>
          </p:cNvSpPr>
          <p:nvPr>
            <p:ph type="title"/>
          </p:nvPr>
        </p:nvSpPr>
        <p:spPr>
          <a:xfrm>
            <a:off x="113400" y="133200"/>
            <a:ext cx="7862886" cy="972000"/>
          </a:xfrm>
        </p:spPr>
        <p:txBody>
          <a:bodyPr/>
          <a:lstStyle/>
          <a:p>
            <a:r>
              <a:rPr lang="en-GB" sz="3200" dirty="0" err="1"/>
              <a:t>ToC</a:t>
            </a:r>
            <a:r>
              <a:rPr lang="en-GB" sz="3200" dirty="0"/>
              <a:t>: A theory driven approach    to enhance the MRC framework </a:t>
            </a:r>
          </a:p>
        </p:txBody>
      </p:sp>
      <p:pic>
        <p:nvPicPr>
          <p:cNvPr id="5" name="Picture 14" descr="1">
            <a:extLst>
              <a:ext uri="{FF2B5EF4-FFF2-40B4-BE49-F238E27FC236}">
                <a16:creationId xmlns:a16="http://schemas.microsoft.com/office/drawing/2014/main" xmlns="" id="{C4DDAC52-153A-4EDE-9D60-1B70A16D4D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849" y="1830577"/>
            <a:ext cx="7087437" cy="4369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C7E08AF6-FFFE-4A0A-81AA-015125491BA4}"/>
              </a:ext>
            </a:extLst>
          </p:cNvPr>
          <p:cNvSpPr txBox="1"/>
          <p:nvPr/>
        </p:nvSpPr>
        <p:spPr>
          <a:xfrm>
            <a:off x="6388443" y="6355468"/>
            <a:ext cx="3175686" cy="369332"/>
          </a:xfrm>
          <a:prstGeom prst="rect">
            <a:avLst/>
          </a:prstGeom>
          <a:noFill/>
        </p:spPr>
        <p:txBody>
          <a:bodyPr wrap="square" rtlCol="0">
            <a:spAutoFit/>
          </a:bodyPr>
          <a:lstStyle/>
          <a:p>
            <a:r>
              <a:rPr lang="en-GB" dirty="0"/>
              <a:t>MRC framework, 2008</a:t>
            </a:r>
          </a:p>
        </p:txBody>
      </p:sp>
    </p:spTree>
    <p:extLst>
      <p:ext uri="{BB962C8B-B14F-4D97-AF65-F5344CB8AC3E}">
        <p14:creationId xmlns:p14="http://schemas.microsoft.com/office/powerpoint/2010/main" val="356097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Theory of Change</a:t>
            </a:r>
          </a:p>
        </p:txBody>
      </p:sp>
      <p:pic>
        <p:nvPicPr>
          <p:cNvPr id="5" name="Picture 4" descr="C:\Users\dfuhr\AppData\Local\Microsoft\Windows\INetCache\Content.Word\iMPLEMENTATION .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769" y="1316399"/>
            <a:ext cx="7854462" cy="5408401"/>
          </a:xfrm>
          <a:prstGeom prst="rect">
            <a:avLst/>
          </a:prstGeom>
          <a:noFill/>
          <a:ln>
            <a:noFill/>
          </a:ln>
        </p:spPr>
      </p:pic>
    </p:spTree>
    <p:extLst>
      <p:ext uri="{BB962C8B-B14F-4D97-AF65-F5344CB8AC3E}">
        <p14:creationId xmlns:p14="http://schemas.microsoft.com/office/powerpoint/2010/main" val="1171921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9" name="Straight Arrow Connector 98"/>
          <p:cNvCxnSpPr>
            <a:endCxn id="96" idx="0"/>
          </p:cNvCxnSpPr>
          <p:nvPr/>
        </p:nvCxnSpPr>
        <p:spPr>
          <a:xfrm>
            <a:off x="3309091" y="3030187"/>
            <a:ext cx="9299" cy="465282"/>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flipH="1">
            <a:off x="5150794" y="1619554"/>
            <a:ext cx="230985" cy="260704"/>
          </a:xfrm>
          <a:prstGeom prst="straightConnector1">
            <a:avLst/>
          </a:prstGeom>
          <a:ln w="19050">
            <a:solidFill>
              <a:schemeClr val="tx2"/>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2710870" y="3096655"/>
            <a:ext cx="0" cy="1861130"/>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stCxn id="17" idx="2"/>
          </p:cNvCxnSpPr>
          <p:nvPr/>
        </p:nvCxnSpPr>
        <p:spPr>
          <a:xfrm>
            <a:off x="1961904" y="4607457"/>
            <a:ext cx="17808" cy="350329"/>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a:stCxn id="147" idx="2"/>
          </p:cNvCxnSpPr>
          <p:nvPr/>
        </p:nvCxnSpPr>
        <p:spPr>
          <a:xfrm>
            <a:off x="5150794" y="2113350"/>
            <a:ext cx="167830" cy="262406"/>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H="1" flipV="1">
            <a:off x="7961916" y="371432"/>
            <a:ext cx="12708" cy="5176514"/>
          </a:xfrm>
          <a:prstGeom prst="line">
            <a:avLst/>
          </a:prstGeom>
          <a:ln w="19050">
            <a:solidFill>
              <a:srgbClr val="FF9900"/>
            </a:solidFill>
            <a:prstDash val="sysDash"/>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endCxn id="20" idx="2"/>
          </p:cNvCxnSpPr>
          <p:nvPr/>
        </p:nvCxnSpPr>
        <p:spPr>
          <a:xfrm flipH="1" flipV="1">
            <a:off x="5564432" y="3201912"/>
            <a:ext cx="27476" cy="1756950"/>
          </a:xfrm>
          <a:prstGeom prst="straightConnector1">
            <a:avLst/>
          </a:prstGeom>
          <a:ln w="19050">
            <a:solidFill>
              <a:schemeClr val="tx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155710" y="2069536"/>
            <a:ext cx="1855056" cy="627311"/>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52114" y="371430"/>
            <a:ext cx="1219871" cy="27880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1292" dirty="0">
                <a:solidFill>
                  <a:srgbClr val="0F6FC6">
                    <a:lumMod val="50000"/>
                  </a:srgbClr>
                </a:solidFill>
                <a:latin typeface="Calibri"/>
              </a:rPr>
              <a:t>Resources</a:t>
            </a:r>
          </a:p>
        </p:txBody>
      </p:sp>
      <p:sp>
        <p:nvSpPr>
          <p:cNvPr id="5" name="Rectangle 4"/>
          <p:cNvSpPr/>
          <p:nvPr/>
        </p:nvSpPr>
        <p:spPr>
          <a:xfrm>
            <a:off x="1342534" y="371430"/>
            <a:ext cx="1929258" cy="27880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1292" dirty="0">
                <a:solidFill>
                  <a:srgbClr val="0F6FC6">
                    <a:lumMod val="50000"/>
                  </a:srgbClr>
                </a:solidFill>
                <a:latin typeface="Calibri"/>
              </a:rPr>
              <a:t>Identification</a:t>
            </a:r>
          </a:p>
        </p:txBody>
      </p:sp>
      <p:sp>
        <p:nvSpPr>
          <p:cNvPr id="6" name="Rectangle 5"/>
          <p:cNvSpPr/>
          <p:nvPr/>
        </p:nvSpPr>
        <p:spPr>
          <a:xfrm>
            <a:off x="3345995" y="371430"/>
            <a:ext cx="3000411" cy="27880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1292" dirty="0">
                <a:solidFill>
                  <a:srgbClr val="0F6FC6">
                    <a:lumMod val="50000"/>
                  </a:srgbClr>
                </a:solidFill>
                <a:latin typeface="Calibri"/>
              </a:rPr>
              <a:t>Treatment</a:t>
            </a:r>
          </a:p>
        </p:txBody>
      </p:sp>
      <p:sp>
        <p:nvSpPr>
          <p:cNvPr id="7" name="Rectangle 6"/>
          <p:cNvSpPr/>
          <p:nvPr/>
        </p:nvSpPr>
        <p:spPr>
          <a:xfrm>
            <a:off x="6420607" y="371430"/>
            <a:ext cx="1484044" cy="27880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1292" dirty="0">
                <a:solidFill>
                  <a:srgbClr val="0F6FC6">
                    <a:lumMod val="50000"/>
                  </a:srgbClr>
                </a:solidFill>
                <a:latin typeface="Calibri"/>
              </a:rPr>
              <a:t>Long term outcome</a:t>
            </a:r>
          </a:p>
        </p:txBody>
      </p:sp>
      <p:sp>
        <p:nvSpPr>
          <p:cNvPr id="8" name="Rectangle 7"/>
          <p:cNvSpPr/>
          <p:nvPr/>
        </p:nvSpPr>
        <p:spPr>
          <a:xfrm>
            <a:off x="8020732" y="371430"/>
            <a:ext cx="1071155" cy="27880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1292" dirty="0">
                <a:solidFill>
                  <a:srgbClr val="0F6FC6">
                    <a:lumMod val="50000"/>
                  </a:srgbClr>
                </a:solidFill>
                <a:latin typeface="Calibri"/>
              </a:rPr>
              <a:t>Impact</a:t>
            </a:r>
          </a:p>
        </p:txBody>
      </p:sp>
      <p:sp>
        <p:nvSpPr>
          <p:cNvPr id="9" name="Rounded Rectangle 8"/>
          <p:cNvSpPr/>
          <p:nvPr/>
        </p:nvSpPr>
        <p:spPr>
          <a:xfrm>
            <a:off x="52113" y="722785"/>
            <a:ext cx="993616" cy="627311"/>
          </a:xfrm>
          <a:prstGeom prst="roundRect">
            <a:avLst/>
          </a:prstGeom>
          <a:solidFill>
            <a:schemeClr val="accent1">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Intervention coordinator (IC) in post</a:t>
            </a:r>
          </a:p>
        </p:txBody>
      </p:sp>
      <p:sp>
        <p:nvSpPr>
          <p:cNvPr id="10" name="Rounded Rectangle 9"/>
          <p:cNvSpPr/>
          <p:nvPr/>
        </p:nvSpPr>
        <p:spPr>
          <a:xfrm>
            <a:off x="52113" y="1567871"/>
            <a:ext cx="993615" cy="1063502"/>
          </a:xfrm>
          <a:prstGeom prst="roundRect">
            <a:avLst/>
          </a:prstGeom>
          <a:solidFill>
            <a:schemeClr val="accent2">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Intervention facilitators (IF) in post. Hospital clinic nurses aware of programme.</a:t>
            </a:r>
          </a:p>
        </p:txBody>
      </p:sp>
      <p:sp>
        <p:nvSpPr>
          <p:cNvPr id="11" name="Rounded Rectangle 10"/>
          <p:cNvSpPr/>
          <p:nvPr/>
        </p:nvSpPr>
        <p:spPr>
          <a:xfrm>
            <a:off x="52113" y="3429000"/>
            <a:ext cx="1031097" cy="829950"/>
          </a:xfrm>
          <a:prstGeom prst="roundRect">
            <a:avLst/>
          </a:prstGeom>
          <a:solidFill>
            <a:schemeClr val="accent3">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Community Health Workers (CHWs) aware of programme (</a:t>
            </a:r>
            <a:r>
              <a:rPr lang="en-GB" sz="923" dirty="0" err="1">
                <a:solidFill>
                  <a:prstClr val="black"/>
                </a:solidFill>
                <a:latin typeface="Calibri"/>
              </a:rPr>
              <a:t>i</a:t>
            </a:r>
            <a:r>
              <a:rPr lang="en-GB" sz="923" dirty="0">
                <a:solidFill>
                  <a:prstClr val="black"/>
                </a:solidFill>
                <a:latin typeface="Calibri"/>
              </a:rPr>
              <a:t>)</a:t>
            </a:r>
          </a:p>
        </p:txBody>
      </p:sp>
      <p:sp>
        <p:nvSpPr>
          <p:cNvPr id="12" name="Rounded Rectangle 11"/>
          <p:cNvSpPr/>
          <p:nvPr/>
        </p:nvSpPr>
        <p:spPr>
          <a:xfrm>
            <a:off x="1342535" y="722784"/>
            <a:ext cx="4855467" cy="209104"/>
          </a:xfrm>
          <a:prstGeom prst="roundRect">
            <a:avLst/>
          </a:prstGeom>
          <a:solidFill>
            <a:schemeClr val="accent1">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Adequate ongoing programme management and clinical supervision </a:t>
            </a:r>
          </a:p>
        </p:txBody>
      </p:sp>
      <p:sp>
        <p:nvSpPr>
          <p:cNvPr id="14" name="Rounded Rectangle 13"/>
          <p:cNvSpPr/>
          <p:nvPr/>
        </p:nvSpPr>
        <p:spPr>
          <a:xfrm>
            <a:off x="1300655" y="1233122"/>
            <a:ext cx="2109988" cy="1863534"/>
          </a:xfrm>
          <a:prstGeom prst="roundRect">
            <a:avLst/>
          </a:prstGeom>
          <a:solidFill>
            <a:schemeClr val="accent2">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eaLnBrk="1" fontAlgn="auto" hangingPunct="1">
              <a:spcBef>
                <a:spcPts val="0"/>
              </a:spcBef>
              <a:spcAft>
                <a:spcPts val="0"/>
              </a:spcAft>
            </a:pPr>
            <a:r>
              <a:rPr lang="en-GB" sz="923" dirty="0">
                <a:solidFill>
                  <a:prstClr val="black"/>
                </a:solidFill>
                <a:latin typeface="Calibri"/>
              </a:rPr>
              <a:t>In antenatal and immunization clinics, IFs able to: (ii)</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Recruit and conduct regular supportive supervision of Peer Support Workers (PSWs)</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Identify mothers with depression using screening tools and appropriately refer them for treatment (iii)</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Conduct awareness raising in  hospital clinics</a:t>
            </a:r>
          </a:p>
          <a:p>
            <a:pPr defTabSz="844083" eaLnBrk="1" fontAlgn="auto" hangingPunct="1">
              <a:spcBef>
                <a:spcPts val="0"/>
              </a:spcBef>
              <a:spcAft>
                <a:spcPts val="0"/>
              </a:spcAft>
            </a:pPr>
            <a:r>
              <a:rPr lang="en-GB" sz="923" dirty="0">
                <a:solidFill>
                  <a:prstClr val="black"/>
                </a:solidFill>
                <a:latin typeface="Calibri"/>
              </a:rPr>
              <a:t>Nurses encourage mothers to participate in programme</a:t>
            </a:r>
          </a:p>
        </p:txBody>
      </p:sp>
      <p:sp>
        <p:nvSpPr>
          <p:cNvPr id="17" name="Rounded Rectangle 16"/>
          <p:cNvSpPr/>
          <p:nvPr/>
        </p:nvSpPr>
        <p:spPr>
          <a:xfrm>
            <a:off x="1315023" y="3429001"/>
            <a:ext cx="1293762" cy="1178456"/>
          </a:xfrm>
          <a:prstGeom prst="roundRect">
            <a:avLst/>
          </a:prstGeom>
          <a:solidFill>
            <a:schemeClr val="accent3">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eaLnBrk="1" fontAlgn="auto" hangingPunct="1">
              <a:spcBef>
                <a:spcPts val="0"/>
              </a:spcBef>
              <a:spcAft>
                <a:spcPts val="0"/>
              </a:spcAft>
            </a:pPr>
            <a:r>
              <a:rPr lang="en-GB" sz="923" dirty="0">
                <a:solidFill>
                  <a:prstClr val="black"/>
                </a:solidFill>
                <a:latin typeface="Calibri"/>
              </a:rPr>
              <a:t>CHWs able to:</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Help the IFs identify, recruit and supervise PSWs</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Conduct  community awareness raising</a:t>
            </a:r>
          </a:p>
        </p:txBody>
      </p:sp>
      <p:sp>
        <p:nvSpPr>
          <p:cNvPr id="20" name="Rounded Rectangle 19"/>
          <p:cNvSpPr/>
          <p:nvPr/>
        </p:nvSpPr>
        <p:spPr>
          <a:xfrm>
            <a:off x="4970813" y="2365497"/>
            <a:ext cx="1187236" cy="836415"/>
          </a:xfrm>
          <a:prstGeom prst="roundRect">
            <a:avLst/>
          </a:prstGeom>
          <a:solidFill>
            <a:schemeClr val="accent4">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Mothers receive counselling as intended for the required duration (vi)</a:t>
            </a:r>
          </a:p>
        </p:txBody>
      </p:sp>
      <p:sp>
        <p:nvSpPr>
          <p:cNvPr id="22" name="Rounded Rectangle 21"/>
          <p:cNvSpPr/>
          <p:nvPr/>
        </p:nvSpPr>
        <p:spPr>
          <a:xfrm>
            <a:off x="1597464" y="4957786"/>
            <a:ext cx="6084581" cy="209104"/>
          </a:xfrm>
          <a:prstGeom prst="roundRect">
            <a:avLst/>
          </a:prstGeom>
          <a:solidFill>
            <a:schemeClr val="accent5">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Community is aware of peer counselling and mothers are willing to seek help and receive treatment (vii)</a:t>
            </a:r>
          </a:p>
        </p:txBody>
      </p:sp>
      <p:sp>
        <p:nvSpPr>
          <p:cNvPr id="26" name="TextBox 25"/>
          <p:cNvSpPr txBox="1"/>
          <p:nvPr/>
        </p:nvSpPr>
        <p:spPr>
          <a:xfrm>
            <a:off x="4830037" y="580533"/>
            <a:ext cx="890427" cy="248530"/>
          </a:xfrm>
          <a:prstGeom prst="rect">
            <a:avLst/>
          </a:prstGeom>
          <a:noFill/>
        </p:spPr>
        <p:txBody>
          <a:bodyPr wrap="square" rtlCol="0">
            <a:spAutoFit/>
          </a:bodyPr>
          <a:lstStyle/>
          <a:p>
            <a:pPr defTabSz="844083" eaLnBrk="1" fontAlgn="auto" hangingPunct="1">
              <a:spcBef>
                <a:spcPts val="0"/>
              </a:spcBef>
              <a:spcAft>
                <a:spcPts val="0"/>
              </a:spcAft>
            </a:pPr>
            <a:endParaRPr lang="en-GB" sz="1015" dirty="0">
              <a:solidFill>
                <a:prstClr val="black"/>
              </a:solidFill>
              <a:latin typeface="Calibri"/>
            </a:endParaRPr>
          </a:p>
        </p:txBody>
      </p:sp>
      <p:sp>
        <p:nvSpPr>
          <p:cNvPr id="30" name="Rounded Rectangle 29"/>
          <p:cNvSpPr/>
          <p:nvPr/>
        </p:nvSpPr>
        <p:spPr>
          <a:xfrm>
            <a:off x="6462486" y="1634339"/>
            <a:ext cx="1409842" cy="2525819"/>
          </a:xfrm>
          <a:prstGeom prst="roundRect">
            <a:avLst/>
          </a:prstGeom>
          <a:solidFill>
            <a:schemeClr val="accent5"/>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eaLnBrk="1" fontAlgn="auto" hangingPunct="1">
              <a:spcBef>
                <a:spcPts val="0"/>
              </a:spcBef>
              <a:spcAft>
                <a:spcPts val="0"/>
              </a:spcAft>
            </a:pPr>
            <a:r>
              <a:rPr lang="en-GB" sz="923" b="1" dirty="0">
                <a:solidFill>
                  <a:prstClr val="black"/>
                </a:solidFill>
                <a:latin typeface="Calibri"/>
              </a:rPr>
              <a:t>Primary outcome:</a:t>
            </a:r>
          </a:p>
          <a:p>
            <a:pPr marL="99695" indent="-99695" defTabSz="844083" eaLnBrk="1" fontAlgn="auto" hangingPunct="1">
              <a:spcBef>
                <a:spcPts val="0"/>
              </a:spcBef>
              <a:spcAft>
                <a:spcPts val="0"/>
              </a:spcAft>
              <a:buFont typeface="+mj-lt"/>
              <a:buAutoNum type="arabicPeriod"/>
            </a:pPr>
            <a:r>
              <a:rPr lang="en-GB" sz="923" dirty="0">
                <a:solidFill>
                  <a:prstClr val="black"/>
                </a:solidFill>
                <a:latin typeface="Calibri"/>
              </a:rPr>
              <a:t>Improved clinical outcomes for mothers with depression treated by program</a:t>
            </a:r>
          </a:p>
          <a:p>
            <a:pPr algn="ctr" defTabSz="844083" eaLnBrk="1" fontAlgn="auto" hangingPunct="1">
              <a:spcBef>
                <a:spcPts val="0"/>
              </a:spcBef>
              <a:spcAft>
                <a:spcPts val="0"/>
              </a:spcAft>
            </a:pPr>
            <a:r>
              <a:rPr lang="en-GB" sz="923" dirty="0">
                <a:solidFill>
                  <a:prstClr val="black"/>
                </a:solidFill>
                <a:latin typeface="Calibri"/>
              </a:rPr>
              <a:t>(ix)</a:t>
            </a:r>
          </a:p>
          <a:p>
            <a:pPr defTabSz="844083" eaLnBrk="1" fontAlgn="auto" hangingPunct="1">
              <a:spcBef>
                <a:spcPts val="0"/>
              </a:spcBef>
              <a:spcAft>
                <a:spcPts val="0"/>
              </a:spcAft>
            </a:pPr>
            <a:r>
              <a:rPr lang="en-GB" sz="923" b="1" dirty="0">
                <a:solidFill>
                  <a:prstClr val="black"/>
                </a:solidFill>
                <a:latin typeface="Calibri"/>
              </a:rPr>
              <a:t>Secondary outcomes:</a:t>
            </a:r>
          </a:p>
          <a:p>
            <a:pPr marL="99695" indent="-99695" defTabSz="844083" eaLnBrk="1" fontAlgn="auto" hangingPunct="1">
              <a:spcBef>
                <a:spcPts val="0"/>
              </a:spcBef>
              <a:spcAft>
                <a:spcPts val="0"/>
              </a:spcAft>
              <a:buFont typeface="+mj-lt"/>
              <a:buAutoNum type="arabicPeriod" startAt="2"/>
            </a:pPr>
            <a:r>
              <a:rPr lang="en-GB" sz="923" dirty="0">
                <a:solidFill>
                  <a:prstClr val="black"/>
                </a:solidFill>
                <a:latin typeface="Calibri"/>
              </a:rPr>
              <a:t>Improved social functioning (x)</a:t>
            </a:r>
          </a:p>
          <a:p>
            <a:pPr marL="99695" indent="-99695" defTabSz="844083" eaLnBrk="1" fontAlgn="auto" hangingPunct="1">
              <a:spcBef>
                <a:spcPts val="0"/>
              </a:spcBef>
              <a:spcAft>
                <a:spcPts val="0"/>
              </a:spcAft>
              <a:buFont typeface="+mj-lt"/>
              <a:buAutoNum type="arabicPeriod" startAt="2"/>
            </a:pPr>
            <a:r>
              <a:rPr lang="en-GB" sz="923" dirty="0">
                <a:solidFill>
                  <a:prstClr val="black"/>
                </a:solidFill>
                <a:latin typeface="Calibri"/>
              </a:rPr>
              <a:t>Improved child health outcomes (e.g. adequate breast feeding, improvement in infant weight) </a:t>
            </a:r>
          </a:p>
        </p:txBody>
      </p:sp>
      <p:sp>
        <p:nvSpPr>
          <p:cNvPr id="31" name="Rounded Rectangle 30"/>
          <p:cNvSpPr/>
          <p:nvPr/>
        </p:nvSpPr>
        <p:spPr>
          <a:xfrm>
            <a:off x="8127259" y="2365498"/>
            <a:ext cx="964628" cy="1045518"/>
          </a:xfrm>
          <a:prstGeom prst="roundRect">
            <a:avLst/>
          </a:prstGeom>
          <a:solidFill>
            <a:schemeClr val="accent6"/>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b="1" dirty="0">
                <a:solidFill>
                  <a:prstClr val="black"/>
                </a:solidFill>
                <a:latin typeface="Calibri"/>
              </a:rPr>
              <a:t>Reduction in treatment gap for maternal depression  in district</a:t>
            </a:r>
          </a:p>
        </p:txBody>
      </p:sp>
      <p:cxnSp>
        <p:nvCxnSpPr>
          <p:cNvPr id="34" name="Straight Arrow Connector 33"/>
          <p:cNvCxnSpPr/>
          <p:nvPr/>
        </p:nvCxnSpPr>
        <p:spPr>
          <a:xfrm flipV="1">
            <a:off x="1045726" y="827336"/>
            <a:ext cx="297030" cy="11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2265284" y="954317"/>
            <a:ext cx="0" cy="278805"/>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20" idx="3"/>
          </p:cNvCxnSpPr>
          <p:nvPr/>
        </p:nvCxnSpPr>
        <p:spPr>
          <a:xfrm>
            <a:off x="6158049" y="2783705"/>
            <a:ext cx="296808"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30" idx="3"/>
            <a:endCxn id="31" idx="1"/>
          </p:cNvCxnSpPr>
          <p:nvPr/>
        </p:nvCxnSpPr>
        <p:spPr>
          <a:xfrm flipV="1">
            <a:off x="7872328" y="2888257"/>
            <a:ext cx="254931" cy="899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102" idx="1"/>
          </p:cNvCxnSpPr>
          <p:nvPr/>
        </p:nvCxnSpPr>
        <p:spPr>
          <a:xfrm flipV="1">
            <a:off x="3442028" y="1329178"/>
            <a:ext cx="1420333" cy="305162"/>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22" name="TextBox 221"/>
          <p:cNvSpPr txBox="1"/>
          <p:nvPr/>
        </p:nvSpPr>
        <p:spPr>
          <a:xfrm rot="20770601">
            <a:off x="3404030" y="1167138"/>
            <a:ext cx="1529736" cy="213135"/>
          </a:xfrm>
          <a:prstGeom prst="rect">
            <a:avLst/>
          </a:prstGeom>
          <a:noFill/>
        </p:spPr>
        <p:txBody>
          <a:bodyPr wrap="square" rtlCol="0">
            <a:spAutoFit/>
          </a:bodyPr>
          <a:lstStyle/>
          <a:p>
            <a:pPr defTabSz="844083" eaLnBrk="1" fontAlgn="auto" hangingPunct="1">
              <a:spcBef>
                <a:spcPts val="0"/>
              </a:spcBef>
              <a:spcAft>
                <a:spcPts val="0"/>
              </a:spcAft>
            </a:pPr>
            <a:r>
              <a:rPr lang="en-GB" sz="785" dirty="0">
                <a:solidFill>
                  <a:prstClr val="black"/>
                </a:solidFill>
                <a:latin typeface="Calibri"/>
              </a:rPr>
              <a:t>Co-morbid psychosis/suicide risk</a:t>
            </a:r>
          </a:p>
        </p:txBody>
      </p:sp>
      <p:sp>
        <p:nvSpPr>
          <p:cNvPr id="245" name="Rounded Rectangle 244"/>
          <p:cNvSpPr/>
          <p:nvPr/>
        </p:nvSpPr>
        <p:spPr>
          <a:xfrm>
            <a:off x="7536771" y="4359565"/>
            <a:ext cx="890427" cy="388552"/>
          </a:xfrm>
          <a:prstGeom prst="roundRect">
            <a:avLst/>
          </a:prstGeom>
          <a:solidFill>
            <a:srgbClr val="FFCC00"/>
          </a:solidFill>
          <a:ln w="19050">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Ceiling of accountability</a:t>
            </a:r>
          </a:p>
        </p:txBody>
      </p:sp>
      <p:sp>
        <p:nvSpPr>
          <p:cNvPr id="147" name="TextBox 146"/>
          <p:cNvSpPr txBox="1"/>
          <p:nvPr/>
        </p:nvSpPr>
        <p:spPr>
          <a:xfrm>
            <a:off x="4771407" y="1900215"/>
            <a:ext cx="758774" cy="213135"/>
          </a:xfrm>
          <a:prstGeom prst="rect">
            <a:avLst/>
          </a:prstGeom>
          <a:noFill/>
        </p:spPr>
        <p:txBody>
          <a:bodyPr wrap="square" rtlCol="0">
            <a:spAutoFit/>
          </a:bodyPr>
          <a:lstStyle/>
          <a:p>
            <a:pPr defTabSz="844083" eaLnBrk="1" fontAlgn="auto" hangingPunct="1">
              <a:spcBef>
                <a:spcPts val="0"/>
              </a:spcBef>
              <a:spcAft>
                <a:spcPts val="0"/>
              </a:spcAft>
            </a:pPr>
            <a:r>
              <a:rPr lang="en-GB" sz="785" dirty="0">
                <a:solidFill>
                  <a:prstClr val="black"/>
                </a:solidFill>
                <a:latin typeface="Calibri"/>
              </a:rPr>
              <a:t>Recovering</a:t>
            </a:r>
          </a:p>
        </p:txBody>
      </p:sp>
      <p:sp>
        <p:nvSpPr>
          <p:cNvPr id="148" name="TextBox 147"/>
          <p:cNvSpPr txBox="1"/>
          <p:nvPr/>
        </p:nvSpPr>
        <p:spPr>
          <a:xfrm>
            <a:off x="5569034" y="1905843"/>
            <a:ext cx="997033" cy="333938"/>
          </a:xfrm>
          <a:prstGeom prst="rect">
            <a:avLst/>
          </a:prstGeom>
          <a:noFill/>
        </p:spPr>
        <p:txBody>
          <a:bodyPr wrap="square" rtlCol="0">
            <a:spAutoFit/>
          </a:bodyPr>
          <a:lstStyle/>
          <a:p>
            <a:pPr defTabSz="844083" eaLnBrk="1" fontAlgn="auto" hangingPunct="1">
              <a:spcBef>
                <a:spcPts val="0"/>
              </a:spcBef>
              <a:spcAft>
                <a:spcPts val="0"/>
              </a:spcAft>
            </a:pPr>
            <a:r>
              <a:rPr lang="en-GB" sz="785" dirty="0">
                <a:solidFill>
                  <a:prstClr val="black"/>
                </a:solidFill>
                <a:latin typeface="Calibri"/>
              </a:rPr>
              <a:t>No improvement after 3 sessions</a:t>
            </a:r>
          </a:p>
        </p:txBody>
      </p:sp>
      <p:cxnSp>
        <p:nvCxnSpPr>
          <p:cNvPr id="146" name="Straight Arrow Connector 145"/>
          <p:cNvCxnSpPr>
            <a:stCxn id="148" idx="2"/>
          </p:cNvCxnSpPr>
          <p:nvPr/>
        </p:nvCxnSpPr>
        <p:spPr>
          <a:xfrm flipH="1">
            <a:off x="5967849" y="2239781"/>
            <a:ext cx="99702" cy="125717"/>
          </a:xfrm>
          <a:prstGeom prst="straightConnector1">
            <a:avLst/>
          </a:prstGeom>
          <a:ln w="19050">
            <a:solidFill>
              <a:schemeClr val="tx2"/>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48" idx="0"/>
          </p:cNvCxnSpPr>
          <p:nvPr/>
        </p:nvCxnSpPr>
        <p:spPr>
          <a:xfrm flipH="1" flipV="1">
            <a:off x="5901379" y="1634341"/>
            <a:ext cx="166172" cy="271502"/>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21" name="Straight Arrow Connector 220"/>
          <p:cNvCxnSpPr>
            <a:stCxn id="30" idx="2"/>
          </p:cNvCxnSpPr>
          <p:nvPr/>
        </p:nvCxnSpPr>
        <p:spPr>
          <a:xfrm flipH="1">
            <a:off x="7164289" y="4160158"/>
            <a:ext cx="3119" cy="797627"/>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92" name="Rounded Rectangle 91"/>
          <p:cNvSpPr/>
          <p:nvPr/>
        </p:nvSpPr>
        <p:spPr>
          <a:xfrm>
            <a:off x="4040249" y="3429000"/>
            <a:ext cx="1395847" cy="1129972"/>
          </a:xfrm>
          <a:prstGeom prst="roundRect">
            <a:avLst/>
          </a:prstGeom>
          <a:solidFill>
            <a:schemeClr val="accent4">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eaLnBrk="1" fontAlgn="auto" hangingPunct="1">
              <a:spcBef>
                <a:spcPts val="0"/>
              </a:spcBef>
              <a:spcAft>
                <a:spcPts val="0"/>
              </a:spcAft>
            </a:pPr>
            <a:r>
              <a:rPr lang="en-GB" sz="923" dirty="0">
                <a:solidFill>
                  <a:prstClr val="black"/>
                </a:solidFill>
                <a:latin typeface="Calibri"/>
              </a:rPr>
              <a:t>PSWs able to:</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Deliver counselling</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Appropriately refer mothers</a:t>
            </a:r>
          </a:p>
          <a:p>
            <a:pPr marL="99695" indent="-99695" defTabSz="844083" eaLnBrk="1" fontAlgn="auto" hangingPunct="1">
              <a:spcBef>
                <a:spcPts val="0"/>
              </a:spcBef>
              <a:spcAft>
                <a:spcPts val="0"/>
              </a:spcAft>
              <a:buFontTx/>
              <a:buAutoNum type="arabicPeriod"/>
            </a:pPr>
            <a:r>
              <a:rPr lang="en-GB" sz="923" dirty="0">
                <a:solidFill>
                  <a:prstClr val="black"/>
                </a:solidFill>
                <a:latin typeface="Calibri"/>
              </a:rPr>
              <a:t>Conduct community awareness raising (v)</a:t>
            </a:r>
          </a:p>
        </p:txBody>
      </p:sp>
      <p:sp>
        <p:nvSpPr>
          <p:cNvPr id="96" name="Rounded Rectangle 95"/>
          <p:cNvSpPr/>
          <p:nvPr/>
        </p:nvSpPr>
        <p:spPr>
          <a:xfrm>
            <a:off x="2910278" y="3495469"/>
            <a:ext cx="816224" cy="1063503"/>
          </a:xfrm>
          <a:prstGeom prst="roundRect">
            <a:avLst/>
          </a:prstGeom>
          <a:solidFill>
            <a:schemeClr val="accent4">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PSWs in post  &amp; integrated into hospital system</a:t>
            </a:r>
          </a:p>
          <a:p>
            <a:pPr marL="211021" indent="-211021" algn="ctr" defTabSz="844083" eaLnBrk="1" fontAlgn="auto" hangingPunct="1">
              <a:spcBef>
                <a:spcPts val="0"/>
              </a:spcBef>
              <a:spcAft>
                <a:spcPts val="0"/>
              </a:spcAft>
            </a:pPr>
            <a:r>
              <a:rPr lang="en-GB" sz="923" dirty="0">
                <a:solidFill>
                  <a:prstClr val="black"/>
                </a:solidFill>
                <a:latin typeface="Calibri"/>
              </a:rPr>
              <a:t>(iv)</a:t>
            </a:r>
          </a:p>
        </p:txBody>
      </p:sp>
      <p:cxnSp>
        <p:nvCxnSpPr>
          <p:cNvPr id="118" name="Straight Arrow Connector 117"/>
          <p:cNvCxnSpPr>
            <a:stCxn id="92" idx="0"/>
          </p:cNvCxnSpPr>
          <p:nvPr/>
        </p:nvCxnSpPr>
        <p:spPr>
          <a:xfrm flipV="1">
            <a:off x="4738172" y="3163126"/>
            <a:ext cx="306844" cy="265875"/>
          </a:xfrm>
          <a:prstGeom prst="straightConnector1">
            <a:avLst/>
          </a:prstGeom>
          <a:ln w="19050">
            <a:solidFill>
              <a:schemeClr val="tx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p:nvPr/>
        </p:nvCxnSpPr>
        <p:spPr>
          <a:xfrm>
            <a:off x="4704938" y="4558972"/>
            <a:ext cx="7739" cy="408682"/>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p:nvPr/>
        </p:nvCxnSpPr>
        <p:spPr>
          <a:xfrm>
            <a:off x="3707904" y="4093689"/>
            <a:ext cx="332345" cy="0"/>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rot="1175728">
            <a:off x="3388438" y="2517559"/>
            <a:ext cx="1694003" cy="213135"/>
          </a:xfrm>
          <a:prstGeom prst="rect">
            <a:avLst/>
          </a:prstGeom>
          <a:noFill/>
        </p:spPr>
        <p:txBody>
          <a:bodyPr wrap="square" rtlCol="0">
            <a:spAutoFit/>
          </a:bodyPr>
          <a:lstStyle/>
          <a:p>
            <a:pPr defTabSz="844083" eaLnBrk="1" fontAlgn="auto" hangingPunct="1">
              <a:spcBef>
                <a:spcPts val="0"/>
              </a:spcBef>
              <a:spcAft>
                <a:spcPts val="0"/>
              </a:spcAft>
            </a:pPr>
            <a:r>
              <a:rPr lang="en-GB" sz="785" dirty="0">
                <a:solidFill>
                  <a:prstClr val="black"/>
                </a:solidFill>
                <a:latin typeface="Calibri"/>
              </a:rPr>
              <a:t>No co-morbid psychosis/suicide risk</a:t>
            </a:r>
          </a:p>
        </p:txBody>
      </p:sp>
      <p:cxnSp>
        <p:nvCxnSpPr>
          <p:cNvPr id="129" name="Straight Arrow Connector 128"/>
          <p:cNvCxnSpPr/>
          <p:nvPr/>
        </p:nvCxnSpPr>
        <p:spPr>
          <a:xfrm flipV="1">
            <a:off x="2577933" y="4093689"/>
            <a:ext cx="355171" cy="3231"/>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2" name="Rounded Rectangle 101"/>
          <p:cNvSpPr/>
          <p:nvPr/>
        </p:nvSpPr>
        <p:spPr>
          <a:xfrm>
            <a:off x="4862361" y="1024018"/>
            <a:ext cx="1706651" cy="610321"/>
          </a:xfrm>
          <a:prstGeom prst="roundRect">
            <a:avLst/>
          </a:prstGeom>
          <a:solidFill>
            <a:schemeClr val="accent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white"/>
                </a:solidFill>
                <a:latin typeface="Calibri"/>
              </a:rPr>
              <a:t>Co-morbid psychosis/suicide risk mothers receive specialist treatment in tertiary services (viii)</a:t>
            </a:r>
          </a:p>
        </p:txBody>
      </p:sp>
      <p:cxnSp>
        <p:nvCxnSpPr>
          <p:cNvPr id="123" name="Straight Arrow Connector 122"/>
          <p:cNvCxnSpPr/>
          <p:nvPr/>
        </p:nvCxnSpPr>
        <p:spPr>
          <a:xfrm flipV="1">
            <a:off x="1979712" y="3096655"/>
            <a:ext cx="0" cy="332345"/>
          </a:xfrm>
          <a:prstGeom prst="straightConnector1">
            <a:avLst/>
          </a:prstGeom>
          <a:ln w="19050">
            <a:solidFill>
              <a:schemeClr val="tx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p:nvPr/>
        </p:nvCxnSpPr>
        <p:spPr>
          <a:xfrm flipV="1">
            <a:off x="1049147" y="2099622"/>
            <a:ext cx="265876" cy="116"/>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1049147" y="3827814"/>
            <a:ext cx="265876" cy="116"/>
          </a:xfrm>
          <a:prstGeom prst="straightConnector1">
            <a:avLst/>
          </a:prstGeom>
          <a:ln w="1905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0" name="Rounded Rectangle 49"/>
          <p:cNvSpPr/>
          <p:nvPr/>
        </p:nvSpPr>
        <p:spPr>
          <a:xfrm>
            <a:off x="199407" y="5888350"/>
            <a:ext cx="1049146" cy="258701"/>
          </a:xfrm>
          <a:prstGeom prst="roundRect">
            <a:avLst/>
          </a:prstGeom>
          <a:solidFill>
            <a:schemeClr val="accent1">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black"/>
                </a:solidFill>
                <a:latin typeface="Calibri"/>
              </a:rPr>
              <a:t>Intervention co-ordinator(IC)</a:t>
            </a:r>
          </a:p>
        </p:txBody>
      </p:sp>
      <p:sp>
        <p:nvSpPr>
          <p:cNvPr id="51" name="Rounded Rectangle 50"/>
          <p:cNvSpPr/>
          <p:nvPr/>
        </p:nvSpPr>
        <p:spPr>
          <a:xfrm>
            <a:off x="199406" y="6211427"/>
            <a:ext cx="1049146" cy="275143"/>
          </a:xfrm>
          <a:prstGeom prst="roundRect">
            <a:avLst/>
          </a:prstGeom>
          <a:solidFill>
            <a:schemeClr val="accent2">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black"/>
                </a:solidFill>
                <a:latin typeface="Calibri"/>
              </a:rPr>
              <a:t>Intervention Facilitator (IF), nurses</a:t>
            </a:r>
            <a:endParaRPr lang="en-GB" sz="738" dirty="0">
              <a:solidFill>
                <a:srgbClr val="7CCA62">
                  <a:lumMod val="50000"/>
                </a:srgbClr>
              </a:solidFill>
              <a:latin typeface="Calibri"/>
            </a:endParaRPr>
          </a:p>
        </p:txBody>
      </p:sp>
      <p:sp>
        <p:nvSpPr>
          <p:cNvPr id="52" name="Rounded Rectangle 51"/>
          <p:cNvSpPr/>
          <p:nvPr/>
        </p:nvSpPr>
        <p:spPr>
          <a:xfrm>
            <a:off x="1403174" y="5578669"/>
            <a:ext cx="1049146" cy="253270"/>
          </a:xfrm>
          <a:prstGeom prst="roundRect">
            <a:avLst/>
          </a:prstGeom>
          <a:solidFill>
            <a:schemeClr val="accent3">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black"/>
                </a:solidFill>
                <a:latin typeface="Calibri"/>
              </a:rPr>
              <a:t>Community Health Workers (CHWs)</a:t>
            </a:r>
          </a:p>
        </p:txBody>
      </p:sp>
      <p:sp>
        <p:nvSpPr>
          <p:cNvPr id="53" name="Rounded Rectangle 52"/>
          <p:cNvSpPr/>
          <p:nvPr/>
        </p:nvSpPr>
        <p:spPr>
          <a:xfrm>
            <a:off x="1395847" y="6220695"/>
            <a:ext cx="1049147" cy="265876"/>
          </a:xfrm>
          <a:prstGeom prst="roundRect">
            <a:avLst/>
          </a:prstGeom>
          <a:solidFill>
            <a:schemeClr val="accent5">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black"/>
                </a:solidFill>
                <a:latin typeface="Calibri"/>
              </a:rPr>
              <a:t>Community</a:t>
            </a:r>
          </a:p>
        </p:txBody>
      </p:sp>
      <p:sp>
        <p:nvSpPr>
          <p:cNvPr id="54" name="Isosceles Triangle 53"/>
          <p:cNvSpPr/>
          <p:nvPr/>
        </p:nvSpPr>
        <p:spPr>
          <a:xfrm>
            <a:off x="2705388" y="5809568"/>
            <a:ext cx="133116" cy="109439"/>
          </a:xfrm>
          <a:prstGeom prst="triangle">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white"/>
                </a:solidFill>
                <a:latin typeface="Calibri"/>
              </a:rPr>
              <a:t>A</a:t>
            </a:r>
          </a:p>
        </p:txBody>
      </p:sp>
      <p:sp>
        <p:nvSpPr>
          <p:cNvPr id="55" name="Hexagon 54"/>
          <p:cNvSpPr/>
          <p:nvPr/>
        </p:nvSpPr>
        <p:spPr>
          <a:xfrm>
            <a:off x="2705388" y="5985475"/>
            <a:ext cx="150465" cy="132938"/>
          </a:xfrm>
          <a:prstGeom prst="hexagon">
            <a:avLst/>
          </a:prstGeom>
          <a:solidFill>
            <a:schemeClr val="accent6">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black"/>
                </a:solidFill>
                <a:latin typeface="Calibri"/>
              </a:rPr>
              <a:t>1</a:t>
            </a:r>
          </a:p>
        </p:txBody>
      </p:sp>
      <p:cxnSp>
        <p:nvCxnSpPr>
          <p:cNvPr id="56" name="Straight Connector 55"/>
          <p:cNvCxnSpPr/>
          <p:nvPr/>
        </p:nvCxnSpPr>
        <p:spPr>
          <a:xfrm>
            <a:off x="2710868" y="5688943"/>
            <a:ext cx="199407" cy="0"/>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976747" y="5556006"/>
            <a:ext cx="731156" cy="319446"/>
          </a:xfrm>
          <a:prstGeom prst="rect">
            <a:avLst/>
          </a:prstGeom>
          <a:noFill/>
        </p:spPr>
        <p:txBody>
          <a:bodyPr wrap="square" rtlCol="0">
            <a:spAutoFit/>
          </a:bodyPr>
          <a:lstStyle/>
          <a:p>
            <a:pPr defTabSz="844083" eaLnBrk="1" fontAlgn="auto" hangingPunct="1">
              <a:spcBef>
                <a:spcPts val="0"/>
              </a:spcBef>
              <a:spcAft>
                <a:spcPts val="0"/>
              </a:spcAft>
            </a:pPr>
            <a:r>
              <a:rPr lang="en-GB" sz="738" dirty="0">
                <a:solidFill>
                  <a:prstClr val="black"/>
                </a:solidFill>
                <a:latin typeface="Calibri"/>
              </a:rPr>
              <a:t>Intervention needed</a:t>
            </a:r>
          </a:p>
        </p:txBody>
      </p:sp>
      <p:sp>
        <p:nvSpPr>
          <p:cNvPr id="58" name="TextBox 57"/>
          <p:cNvSpPr txBox="1"/>
          <p:nvPr/>
        </p:nvSpPr>
        <p:spPr>
          <a:xfrm>
            <a:off x="2976746" y="5776476"/>
            <a:ext cx="997033" cy="205890"/>
          </a:xfrm>
          <a:prstGeom prst="rect">
            <a:avLst/>
          </a:prstGeom>
          <a:noFill/>
        </p:spPr>
        <p:txBody>
          <a:bodyPr wrap="square" rtlCol="0">
            <a:spAutoFit/>
          </a:bodyPr>
          <a:lstStyle/>
          <a:p>
            <a:pPr defTabSz="844083" eaLnBrk="1" fontAlgn="auto" hangingPunct="1">
              <a:spcBef>
                <a:spcPts val="0"/>
              </a:spcBef>
              <a:spcAft>
                <a:spcPts val="0"/>
              </a:spcAft>
            </a:pPr>
            <a:r>
              <a:rPr lang="en-GB" sz="738" dirty="0">
                <a:solidFill>
                  <a:prstClr val="black"/>
                </a:solidFill>
                <a:latin typeface="Calibri"/>
              </a:rPr>
              <a:t>Assumption</a:t>
            </a:r>
          </a:p>
        </p:txBody>
      </p:sp>
      <p:sp>
        <p:nvSpPr>
          <p:cNvPr id="59" name="TextBox 58"/>
          <p:cNvSpPr txBox="1"/>
          <p:nvPr/>
        </p:nvSpPr>
        <p:spPr>
          <a:xfrm>
            <a:off x="2976746" y="5954819"/>
            <a:ext cx="997033" cy="205890"/>
          </a:xfrm>
          <a:prstGeom prst="rect">
            <a:avLst/>
          </a:prstGeom>
          <a:noFill/>
        </p:spPr>
        <p:txBody>
          <a:bodyPr wrap="square" rtlCol="0">
            <a:spAutoFit/>
          </a:bodyPr>
          <a:lstStyle/>
          <a:p>
            <a:pPr defTabSz="844083" eaLnBrk="1" fontAlgn="auto" hangingPunct="1">
              <a:spcBef>
                <a:spcPts val="0"/>
              </a:spcBef>
              <a:spcAft>
                <a:spcPts val="0"/>
              </a:spcAft>
            </a:pPr>
            <a:r>
              <a:rPr lang="en-GB" sz="738" dirty="0">
                <a:solidFill>
                  <a:prstClr val="black"/>
                </a:solidFill>
                <a:latin typeface="Calibri"/>
              </a:rPr>
              <a:t>Intervention</a:t>
            </a:r>
          </a:p>
        </p:txBody>
      </p:sp>
      <p:sp>
        <p:nvSpPr>
          <p:cNvPr id="60" name="Rounded Rectangle 59"/>
          <p:cNvSpPr/>
          <p:nvPr/>
        </p:nvSpPr>
        <p:spPr>
          <a:xfrm>
            <a:off x="118582" y="5290131"/>
            <a:ext cx="3522853" cy="199406"/>
          </a:xfrm>
          <a:prstGeom prst="round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1108" b="1" dirty="0">
                <a:solidFill>
                  <a:prstClr val="white"/>
                </a:solidFill>
                <a:latin typeface="Calibri"/>
              </a:rPr>
              <a:t>Key</a:t>
            </a:r>
          </a:p>
        </p:txBody>
      </p:sp>
      <p:sp>
        <p:nvSpPr>
          <p:cNvPr id="61" name="Rounded Rectangle 60"/>
          <p:cNvSpPr/>
          <p:nvPr/>
        </p:nvSpPr>
        <p:spPr>
          <a:xfrm>
            <a:off x="2710868" y="6154226"/>
            <a:ext cx="132938" cy="132938"/>
          </a:xfrm>
          <a:prstGeom prst="roundRect">
            <a:avLst/>
          </a:prstGeom>
          <a:solidFill>
            <a:schemeClr val="accent3">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923" dirty="0">
                <a:solidFill>
                  <a:prstClr val="black"/>
                </a:solidFill>
                <a:latin typeface="Calibri"/>
              </a:rPr>
              <a:t>a</a:t>
            </a:r>
          </a:p>
        </p:txBody>
      </p:sp>
      <p:sp>
        <p:nvSpPr>
          <p:cNvPr id="62" name="TextBox 61"/>
          <p:cNvSpPr txBox="1"/>
          <p:nvPr/>
        </p:nvSpPr>
        <p:spPr>
          <a:xfrm>
            <a:off x="2976747" y="6128774"/>
            <a:ext cx="997033" cy="205890"/>
          </a:xfrm>
          <a:prstGeom prst="rect">
            <a:avLst/>
          </a:prstGeom>
          <a:noFill/>
        </p:spPr>
        <p:txBody>
          <a:bodyPr wrap="square" rtlCol="0">
            <a:spAutoFit/>
          </a:bodyPr>
          <a:lstStyle/>
          <a:p>
            <a:pPr defTabSz="844083" eaLnBrk="1" fontAlgn="auto" hangingPunct="1">
              <a:spcBef>
                <a:spcPts val="0"/>
              </a:spcBef>
              <a:spcAft>
                <a:spcPts val="0"/>
              </a:spcAft>
            </a:pPr>
            <a:r>
              <a:rPr lang="en-GB" sz="738" dirty="0">
                <a:solidFill>
                  <a:prstClr val="black"/>
                </a:solidFill>
                <a:latin typeface="Calibri"/>
              </a:rPr>
              <a:t>Rationale</a:t>
            </a:r>
          </a:p>
        </p:txBody>
      </p:sp>
      <p:sp>
        <p:nvSpPr>
          <p:cNvPr id="63" name="TextBox 62"/>
          <p:cNvSpPr txBox="1"/>
          <p:nvPr/>
        </p:nvSpPr>
        <p:spPr>
          <a:xfrm>
            <a:off x="2658755" y="6309671"/>
            <a:ext cx="251520" cy="319446"/>
          </a:xfrm>
          <a:prstGeom prst="rect">
            <a:avLst/>
          </a:prstGeom>
          <a:noFill/>
        </p:spPr>
        <p:txBody>
          <a:bodyPr wrap="square" rtlCol="0">
            <a:spAutoFit/>
          </a:bodyPr>
          <a:lstStyle/>
          <a:p>
            <a:pPr defTabSz="844083" eaLnBrk="1" fontAlgn="auto" hangingPunct="1">
              <a:spcBef>
                <a:spcPts val="0"/>
              </a:spcBef>
              <a:spcAft>
                <a:spcPts val="0"/>
              </a:spcAft>
            </a:pPr>
            <a:r>
              <a:rPr lang="en-GB" sz="738" dirty="0">
                <a:solidFill>
                  <a:prstClr val="black"/>
                </a:solidFill>
                <a:latin typeface="Calibri"/>
              </a:rPr>
              <a:t>(</a:t>
            </a:r>
            <a:r>
              <a:rPr lang="en-GB" sz="738" dirty="0" err="1">
                <a:solidFill>
                  <a:prstClr val="black"/>
                </a:solidFill>
                <a:latin typeface="Calibri"/>
              </a:rPr>
              <a:t>i</a:t>
            </a:r>
            <a:r>
              <a:rPr lang="en-GB" sz="738" dirty="0">
                <a:solidFill>
                  <a:prstClr val="black"/>
                </a:solidFill>
                <a:latin typeface="Calibri"/>
              </a:rPr>
              <a:t>)</a:t>
            </a:r>
          </a:p>
        </p:txBody>
      </p:sp>
      <p:sp>
        <p:nvSpPr>
          <p:cNvPr id="64" name="TextBox 63"/>
          <p:cNvSpPr txBox="1"/>
          <p:nvPr/>
        </p:nvSpPr>
        <p:spPr>
          <a:xfrm>
            <a:off x="2976745" y="6310207"/>
            <a:ext cx="997033" cy="205890"/>
          </a:xfrm>
          <a:prstGeom prst="rect">
            <a:avLst/>
          </a:prstGeom>
          <a:noFill/>
        </p:spPr>
        <p:txBody>
          <a:bodyPr wrap="square" rtlCol="0">
            <a:spAutoFit/>
          </a:bodyPr>
          <a:lstStyle/>
          <a:p>
            <a:pPr defTabSz="844083" eaLnBrk="1" fontAlgn="auto" hangingPunct="1">
              <a:spcBef>
                <a:spcPts val="0"/>
              </a:spcBef>
              <a:spcAft>
                <a:spcPts val="0"/>
              </a:spcAft>
            </a:pPr>
            <a:r>
              <a:rPr lang="en-GB" sz="738" dirty="0">
                <a:solidFill>
                  <a:prstClr val="black"/>
                </a:solidFill>
                <a:latin typeface="Calibri"/>
              </a:rPr>
              <a:t>Indicator</a:t>
            </a:r>
          </a:p>
        </p:txBody>
      </p:sp>
      <p:sp>
        <p:nvSpPr>
          <p:cNvPr id="66" name="Rounded Rectangle 65"/>
          <p:cNvSpPr/>
          <p:nvPr/>
        </p:nvSpPr>
        <p:spPr>
          <a:xfrm>
            <a:off x="1395848" y="5890443"/>
            <a:ext cx="1049146" cy="265876"/>
          </a:xfrm>
          <a:prstGeom prst="roundRect">
            <a:avLst/>
          </a:prstGeom>
          <a:solidFill>
            <a:schemeClr val="accent4">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black"/>
                </a:solidFill>
                <a:latin typeface="Calibri"/>
              </a:rPr>
              <a:t>Peer Support Workers (PSWs)</a:t>
            </a:r>
          </a:p>
        </p:txBody>
      </p:sp>
      <p:sp>
        <p:nvSpPr>
          <p:cNvPr id="68" name="Rounded Rectangle 67"/>
          <p:cNvSpPr/>
          <p:nvPr/>
        </p:nvSpPr>
        <p:spPr>
          <a:xfrm>
            <a:off x="206733" y="5569401"/>
            <a:ext cx="1049146" cy="258701"/>
          </a:xfrm>
          <a:prstGeom prst="roundRect">
            <a:avLst/>
          </a:prstGeom>
          <a:solidFill>
            <a:schemeClr val="accent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r>
              <a:rPr lang="en-GB" sz="738" dirty="0">
                <a:solidFill>
                  <a:prstClr val="white"/>
                </a:solidFill>
                <a:latin typeface="Calibri"/>
              </a:rPr>
              <a:t>Specialist care/ tertiary services</a:t>
            </a:r>
          </a:p>
        </p:txBody>
      </p:sp>
      <p:sp>
        <p:nvSpPr>
          <p:cNvPr id="78" name="Rounded Rectangle 77"/>
          <p:cNvSpPr/>
          <p:nvPr/>
        </p:nvSpPr>
        <p:spPr>
          <a:xfrm>
            <a:off x="118582" y="5486400"/>
            <a:ext cx="3522853" cy="1066639"/>
          </a:xfrm>
          <a:prstGeom prst="roundRect">
            <a:avLst>
              <a:gd name="adj" fmla="val 432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1" fontAlgn="auto" hangingPunct="1">
              <a:spcBef>
                <a:spcPts val="0"/>
              </a:spcBef>
              <a:spcAft>
                <a:spcPts val="0"/>
              </a:spcAft>
            </a:pPr>
            <a:endParaRPr lang="en-GB" sz="1662">
              <a:solidFill>
                <a:prstClr val="white"/>
              </a:solidFill>
              <a:latin typeface="Calibri"/>
            </a:endParaRPr>
          </a:p>
        </p:txBody>
      </p:sp>
      <p:sp>
        <p:nvSpPr>
          <p:cNvPr id="2" name="TextBox 1">
            <a:extLst>
              <a:ext uri="{FF2B5EF4-FFF2-40B4-BE49-F238E27FC236}">
                <a16:creationId xmlns:a16="http://schemas.microsoft.com/office/drawing/2014/main" xmlns="" id="{4BCB3522-4ED6-4C3C-92E7-385DD4D7BB1B}"/>
              </a:ext>
            </a:extLst>
          </p:cNvPr>
          <p:cNvSpPr txBox="1"/>
          <p:nvPr/>
        </p:nvSpPr>
        <p:spPr>
          <a:xfrm>
            <a:off x="4029088" y="5831939"/>
            <a:ext cx="5980670" cy="707886"/>
          </a:xfrm>
          <a:prstGeom prst="rect">
            <a:avLst/>
          </a:prstGeom>
          <a:noFill/>
        </p:spPr>
        <p:txBody>
          <a:bodyPr wrap="square" rtlCol="0">
            <a:spAutoFit/>
          </a:bodyPr>
          <a:lstStyle/>
          <a:p>
            <a:r>
              <a:rPr lang="en-GB" sz="2000" b="1" dirty="0"/>
              <a:t>Example of </a:t>
            </a:r>
            <a:r>
              <a:rPr lang="en-GB" sz="2000" b="1" dirty="0" err="1"/>
              <a:t>ToC</a:t>
            </a:r>
            <a:r>
              <a:rPr lang="en-GB" sz="2000" b="1" dirty="0"/>
              <a:t> map</a:t>
            </a:r>
          </a:p>
          <a:p>
            <a:r>
              <a:rPr lang="en-GB" sz="2000" b="1" dirty="0"/>
              <a:t>Thinking Healthy Programme- Peer-delivered</a:t>
            </a:r>
          </a:p>
        </p:txBody>
      </p:sp>
      <p:sp>
        <p:nvSpPr>
          <p:cNvPr id="3" name="Oval 2"/>
          <p:cNvSpPr/>
          <p:nvPr/>
        </p:nvSpPr>
        <p:spPr>
          <a:xfrm>
            <a:off x="2441332" y="5356598"/>
            <a:ext cx="1462316" cy="14183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68">
            <a:extLst>
              <a:ext uri="{FF2B5EF4-FFF2-40B4-BE49-F238E27FC236}">
                <a16:creationId xmlns:a16="http://schemas.microsoft.com/office/drawing/2014/main" xmlns="" id="{FD43DD4E-C3AA-43DD-86BA-55F566C71B00}"/>
              </a:ext>
            </a:extLst>
          </p:cNvPr>
          <p:cNvSpPr/>
          <p:nvPr/>
        </p:nvSpPr>
        <p:spPr>
          <a:xfrm>
            <a:off x="6164396" y="1242125"/>
            <a:ext cx="2138528" cy="3592397"/>
          </a:xfrm>
          <a:prstGeom prst="ellipse">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0" name="Oval 69">
            <a:extLst>
              <a:ext uri="{FF2B5EF4-FFF2-40B4-BE49-F238E27FC236}">
                <a16:creationId xmlns:a16="http://schemas.microsoft.com/office/drawing/2014/main" xmlns="" id="{A50F32D2-CD9B-4F07-9515-4AEA647F8B2E}"/>
              </a:ext>
            </a:extLst>
          </p:cNvPr>
          <p:cNvSpPr/>
          <p:nvPr/>
        </p:nvSpPr>
        <p:spPr>
          <a:xfrm>
            <a:off x="-83050" y="715221"/>
            <a:ext cx="6404041" cy="4419480"/>
          </a:xfrm>
          <a:prstGeom prst="ellipse">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88268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9" grpId="0" animBg="1"/>
      <p:bldP spid="7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0F7C1B-0F73-4846-9913-2F6363805076}"/>
              </a:ext>
            </a:extLst>
          </p:cNvPr>
          <p:cNvSpPr>
            <a:spLocks noGrp="1"/>
          </p:cNvSpPr>
          <p:nvPr>
            <p:ph type="title"/>
          </p:nvPr>
        </p:nvSpPr>
        <p:spPr/>
        <p:txBody>
          <a:bodyPr/>
          <a:lstStyle/>
          <a:p>
            <a:r>
              <a:rPr lang="en-GB" dirty="0"/>
              <a:t>Theory of Change </a:t>
            </a:r>
          </a:p>
        </p:txBody>
      </p:sp>
      <p:sp>
        <p:nvSpPr>
          <p:cNvPr id="3" name="Content Placeholder 2">
            <a:extLst>
              <a:ext uri="{FF2B5EF4-FFF2-40B4-BE49-F238E27FC236}">
                <a16:creationId xmlns:a16="http://schemas.microsoft.com/office/drawing/2014/main" xmlns="" id="{E89235E2-18B0-47D0-ADC1-93F33EE0EFC0}"/>
              </a:ext>
            </a:extLst>
          </p:cNvPr>
          <p:cNvSpPr>
            <a:spLocks noGrp="1"/>
          </p:cNvSpPr>
          <p:nvPr>
            <p:ph idx="1"/>
          </p:nvPr>
        </p:nvSpPr>
        <p:spPr/>
        <p:txBody>
          <a:bodyPr/>
          <a:lstStyle/>
          <a:p>
            <a:pPr marL="0" indent="0">
              <a:buNone/>
            </a:pPr>
            <a:r>
              <a:rPr lang="en-GB" sz="2400" dirty="0"/>
              <a:t>Constructing a </a:t>
            </a:r>
            <a:r>
              <a:rPr lang="en-GB" sz="2400" dirty="0" err="1"/>
              <a:t>ToC</a:t>
            </a:r>
            <a:r>
              <a:rPr lang="en-GB" sz="2400" dirty="0"/>
              <a:t> map is particularly effective when: </a:t>
            </a:r>
          </a:p>
          <a:p>
            <a:r>
              <a:rPr lang="en-GB" sz="2400" dirty="0"/>
              <a:t>it is undertaken as early in intervention or programme development as possible </a:t>
            </a:r>
          </a:p>
          <a:p>
            <a:r>
              <a:rPr lang="en-GB" sz="2400" dirty="0"/>
              <a:t> it involves a range of key stakeholders  in an interactive workshop </a:t>
            </a:r>
          </a:p>
          <a:p>
            <a:endParaRPr lang="en-GB" sz="2400" dirty="0"/>
          </a:p>
          <a:p>
            <a:pPr marL="0" indent="0">
              <a:buNone/>
            </a:pPr>
            <a:r>
              <a:rPr lang="en-GB" sz="2400" u="sng" dirty="0"/>
              <a:t> BUT</a:t>
            </a:r>
            <a:r>
              <a:rPr lang="en-GB" sz="2400" dirty="0"/>
              <a:t>: </a:t>
            </a:r>
          </a:p>
          <a:p>
            <a:r>
              <a:rPr lang="en-GB" sz="2400" dirty="0" err="1"/>
              <a:t>ToC</a:t>
            </a:r>
            <a:r>
              <a:rPr lang="en-GB" sz="2400" dirty="0"/>
              <a:t> is a participatory planning process which can be used for </a:t>
            </a:r>
            <a:r>
              <a:rPr lang="en-GB" sz="2400" b="1" dirty="0"/>
              <a:t>development, implementation and evaluation</a:t>
            </a:r>
            <a:r>
              <a:rPr lang="en-GB" sz="2400" dirty="0"/>
              <a:t> of complex interventions </a:t>
            </a:r>
          </a:p>
        </p:txBody>
      </p:sp>
    </p:spTree>
    <p:extLst>
      <p:ext uri="{BB962C8B-B14F-4D97-AF65-F5344CB8AC3E}">
        <p14:creationId xmlns:p14="http://schemas.microsoft.com/office/powerpoint/2010/main" val="1715098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000" y="133200"/>
            <a:ext cx="7278000" cy="972000"/>
          </a:xfrm>
        </p:spPr>
        <p:txBody>
          <a:bodyPr/>
          <a:lstStyle/>
          <a:p>
            <a:r>
              <a:rPr lang="en-GB" sz="3200" dirty="0"/>
              <a:t>Relevance for STRENGHTS?</a:t>
            </a:r>
          </a:p>
        </p:txBody>
      </p:sp>
      <p:sp>
        <p:nvSpPr>
          <p:cNvPr id="3" name="Content Placeholder 2"/>
          <p:cNvSpPr>
            <a:spLocks noGrp="1"/>
          </p:cNvSpPr>
          <p:nvPr>
            <p:ph idx="1"/>
          </p:nvPr>
        </p:nvSpPr>
        <p:spPr>
          <a:xfrm>
            <a:off x="342000" y="1105200"/>
            <a:ext cx="8344800" cy="4500000"/>
          </a:xfrm>
        </p:spPr>
        <p:txBody>
          <a:bodyPr/>
          <a:lstStyle/>
          <a:p>
            <a:pPr marL="0" indent="0">
              <a:buNone/>
            </a:pPr>
            <a:endParaRPr lang="en-GB" dirty="0"/>
          </a:p>
          <a:p>
            <a:r>
              <a:rPr lang="en-GB" sz="2400" dirty="0" err="1"/>
              <a:t>ToC</a:t>
            </a:r>
            <a:r>
              <a:rPr lang="en-GB" sz="2400" dirty="0"/>
              <a:t> can assist in: </a:t>
            </a:r>
          </a:p>
          <a:p>
            <a:pPr marL="0" indent="0">
              <a:buNone/>
            </a:pPr>
            <a:endParaRPr lang="en-GB" sz="2400" dirty="0"/>
          </a:p>
          <a:p>
            <a:pPr>
              <a:buFontTx/>
              <a:buChar char="-"/>
            </a:pPr>
            <a:r>
              <a:rPr lang="en-GB" sz="2400" dirty="0"/>
              <a:t>Planning the process of scaling up in the different study countries  </a:t>
            </a:r>
          </a:p>
          <a:p>
            <a:pPr>
              <a:buFontTx/>
              <a:buChar char="-"/>
            </a:pPr>
            <a:r>
              <a:rPr lang="en-GB" sz="2400" dirty="0"/>
              <a:t>Planning the implementation of a (national) strategy within a broader health systems framework (e.g. STRENGHTS partners in Lebanon)</a:t>
            </a:r>
          </a:p>
          <a:p>
            <a:pPr>
              <a:buFontTx/>
              <a:buChar char="-"/>
            </a:pPr>
            <a:r>
              <a:rPr lang="en-GB" sz="2400" dirty="0"/>
              <a:t>Developing complex interventions as part of formative research </a:t>
            </a:r>
          </a:p>
          <a:p>
            <a:pPr>
              <a:buFontTx/>
              <a:buChar char="-"/>
            </a:pPr>
            <a:endParaRPr lang="en-GB" sz="2400" dirty="0"/>
          </a:p>
          <a:p>
            <a:pPr>
              <a:buFontTx/>
              <a:buChar char="-"/>
            </a:pPr>
            <a:endParaRPr lang="en-GB" sz="2400" dirty="0"/>
          </a:p>
          <a:p>
            <a:pPr marL="0" indent="0">
              <a:buNone/>
            </a:pPr>
            <a:r>
              <a:rPr lang="en-GB" sz="2400" dirty="0">
                <a:sym typeface="Wingdings" panose="05000000000000000000" pitchFamily="2" charset="2"/>
              </a:rPr>
              <a:t> To be discussed: Potential value and purpose of </a:t>
            </a:r>
            <a:r>
              <a:rPr lang="en-GB" sz="2400" dirty="0" err="1">
                <a:sym typeface="Wingdings" panose="05000000000000000000" pitchFamily="2" charset="2"/>
              </a:rPr>
              <a:t>ToC</a:t>
            </a:r>
            <a:r>
              <a:rPr lang="en-GB" sz="2400" dirty="0">
                <a:sym typeface="Wingdings" panose="05000000000000000000" pitchFamily="2" charset="2"/>
              </a:rPr>
              <a:t> in STRENGHTS</a:t>
            </a:r>
            <a:endParaRPr lang="en-GB" sz="2400" dirty="0"/>
          </a:p>
          <a:p>
            <a:endParaRPr lang="en-GB" dirty="0"/>
          </a:p>
          <a:p>
            <a:pPr marL="0" indent="0">
              <a:buNone/>
            </a:pPr>
            <a:endParaRPr lang="en-GB" dirty="0"/>
          </a:p>
        </p:txBody>
      </p:sp>
    </p:spTree>
    <p:extLst>
      <p:ext uri="{BB962C8B-B14F-4D97-AF65-F5344CB8AC3E}">
        <p14:creationId xmlns:p14="http://schemas.microsoft.com/office/powerpoint/2010/main" val="1453231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341313" y="133350"/>
            <a:ext cx="6553200" cy="971550"/>
          </a:xfrm>
        </p:spPr>
        <p:txBody>
          <a:bodyPr/>
          <a:lstStyle/>
          <a:p>
            <a:pPr eaLnBrk="1" hangingPunct="1"/>
            <a:endParaRPr lang="en-GB" altLang="en-US">
              <a:latin typeface="Arial Black" charset="0"/>
            </a:endParaRPr>
          </a:p>
        </p:txBody>
      </p:sp>
      <p:sp>
        <p:nvSpPr>
          <p:cNvPr id="3" name="Content Placeholder 2"/>
          <p:cNvSpPr>
            <a:spLocks noGrp="1"/>
          </p:cNvSpPr>
          <p:nvPr>
            <p:ph idx="1"/>
          </p:nvPr>
        </p:nvSpPr>
        <p:spPr>
          <a:xfrm>
            <a:off x="2732131" y="3041658"/>
            <a:ext cx="3647981" cy="1123483"/>
          </a:xfrm>
        </p:spPr>
        <p:txBody>
          <a:bodyPr rtlCol="0">
            <a:normAutofit/>
          </a:bodyPr>
          <a:lstStyle/>
          <a:p>
            <a:pPr marL="0" indent="0" eaLnBrk="1" fontAlgn="auto" hangingPunct="1">
              <a:spcAft>
                <a:spcPts val="0"/>
              </a:spcAft>
              <a:buNone/>
              <a:defRPr/>
            </a:pPr>
            <a:r>
              <a:rPr lang="en-GB" sz="6000" b="1" dirty="0"/>
              <a:t>Thank you</a:t>
            </a:r>
            <a:endParaRPr lang="en-US" sz="6000" b="1" dirty="0">
              <a:ea typeface="ＭＳ Ｐゴシック"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WP2 Aim and objectives</a:t>
            </a:r>
          </a:p>
        </p:txBody>
      </p:sp>
      <p:graphicFrame>
        <p:nvGraphicFramePr>
          <p:cNvPr id="4" name="Table 3"/>
          <p:cNvGraphicFramePr>
            <a:graphicFrameLocks noGrp="1"/>
          </p:cNvGraphicFramePr>
          <p:nvPr>
            <p:extLst>
              <p:ext uri="{D42A27DB-BD31-4B8C-83A1-F6EECF244321}">
                <p14:modId xmlns:p14="http://schemas.microsoft.com/office/powerpoint/2010/main" val="1201811360"/>
              </p:ext>
            </p:extLst>
          </p:nvPr>
        </p:nvGraphicFramePr>
        <p:xfrm>
          <a:off x="0" y="1482329"/>
          <a:ext cx="9144000" cy="4572000"/>
        </p:xfrm>
        <a:graphic>
          <a:graphicData uri="http://schemas.openxmlformats.org/drawingml/2006/table">
            <a:tbl>
              <a:tblPr firstCol="1" bandRow="1" bandCol="1">
                <a:tableStyleId>{5C22544A-7EE6-4342-B048-85BDC9FD1C3A}</a:tableStyleId>
              </a:tblPr>
              <a:tblGrid>
                <a:gridCol w="1255059">
                  <a:extLst>
                    <a:ext uri="{9D8B030D-6E8A-4147-A177-3AD203B41FA5}">
                      <a16:colId xmlns:a16="http://schemas.microsoft.com/office/drawing/2014/main" xmlns="" val="20000"/>
                    </a:ext>
                  </a:extLst>
                </a:gridCol>
                <a:gridCol w="7888941">
                  <a:extLst>
                    <a:ext uri="{9D8B030D-6E8A-4147-A177-3AD203B41FA5}">
                      <a16:colId xmlns:a16="http://schemas.microsoft.com/office/drawing/2014/main" xmlns="" val="20001"/>
                    </a:ext>
                  </a:extLst>
                </a:gridCol>
              </a:tblGrid>
              <a:tr h="539977">
                <a:tc>
                  <a:txBody>
                    <a:bodyPr/>
                    <a:lstStyle/>
                    <a:p>
                      <a:pPr algn="ctr">
                        <a:spcAft>
                          <a:spcPts val="0"/>
                        </a:spcAft>
                      </a:pPr>
                      <a:r>
                        <a:rPr lang="en-US" sz="1900" b="1" dirty="0">
                          <a:effectLst/>
                          <a:latin typeface="Arial" charset="0"/>
                          <a:ea typeface="Times New Roman" charset="0"/>
                          <a:cs typeface="Times New Roman" charset="0"/>
                        </a:rPr>
                        <a:t>Aim</a:t>
                      </a:r>
                    </a:p>
                  </a:txBody>
                  <a:tcPr marL="68580" marR="68580" marT="0" marB="0"/>
                </a:tc>
                <a:tc>
                  <a:txBody>
                    <a:bodyPr/>
                    <a:lstStyle/>
                    <a:p>
                      <a:pPr>
                        <a:spcAft>
                          <a:spcPts val="0"/>
                        </a:spcAft>
                      </a:pPr>
                      <a:r>
                        <a:rPr lang="en-GB" sz="2000" b="1" dirty="0"/>
                        <a:t>To analyse the responsiveness of health systems to the scaling-up of PM+ across European host countries and LAMIC bordering Syria in addressing the mental health needs of refugees</a:t>
                      </a:r>
                      <a:r>
                        <a:rPr lang="en-US" sz="2000" b="1" dirty="0"/>
                        <a:t>.</a:t>
                      </a:r>
                      <a:endParaRPr lang="en-US" sz="2000" b="1" dirty="0">
                        <a:effectLst/>
                        <a:latin typeface="Arial" charset="0"/>
                        <a:ea typeface="Times New Roman" charset="0"/>
                        <a:cs typeface="Times New Roman" charset="0"/>
                      </a:endParaRPr>
                    </a:p>
                  </a:txBody>
                  <a:tcPr marL="68580" marR="68580" marT="0" marB="0"/>
                </a:tc>
                <a:extLst>
                  <a:ext uri="{0D108BD9-81ED-4DB2-BD59-A6C34878D82A}">
                    <a16:rowId xmlns:a16="http://schemas.microsoft.com/office/drawing/2014/main" xmlns="" val="10000"/>
                  </a:ext>
                </a:extLst>
              </a:tr>
              <a:tr h="539977">
                <a:tc>
                  <a:txBody>
                    <a:bodyPr/>
                    <a:lstStyle/>
                    <a:p>
                      <a:pPr algn="ctr">
                        <a:spcAft>
                          <a:spcPts val="0"/>
                        </a:spcAft>
                      </a:pPr>
                      <a:r>
                        <a:rPr lang="en-GB" sz="1900" dirty="0">
                          <a:effectLst/>
                        </a:rPr>
                        <a:t>Objective 1</a:t>
                      </a:r>
                      <a:endParaRPr lang="en-US" sz="1900" dirty="0">
                        <a:effectLst/>
                        <a:latin typeface="Arial" charset="0"/>
                        <a:ea typeface="Times New Roman" charset="0"/>
                        <a:cs typeface="Times New Roman" charset="0"/>
                      </a:endParaRPr>
                    </a:p>
                  </a:txBody>
                  <a:tcPr marL="68580" marR="68580" marT="0" marB="0"/>
                </a:tc>
                <a:tc>
                  <a:txBody>
                    <a:bodyPr/>
                    <a:lstStyle/>
                    <a:p>
                      <a:pPr>
                        <a:spcAft>
                          <a:spcPts val="0"/>
                        </a:spcAft>
                      </a:pPr>
                      <a:r>
                        <a:rPr lang="en-GB" sz="2000" dirty="0">
                          <a:effectLst/>
                        </a:rPr>
                        <a:t>To analyse the responsiveness of health systems across European host countries and LMIC bordering Syria in addressing the mental health care needs of refugees.  </a:t>
                      </a:r>
                      <a:endParaRPr lang="en-US" sz="2000" dirty="0">
                        <a:effectLst/>
                        <a:latin typeface="Arial" charset="0"/>
                        <a:ea typeface="Times New Roman" charset="0"/>
                        <a:cs typeface="Times New Roman" charset="0"/>
                      </a:endParaRPr>
                    </a:p>
                  </a:txBody>
                  <a:tcPr marL="68580" marR="68580" marT="0" marB="0"/>
                </a:tc>
                <a:extLst>
                  <a:ext uri="{0D108BD9-81ED-4DB2-BD59-A6C34878D82A}">
                    <a16:rowId xmlns:a16="http://schemas.microsoft.com/office/drawing/2014/main" xmlns="" val="10001"/>
                  </a:ext>
                </a:extLst>
              </a:tr>
              <a:tr h="539977">
                <a:tc>
                  <a:txBody>
                    <a:bodyPr/>
                    <a:lstStyle/>
                    <a:p>
                      <a:pPr algn="ctr">
                        <a:spcAft>
                          <a:spcPts val="0"/>
                        </a:spcAft>
                      </a:pPr>
                      <a:r>
                        <a:rPr lang="en-GB" sz="1900" dirty="0">
                          <a:effectLst/>
                        </a:rPr>
                        <a:t>Objective 2</a:t>
                      </a:r>
                      <a:endParaRPr lang="en-US" sz="1900" dirty="0">
                        <a:effectLst/>
                        <a:latin typeface="Arial" charset="0"/>
                        <a:ea typeface="Times New Roman" charset="0"/>
                        <a:cs typeface="Times New Roman" charset="0"/>
                      </a:endParaRPr>
                    </a:p>
                  </a:txBody>
                  <a:tcPr marL="68580" marR="68580" marT="0" marB="0"/>
                </a:tc>
                <a:tc>
                  <a:txBody>
                    <a:bodyPr/>
                    <a:lstStyle/>
                    <a:p>
                      <a:pPr>
                        <a:spcAft>
                          <a:spcPts val="0"/>
                        </a:spcAft>
                      </a:pPr>
                      <a:r>
                        <a:rPr lang="en-GB" sz="2000" dirty="0">
                          <a:effectLst/>
                        </a:rPr>
                        <a:t>To examine how contextual factors such as socio-economic, cultural, and political-economy factors influence the responsiveness of health systems to the mental health care needs of refugees in the project countries. </a:t>
                      </a:r>
                      <a:endParaRPr lang="en-US" sz="2000" dirty="0">
                        <a:effectLst/>
                        <a:latin typeface="Arial" charset="0"/>
                        <a:ea typeface="Times New Roman" charset="0"/>
                        <a:cs typeface="Times New Roman" charset="0"/>
                      </a:endParaRPr>
                    </a:p>
                  </a:txBody>
                  <a:tcPr marL="68580" marR="68580" marT="0" marB="0"/>
                </a:tc>
                <a:extLst>
                  <a:ext uri="{0D108BD9-81ED-4DB2-BD59-A6C34878D82A}">
                    <a16:rowId xmlns:a16="http://schemas.microsoft.com/office/drawing/2014/main" xmlns="" val="10002"/>
                  </a:ext>
                </a:extLst>
              </a:tr>
              <a:tr h="539977">
                <a:tc>
                  <a:txBody>
                    <a:bodyPr/>
                    <a:lstStyle/>
                    <a:p>
                      <a:pPr algn="ctr">
                        <a:spcAft>
                          <a:spcPts val="0"/>
                        </a:spcAft>
                      </a:pPr>
                      <a:r>
                        <a:rPr lang="en-GB" sz="1900" dirty="0">
                          <a:effectLst/>
                        </a:rPr>
                        <a:t>Objective 3</a:t>
                      </a:r>
                      <a:endParaRPr lang="en-US" sz="1900" dirty="0">
                        <a:effectLst/>
                        <a:latin typeface="Arial" charset="0"/>
                        <a:ea typeface="Times New Roman" charset="0"/>
                        <a:cs typeface="Times New Roman" charset="0"/>
                      </a:endParaRPr>
                    </a:p>
                  </a:txBody>
                  <a:tcPr marL="68580" marR="68580" marT="0" marB="0"/>
                </a:tc>
                <a:tc>
                  <a:txBody>
                    <a:bodyPr/>
                    <a:lstStyle/>
                    <a:p>
                      <a:pPr>
                        <a:spcAft>
                          <a:spcPts val="0"/>
                        </a:spcAft>
                      </a:pPr>
                      <a:r>
                        <a:rPr lang="en-GB" sz="2000" dirty="0">
                          <a:effectLst/>
                        </a:rPr>
                        <a:t>To explore how the scaling-up of the low-intensity PM+ programmes can support health system responsiveness to the mental health care needs of refugees in the project countries</a:t>
                      </a:r>
                      <a:endParaRPr lang="en-US" sz="2000" dirty="0">
                        <a:effectLst/>
                        <a:latin typeface="Arial" charset="0"/>
                        <a:ea typeface="Times New Roman" charset="0"/>
                        <a:cs typeface="Times New Roman" charset="0"/>
                      </a:endParaRPr>
                    </a:p>
                  </a:txBody>
                  <a:tcPr marL="68580" marR="68580" marT="0" marB="0"/>
                </a:tc>
                <a:extLst>
                  <a:ext uri="{0D108BD9-81ED-4DB2-BD59-A6C34878D82A}">
                    <a16:rowId xmlns:a16="http://schemas.microsoft.com/office/drawing/2014/main" xmlns="" val="10003"/>
                  </a:ext>
                </a:extLst>
              </a:tr>
              <a:tr h="539977">
                <a:tc>
                  <a:txBody>
                    <a:bodyPr/>
                    <a:lstStyle/>
                    <a:p>
                      <a:pPr algn="ctr">
                        <a:spcAft>
                          <a:spcPts val="0"/>
                        </a:spcAft>
                      </a:pPr>
                      <a:r>
                        <a:rPr lang="en-GB" sz="1900" dirty="0">
                          <a:effectLst/>
                        </a:rPr>
                        <a:t>Objective 4</a:t>
                      </a:r>
                      <a:endParaRPr lang="en-US" sz="1900" dirty="0">
                        <a:effectLst/>
                        <a:latin typeface="Arial" charset="0"/>
                        <a:ea typeface="Times New Roman" charset="0"/>
                        <a:cs typeface="Times New Roman"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effectLst/>
                          <a:latin typeface="+mn-lt"/>
                          <a:ea typeface="+mn-ea"/>
                          <a:cs typeface="+mn-cs"/>
                        </a:rPr>
                        <a:t>To compare the responsiveness before and after implementation of the PM+ </a:t>
                      </a:r>
                      <a:r>
                        <a:rPr lang="en-US" sz="2000" kern="1200" dirty="0" err="1">
                          <a:solidFill>
                            <a:schemeClr val="dk1"/>
                          </a:solidFill>
                          <a:effectLst/>
                          <a:latin typeface="+mn-lt"/>
                          <a:ea typeface="+mn-ea"/>
                          <a:cs typeface="+mn-cs"/>
                        </a:rPr>
                        <a:t>programmes</a:t>
                      </a:r>
                      <a:r>
                        <a:rPr lang="en-US" sz="2000" kern="1200" dirty="0">
                          <a:solidFill>
                            <a:schemeClr val="dk1"/>
                          </a:solidFill>
                          <a:effectLst/>
                          <a:latin typeface="+mn-lt"/>
                          <a:ea typeface="+mn-ea"/>
                          <a:cs typeface="+mn-cs"/>
                        </a:rPr>
                        <a:t> of the health systems of European and LAMI countries bordering Syria </a:t>
                      </a:r>
                      <a:endParaRPr lang="en-US" sz="2000" dirty="0">
                        <a:effectLst/>
                      </a:endParaRPr>
                    </a:p>
                  </a:txBody>
                  <a:tcPr marL="68580" marR="68580"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67091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6800" y="1569600"/>
            <a:ext cx="8827200" cy="3506492"/>
          </a:xfrm>
        </p:spPr>
        <p:txBody>
          <a:bodyPr/>
          <a:lstStyle/>
          <a:p>
            <a:pPr marL="342900" indent="-342900">
              <a:buFont typeface="Arial" charset="0"/>
              <a:buChar char="•"/>
            </a:pPr>
            <a:r>
              <a:rPr lang="en-US" sz="2600" b="1" dirty="0"/>
              <a:t>Rapid appraisals of health system responsiveness</a:t>
            </a:r>
          </a:p>
          <a:p>
            <a:pPr marL="914400" lvl="1" indent="-457200" algn="l">
              <a:buFont typeface="Wingdings" charset="2"/>
              <a:buChar char="Ø"/>
            </a:pPr>
            <a:r>
              <a:rPr lang="en-US" sz="2600" b="1" dirty="0"/>
              <a:t>Desk reviews</a:t>
            </a:r>
          </a:p>
          <a:p>
            <a:pPr marL="914400" lvl="1" indent="-457200" algn="l">
              <a:buFont typeface="Wingdings" charset="2"/>
              <a:buChar char="Ø"/>
            </a:pPr>
            <a:r>
              <a:rPr lang="en-US" sz="2600" b="1" dirty="0"/>
              <a:t>Qualitative research </a:t>
            </a:r>
          </a:p>
          <a:p>
            <a:pPr marL="342900" indent="-342900">
              <a:buFont typeface="Arial" charset="0"/>
              <a:buChar char="•"/>
            </a:pPr>
            <a:r>
              <a:rPr lang="en-US" sz="2600" b="1" dirty="0"/>
              <a:t>Cross-sectional community-level surveys (two countries)</a:t>
            </a:r>
          </a:p>
          <a:p>
            <a:pPr marL="342900" indent="-342900">
              <a:buFont typeface="Arial" charset="0"/>
              <a:buChar char="•"/>
            </a:pPr>
            <a:r>
              <a:rPr lang="en-US" sz="2600" b="1" dirty="0"/>
              <a:t>Analysis of quantitative data from other WPs</a:t>
            </a:r>
          </a:p>
          <a:p>
            <a:pPr marL="342900" indent="-342900">
              <a:buFont typeface="Arial" charset="0"/>
              <a:buChar char="•"/>
            </a:pPr>
            <a:r>
              <a:rPr lang="en-US" sz="2600" b="1" dirty="0"/>
              <a:t>In-depth qualitative research</a:t>
            </a:r>
          </a:p>
          <a:p>
            <a:pPr marL="342900" indent="-342900">
              <a:buFont typeface="Arial" charset="0"/>
              <a:buChar char="•"/>
            </a:pPr>
            <a:r>
              <a:rPr lang="en-US" sz="2600" dirty="0"/>
              <a:t>Theory of Change workshops</a:t>
            </a:r>
          </a:p>
          <a:p>
            <a:pPr marL="342900" indent="-342900">
              <a:buFont typeface="Arial" charset="0"/>
              <a:buChar char="•"/>
            </a:pPr>
            <a:r>
              <a:rPr lang="en-US" sz="2600" dirty="0"/>
              <a:t>Repository/database of relevant </a:t>
            </a:r>
            <a:r>
              <a:rPr lang="en-US" sz="2600" dirty="0" smtClean="0"/>
              <a:t>literature</a:t>
            </a:r>
            <a:endParaRPr lang="en-US" sz="2400" dirty="0"/>
          </a:p>
          <a:p>
            <a:pPr marL="342900" indent="-342900">
              <a:buFont typeface="Arial" charset="0"/>
              <a:buChar char="•"/>
            </a:pPr>
            <a:endParaRPr lang="en-US" sz="2400" dirty="0"/>
          </a:p>
        </p:txBody>
      </p:sp>
      <p:sp>
        <p:nvSpPr>
          <p:cNvPr id="2" name="Title 1"/>
          <p:cNvSpPr>
            <a:spLocks noGrp="1"/>
          </p:cNvSpPr>
          <p:nvPr>
            <p:ph type="title"/>
          </p:nvPr>
        </p:nvSpPr>
        <p:spPr>
          <a:xfrm>
            <a:off x="316800" y="255600"/>
            <a:ext cx="6514306" cy="684000"/>
          </a:xfrm>
        </p:spPr>
        <p:txBody>
          <a:bodyPr/>
          <a:lstStyle/>
          <a:p>
            <a:r>
              <a:rPr lang="en-US" sz="3200" dirty="0"/>
              <a:t>WP2:</a:t>
            </a:r>
            <a:br>
              <a:rPr lang="en-US" sz="3200" dirty="0"/>
            </a:br>
            <a:r>
              <a:rPr lang="en-US" sz="3200" dirty="0"/>
              <a:t>Overview of main activities</a:t>
            </a:r>
          </a:p>
        </p:txBody>
      </p:sp>
    </p:spTree>
    <p:extLst>
      <p:ext uri="{BB962C8B-B14F-4D97-AF65-F5344CB8AC3E}">
        <p14:creationId xmlns:p14="http://schemas.microsoft.com/office/powerpoint/2010/main" val="1010928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24" y="283059"/>
            <a:ext cx="6884894" cy="972000"/>
          </a:xfrm>
        </p:spPr>
        <p:txBody>
          <a:bodyPr/>
          <a:lstStyle/>
          <a:p>
            <a:r>
              <a:rPr lang="en-US" sz="2600" dirty="0"/>
              <a:t>Progress overview: Conceptual work</a:t>
            </a:r>
            <a:r>
              <a:rPr lang="en-US" sz="2700" dirty="0"/>
              <a:t/>
            </a:r>
            <a:br>
              <a:rPr lang="en-US" sz="2700" dirty="0"/>
            </a:br>
            <a:endParaRPr lang="en-US" sz="2700" dirty="0"/>
          </a:p>
        </p:txBody>
      </p:sp>
      <p:pic>
        <p:nvPicPr>
          <p:cNvPr id="4" name="Content Placeholder 3" descr="C:\Users\ENPHDFUH\Dropbox\DANIELA\STRENGHTS\conceptual framework\conceptual framework - 27.9.jpg"/>
          <p:cNvPicPr>
            <a:picLocks noGrp="1"/>
          </p:cNvPicPr>
          <p:nvPr>
            <p:ph idx="1"/>
          </p:nvPr>
        </p:nvPicPr>
        <p:blipFill rotWithShape="1">
          <a:blip r:embed="rId3">
            <a:extLst>
              <a:ext uri="{28A0092B-C50C-407E-A947-70E740481C1C}">
                <a14:useLocalDpi xmlns:a14="http://schemas.microsoft.com/office/drawing/2010/main" val="0"/>
              </a:ext>
            </a:extLst>
          </a:blip>
          <a:srcRect l="7012" t="4765" r="19128" b="6657"/>
          <a:stretch/>
        </p:blipFill>
        <p:spPr bwMode="auto">
          <a:xfrm>
            <a:off x="197224" y="1416424"/>
            <a:ext cx="8803341" cy="5602941"/>
          </a:xfrm>
          <a:prstGeom prst="rect">
            <a:avLst/>
          </a:prstGeom>
          <a:noFill/>
          <a:ln>
            <a:noFill/>
          </a:ln>
        </p:spPr>
      </p:pic>
      <p:sp>
        <p:nvSpPr>
          <p:cNvPr id="3" name="Rectangle 2"/>
          <p:cNvSpPr/>
          <p:nvPr/>
        </p:nvSpPr>
        <p:spPr>
          <a:xfrm>
            <a:off x="2313278" y="1255059"/>
            <a:ext cx="4429033" cy="461665"/>
          </a:xfrm>
          <a:prstGeom prst="rect">
            <a:avLst/>
          </a:prstGeom>
        </p:spPr>
        <p:txBody>
          <a:bodyPr wrap="none">
            <a:spAutoFit/>
          </a:bodyPr>
          <a:lstStyle/>
          <a:p>
            <a:r>
              <a:rPr lang="en-US" sz="2400" dirty="0"/>
              <a:t>Health system analysis framework</a:t>
            </a:r>
          </a:p>
        </p:txBody>
      </p:sp>
    </p:spTree>
    <p:extLst>
      <p:ext uri="{BB962C8B-B14F-4D97-AF65-F5344CB8AC3E}">
        <p14:creationId xmlns:p14="http://schemas.microsoft.com/office/powerpoint/2010/main" val="1786232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Responsiveness domains</a:t>
            </a:r>
          </a:p>
        </p:txBody>
      </p:sp>
      <p:pic>
        <p:nvPicPr>
          <p:cNvPr id="5" name="Content Placeholder 4"/>
          <p:cNvPicPr>
            <a:picLocks noGrp="1" noChangeAspect="1"/>
          </p:cNvPicPr>
          <p:nvPr>
            <p:ph idx="1"/>
          </p:nvPr>
        </p:nvPicPr>
        <p:blipFill>
          <a:blip r:embed="rId3"/>
          <a:stretch>
            <a:fillRect/>
          </a:stretch>
        </p:blipFill>
        <p:spPr>
          <a:xfrm>
            <a:off x="11239" y="2169459"/>
            <a:ext cx="9048181" cy="3433302"/>
          </a:xfrm>
          <a:prstGeom prst="rect">
            <a:avLst/>
          </a:prstGeom>
        </p:spPr>
      </p:pic>
    </p:spTree>
    <p:extLst>
      <p:ext uri="{BB962C8B-B14F-4D97-AF65-F5344CB8AC3E}">
        <p14:creationId xmlns:p14="http://schemas.microsoft.com/office/powerpoint/2010/main" val="103594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 y="133200"/>
            <a:ext cx="6884894" cy="972000"/>
          </a:xfrm>
        </p:spPr>
        <p:txBody>
          <a:bodyPr/>
          <a:lstStyle/>
          <a:p>
            <a:r>
              <a:rPr lang="en-US" sz="2900" dirty="0"/>
              <a:t>Care pathways based on </a:t>
            </a:r>
            <a:r>
              <a:rPr lang="en-US" sz="2900" dirty="0" err="1"/>
              <a:t>mhGAP</a:t>
            </a:r>
            <a:endParaRPr lang="en-US" sz="2900" dirty="0"/>
          </a:p>
        </p:txBody>
      </p:sp>
      <p:sp>
        <p:nvSpPr>
          <p:cNvPr id="3" name="Content Placeholder 2"/>
          <p:cNvSpPr>
            <a:spLocks noGrp="1"/>
          </p:cNvSpPr>
          <p:nvPr>
            <p:ph idx="1"/>
          </p:nvPr>
        </p:nvSpPr>
        <p:spPr/>
        <p:txBody>
          <a:bodyPr/>
          <a:lstStyle/>
          <a:p>
            <a:endParaRPr lang="en-US"/>
          </a:p>
        </p:txBody>
      </p:sp>
      <p:pic>
        <p:nvPicPr>
          <p:cNvPr id="5" name="Picture 4" descr="C:\Users\ENPHDFUH\Dropbox\STRENGTHS WP2 team only\Rapid Appraisals\STRENGTHS rapid appraisal protocol\Pathways of care_STRENGHTS.jpg"/>
          <p:cNvPicPr/>
          <p:nvPr/>
        </p:nvPicPr>
        <p:blipFill>
          <a:blip r:embed="rId3">
            <a:extLst>
              <a:ext uri="{28A0092B-C50C-407E-A947-70E740481C1C}">
                <a14:useLocalDpi xmlns:a14="http://schemas.microsoft.com/office/drawing/2010/main" val="0"/>
              </a:ext>
            </a:extLst>
          </a:blip>
          <a:srcRect/>
          <a:stretch>
            <a:fillRect/>
          </a:stretch>
        </p:blipFill>
        <p:spPr bwMode="auto">
          <a:xfrm>
            <a:off x="-163107" y="1105200"/>
            <a:ext cx="9355014" cy="5570001"/>
          </a:xfrm>
          <a:prstGeom prst="rect">
            <a:avLst/>
          </a:prstGeom>
          <a:noFill/>
          <a:ln>
            <a:noFill/>
          </a:ln>
        </p:spPr>
      </p:pic>
    </p:spTree>
    <p:extLst>
      <p:ext uri="{BB962C8B-B14F-4D97-AF65-F5344CB8AC3E}">
        <p14:creationId xmlns:p14="http://schemas.microsoft.com/office/powerpoint/2010/main" val="96474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E5E2353-53BF-EF4F-8573-CF31C499E48C}"/>
              </a:ext>
            </a:extLst>
          </p:cNvPr>
          <p:cNvSpPr/>
          <p:nvPr/>
        </p:nvSpPr>
        <p:spPr>
          <a:xfrm>
            <a:off x="125506" y="1431537"/>
            <a:ext cx="8681610" cy="5293757"/>
          </a:xfrm>
          <a:prstGeom prst="rect">
            <a:avLst/>
          </a:prstGeom>
        </p:spPr>
        <p:txBody>
          <a:bodyPr wrap="square">
            <a:spAutoFit/>
          </a:bodyPr>
          <a:lstStyle/>
          <a:p>
            <a:pPr lvl="0" eaLnBrk="1" fontAlgn="auto" hangingPunct="1">
              <a:lnSpc>
                <a:spcPct val="100000"/>
              </a:lnSpc>
              <a:spcBef>
                <a:spcPts val="0"/>
              </a:spcBef>
              <a:spcAft>
                <a:spcPts val="0"/>
              </a:spcAft>
              <a:defRPr/>
            </a:pPr>
            <a:r>
              <a:rPr lang="en-GB" sz="2600" b="1" dirty="0"/>
              <a:t>Aim of rapid appraisals: </a:t>
            </a:r>
            <a:r>
              <a:rPr lang="en-GB" sz="2600" dirty="0"/>
              <a:t>To assess the responsiveness of the health care system to the psychosocial needs of Syrian refugees, based on an assessment of the way Syrian refugees with mental health needs navigate the health care system</a:t>
            </a:r>
          </a:p>
          <a:p>
            <a:pPr lvl="0" eaLnBrk="1" fontAlgn="auto" hangingPunct="1">
              <a:lnSpc>
                <a:spcPct val="100000"/>
              </a:lnSpc>
              <a:spcBef>
                <a:spcPts val="0"/>
              </a:spcBef>
              <a:spcAft>
                <a:spcPts val="0"/>
              </a:spcAft>
              <a:defRPr/>
            </a:pPr>
            <a:endParaRPr lang="en-GB" sz="2600" b="1" dirty="0"/>
          </a:p>
          <a:p>
            <a:pPr lvl="0" eaLnBrk="1" fontAlgn="auto" hangingPunct="1">
              <a:lnSpc>
                <a:spcPct val="100000"/>
              </a:lnSpc>
              <a:spcBef>
                <a:spcPts val="0"/>
              </a:spcBef>
              <a:spcAft>
                <a:spcPts val="0"/>
              </a:spcAft>
              <a:defRPr/>
            </a:pPr>
            <a:r>
              <a:rPr lang="en-GB" sz="2600" b="1" dirty="0"/>
              <a:t>Method: </a:t>
            </a:r>
            <a:r>
              <a:rPr lang="en-GB" sz="2600" dirty="0"/>
              <a:t>collection and triangulation of multiple data sources, including:</a:t>
            </a:r>
          </a:p>
          <a:p>
            <a:pPr marL="182563" lvl="0" indent="-182563" eaLnBrk="1" fontAlgn="auto" hangingPunct="1">
              <a:lnSpc>
                <a:spcPct val="100000"/>
              </a:lnSpc>
              <a:spcBef>
                <a:spcPts val="0"/>
              </a:spcBef>
              <a:spcAft>
                <a:spcPts val="0"/>
              </a:spcAft>
              <a:buFont typeface="Arial" charset="0"/>
              <a:buChar char="•"/>
              <a:defRPr/>
            </a:pPr>
            <a:r>
              <a:rPr lang="en-GB" sz="2600" b="1" dirty="0"/>
              <a:t>desk-based reviews </a:t>
            </a:r>
            <a:r>
              <a:rPr lang="en-GB" sz="2600" dirty="0"/>
              <a:t>of existing evidence, reports, policies, guidelines and </a:t>
            </a:r>
            <a:r>
              <a:rPr lang="en-GB" sz="2600" b="1" dirty="0"/>
              <a:t>data</a:t>
            </a:r>
            <a:r>
              <a:rPr lang="en-GB" sz="2600" dirty="0"/>
              <a:t> through systematic methodology.</a:t>
            </a:r>
            <a:endParaRPr lang="en-US" sz="2600" dirty="0"/>
          </a:p>
          <a:p>
            <a:pPr marL="182563" lvl="0" indent="-182563" eaLnBrk="1" fontAlgn="auto" hangingPunct="1">
              <a:lnSpc>
                <a:spcPct val="100000"/>
              </a:lnSpc>
              <a:spcBef>
                <a:spcPts val="0"/>
              </a:spcBef>
              <a:spcAft>
                <a:spcPts val="0"/>
              </a:spcAft>
              <a:buFont typeface="Arial" charset="0"/>
              <a:buChar char="•"/>
              <a:defRPr/>
            </a:pPr>
            <a:r>
              <a:rPr lang="en-GB" sz="2600" b="1" dirty="0"/>
              <a:t>semi-structured interviews and focus groups </a:t>
            </a:r>
            <a:r>
              <a:rPr lang="en-GB" sz="2600" dirty="0"/>
              <a:t>with purposively selected key stakeholders in the project countries (e.g. refugees, health/social workers, health system and mental health experts (e.g. </a:t>
            </a:r>
            <a:r>
              <a:rPr lang="en-GB" sz="2600" dirty="0" err="1"/>
              <a:t>MoH</a:t>
            </a:r>
            <a:r>
              <a:rPr lang="en-GB" sz="2600" dirty="0"/>
              <a:t>, NGOs, UN, academics).</a:t>
            </a:r>
            <a:endParaRPr lang="en-US" sz="2600" dirty="0"/>
          </a:p>
        </p:txBody>
      </p:sp>
      <p:sp>
        <p:nvSpPr>
          <p:cNvPr id="6" name="Title 1">
            <a:extLst>
              <a:ext uri="{FF2B5EF4-FFF2-40B4-BE49-F238E27FC236}">
                <a16:creationId xmlns:a16="http://schemas.microsoft.com/office/drawing/2014/main" xmlns="" id="{F9CB26E7-B782-E94D-9BC7-BF9FA4CCDFF0}"/>
              </a:ext>
            </a:extLst>
          </p:cNvPr>
          <p:cNvSpPr>
            <a:spLocks noGrp="1"/>
          </p:cNvSpPr>
          <p:nvPr>
            <p:ph type="title"/>
          </p:nvPr>
        </p:nvSpPr>
        <p:spPr>
          <a:xfrm>
            <a:off x="125506" y="133200"/>
            <a:ext cx="6768494" cy="972000"/>
          </a:xfrm>
        </p:spPr>
        <p:txBody>
          <a:bodyPr/>
          <a:lstStyle/>
          <a:p>
            <a:r>
              <a:rPr lang="en-US" sz="3200" dirty="0"/>
              <a:t>Progress overview: </a:t>
            </a:r>
            <a:br>
              <a:rPr lang="en-US" sz="3200" dirty="0"/>
            </a:br>
            <a:r>
              <a:rPr lang="en-US" sz="3200" dirty="0"/>
              <a:t>Rapid appraisals</a:t>
            </a:r>
          </a:p>
        </p:txBody>
      </p:sp>
    </p:spTree>
    <p:extLst>
      <p:ext uri="{BB962C8B-B14F-4D97-AF65-F5344CB8AC3E}">
        <p14:creationId xmlns:p14="http://schemas.microsoft.com/office/powerpoint/2010/main" val="201701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a:xfrm>
            <a:off x="125506" y="1376274"/>
            <a:ext cx="2845048" cy="5221477"/>
          </a:xfrm>
        </p:spPr>
        <p:txBody>
          <a:bodyPr/>
          <a:lstStyle/>
          <a:p>
            <a:endParaRPr lang="en-US" dirty="0"/>
          </a:p>
        </p:txBody>
      </p:sp>
      <p:sp>
        <p:nvSpPr>
          <p:cNvPr id="2" name="Title 1"/>
          <p:cNvSpPr>
            <a:spLocks noGrp="1"/>
          </p:cNvSpPr>
          <p:nvPr>
            <p:ph type="title"/>
          </p:nvPr>
        </p:nvSpPr>
        <p:spPr>
          <a:xfrm>
            <a:off x="125506" y="133200"/>
            <a:ext cx="6768494" cy="972000"/>
          </a:xfrm>
        </p:spPr>
        <p:txBody>
          <a:bodyPr/>
          <a:lstStyle/>
          <a:p>
            <a:r>
              <a:rPr lang="en-US" sz="3200" dirty="0"/>
              <a:t>Progress overview: </a:t>
            </a:r>
            <a:br>
              <a:rPr lang="en-US" sz="3200" dirty="0"/>
            </a:br>
            <a:r>
              <a:rPr lang="en-US" sz="3200" dirty="0"/>
              <a:t>Rapid appraisals</a:t>
            </a:r>
          </a:p>
        </p:txBody>
      </p:sp>
      <p:graphicFrame>
        <p:nvGraphicFramePr>
          <p:cNvPr id="5" name="Table 4"/>
          <p:cNvGraphicFramePr>
            <a:graphicFrameLocks noGrp="1"/>
          </p:cNvGraphicFramePr>
          <p:nvPr>
            <p:extLst>
              <p:ext uri="{D42A27DB-BD31-4B8C-83A1-F6EECF244321}">
                <p14:modId xmlns:p14="http://schemas.microsoft.com/office/powerpoint/2010/main" val="2075819210"/>
              </p:ext>
            </p:extLst>
          </p:nvPr>
        </p:nvGraphicFramePr>
        <p:xfrm>
          <a:off x="339819" y="1538071"/>
          <a:ext cx="8465513" cy="5059680"/>
        </p:xfrm>
        <a:graphic>
          <a:graphicData uri="http://schemas.openxmlformats.org/drawingml/2006/table">
            <a:tbl>
              <a:tblPr firstRow="1" firstCol="1" bandRow="1">
                <a:tableStyleId>{B301B821-A1FF-4177-AEE7-76D212191A09}</a:tableStyleId>
              </a:tblPr>
              <a:tblGrid>
                <a:gridCol w="6732494">
                  <a:extLst>
                    <a:ext uri="{9D8B030D-6E8A-4147-A177-3AD203B41FA5}">
                      <a16:colId xmlns:a16="http://schemas.microsoft.com/office/drawing/2014/main" xmlns="" val="20000"/>
                    </a:ext>
                  </a:extLst>
                </a:gridCol>
                <a:gridCol w="1733019">
                  <a:extLst>
                    <a:ext uri="{9D8B030D-6E8A-4147-A177-3AD203B41FA5}">
                      <a16:colId xmlns:a16="http://schemas.microsoft.com/office/drawing/2014/main" xmlns="" val="20001"/>
                    </a:ext>
                  </a:extLst>
                </a:gridCol>
              </a:tblGrid>
              <a:tr h="327803">
                <a:tc>
                  <a:txBody>
                    <a:bodyPr/>
                    <a:lstStyle/>
                    <a:p>
                      <a:pPr>
                        <a:spcAft>
                          <a:spcPts val="0"/>
                        </a:spcAft>
                      </a:pPr>
                      <a:r>
                        <a:rPr lang="en-US" sz="2400" dirty="0">
                          <a:effectLst/>
                        </a:rPr>
                        <a:t>RA activities  </a:t>
                      </a:r>
                      <a:endParaRPr lang="en-US" sz="2400" dirty="0">
                        <a:effectLst/>
                        <a:latin typeface="Times New Roman" charset="0"/>
                        <a:ea typeface="Arial" charset="0"/>
                        <a:cs typeface="Arial" charset="0"/>
                      </a:endParaRPr>
                    </a:p>
                  </a:txBody>
                  <a:tcPr marL="68580" marR="68580" marT="0" marB="0"/>
                </a:tc>
                <a:tc>
                  <a:txBody>
                    <a:bodyPr/>
                    <a:lstStyle/>
                    <a:p>
                      <a:pPr>
                        <a:spcAft>
                          <a:spcPts val="0"/>
                        </a:spcAft>
                      </a:pPr>
                      <a:r>
                        <a:rPr lang="en-US" sz="2400" dirty="0">
                          <a:effectLst/>
                        </a:rPr>
                        <a:t>Status</a:t>
                      </a:r>
                      <a:endParaRPr lang="en-US" sz="2400" dirty="0">
                        <a:effectLst/>
                        <a:latin typeface="Times New Roman" charset="0"/>
                        <a:ea typeface="Arial" charset="0"/>
                        <a:cs typeface="Arial" charset="0"/>
                      </a:endParaRPr>
                    </a:p>
                  </a:txBody>
                  <a:tcPr marL="68580" marR="68580" marT="0" marB="0"/>
                </a:tc>
                <a:extLst>
                  <a:ext uri="{0D108BD9-81ED-4DB2-BD59-A6C34878D82A}">
                    <a16:rowId xmlns:a16="http://schemas.microsoft.com/office/drawing/2014/main" xmlns="" val="10000"/>
                  </a:ext>
                </a:extLst>
              </a:tr>
              <a:tr h="321820">
                <a:tc>
                  <a:txBody>
                    <a:bodyPr/>
                    <a:lstStyle/>
                    <a:p>
                      <a:pPr>
                        <a:spcAft>
                          <a:spcPts val="0"/>
                        </a:spcAft>
                      </a:pPr>
                      <a:r>
                        <a:rPr lang="en-GB" sz="2200" dirty="0">
                          <a:effectLst/>
                        </a:rPr>
                        <a:t>Adapting RA methodology for MH systems analysis </a:t>
                      </a:r>
                      <a:endParaRPr lang="en-US" sz="2200" dirty="0">
                        <a:effectLst/>
                        <a:latin typeface="Times New Roman" charset="0"/>
                        <a:ea typeface="Arial" charset="0"/>
                        <a:cs typeface="Arial" charset="0"/>
                      </a:endParaRPr>
                    </a:p>
                  </a:txBody>
                  <a:tcPr marL="68580" marR="68580" marT="0" marB="0"/>
                </a:tc>
                <a:tc>
                  <a:txBody>
                    <a:bodyPr/>
                    <a:lstStyle/>
                    <a:p>
                      <a:pPr algn="ct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1"/>
                  </a:ext>
                </a:extLst>
              </a:tr>
              <a:tr h="321820">
                <a:tc>
                  <a:txBody>
                    <a:bodyPr/>
                    <a:lstStyle/>
                    <a:p>
                      <a:pPr>
                        <a:spcAft>
                          <a:spcPts val="0"/>
                        </a:spcAft>
                      </a:pPr>
                      <a:r>
                        <a:rPr lang="en-GB" sz="2200" dirty="0">
                          <a:effectLst/>
                        </a:rPr>
                        <a:t>Developing research protocol &amp; conceptual approach</a:t>
                      </a:r>
                      <a:endParaRPr lang="en-US" sz="220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2"/>
                  </a:ext>
                </a:extLst>
              </a:tr>
              <a:tr h="321820">
                <a:tc>
                  <a:txBody>
                    <a:bodyPr/>
                    <a:lstStyle/>
                    <a:p>
                      <a:pPr>
                        <a:spcAft>
                          <a:spcPts val="0"/>
                        </a:spcAft>
                      </a:pPr>
                      <a:r>
                        <a:rPr lang="en-GB" sz="2200" dirty="0">
                          <a:effectLst/>
                        </a:rPr>
                        <a:t>Gaining ethics approval</a:t>
                      </a:r>
                      <a:endParaRPr lang="en-US" sz="220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3"/>
                  </a:ext>
                </a:extLst>
              </a:tr>
              <a:tr h="321820">
                <a:tc>
                  <a:txBody>
                    <a:bodyPr/>
                    <a:lstStyle/>
                    <a:p>
                      <a:pPr>
                        <a:spcAft>
                          <a:spcPts val="0"/>
                        </a:spcAft>
                      </a:pPr>
                      <a:r>
                        <a:rPr lang="en-GB" sz="2200" dirty="0">
                          <a:effectLst/>
                        </a:rPr>
                        <a:t>Desk study</a:t>
                      </a:r>
                      <a:endParaRPr lang="en-US" sz="220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noFill/>
                  </a:tcPr>
                </a:tc>
                <a:extLst>
                  <a:ext uri="{0D108BD9-81ED-4DB2-BD59-A6C34878D82A}">
                    <a16:rowId xmlns:a16="http://schemas.microsoft.com/office/drawing/2014/main" xmlns="" val="10004"/>
                  </a:ext>
                </a:extLst>
              </a:tr>
              <a:tr h="321820">
                <a:tc>
                  <a:txBody>
                    <a:bodyPr/>
                    <a:lstStyle/>
                    <a:p>
                      <a:pPr>
                        <a:spcAft>
                          <a:spcPts val="0"/>
                        </a:spcAft>
                      </a:pPr>
                      <a:r>
                        <a:rPr lang="en-US" sz="2200" b="0" dirty="0">
                          <a:effectLst/>
                        </a:rPr>
                        <a:t>    Literature reviews for all project countries</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5"/>
                  </a:ext>
                </a:extLst>
              </a:tr>
              <a:tr h="321820">
                <a:tc>
                  <a:txBody>
                    <a:bodyPr/>
                    <a:lstStyle/>
                    <a:p>
                      <a:pPr>
                        <a:spcAft>
                          <a:spcPts val="0"/>
                        </a:spcAft>
                      </a:pPr>
                      <a:r>
                        <a:rPr lang="en-US" sz="2200" b="0" dirty="0">
                          <a:effectLst/>
                        </a:rPr>
                        <a:t>    Data extraction for all project countries</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6"/>
                  </a:ext>
                </a:extLst>
              </a:tr>
              <a:tr h="321820">
                <a:tc>
                  <a:txBody>
                    <a:bodyPr/>
                    <a:lstStyle/>
                    <a:p>
                      <a:pPr>
                        <a:spcAft>
                          <a:spcPts val="0"/>
                        </a:spcAft>
                      </a:pPr>
                      <a:r>
                        <a:rPr lang="en-US" sz="2200" b="0" dirty="0">
                          <a:effectLst/>
                        </a:rPr>
                        <a:t>    Completion of Annex Inputs for all project countries</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FFC000"/>
                    </a:solidFill>
                  </a:tcPr>
                </a:tc>
                <a:extLst>
                  <a:ext uri="{0D108BD9-81ED-4DB2-BD59-A6C34878D82A}">
                    <a16:rowId xmlns:a16="http://schemas.microsoft.com/office/drawing/2014/main" xmlns="" val="10007"/>
                  </a:ext>
                </a:extLst>
              </a:tr>
              <a:tr h="321820">
                <a:tc>
                  <a:txBody>
                    <a:bodyPr/>
                    <a:lstStyle/>
                    <a:p>
                      <a:pPr>
                        <a:spcAft>
                          <a:spcPts val="0"/>
                        </a:spcAft>
                      </a:pPr>
                      <a:r>
                        <a:rPr lang="en-US" sz="2200" b="0" dirty="0">
                          <a:effectLst/>
                        </a:rPr>
                        <a:t>    Analyze qualitative data available from partners</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FFC000"/>
                    </a:solidFill>
                  </a:tcPr>
                </a:tc>
                <a:extLst>
                  <a:ext uri="{0D108BD9-81ED-4DB2-BD59-A6C34878D82A}">
                    <a16:rowId xmlns:a16="http://schemas.microsoft.com/office/drawing/2014/main" xmlns="" val="4020154348"/>
                  </a:ext>
                </a:extLst>
              </a:tr>
              <a:tr h="321820">
                <a:tc>
                  <a:txBody>
                    <a:bodyPr/>
                    <a:lstStyle/>
                    <a:p>
                      <a:pPr>
                        <a:spcAft>
                          <a:spcPts val="0"/>
                        </a:spcAft>
                      </a:pPr>
                      <a:r>
                        <a:rPr lang="en-US" sz="2200" b="0" dirty="0">
                          <a:effectLst/>
                        </a:rPr>
                        <a:t>    Write narrative reviews for all project countries</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FFC000"/>
                    </a:solidFill>
                  </a:tcPr>
                </a:tc>
                <a:extLst>
                  <a:ext uri="{0D108BD9-81ED-4DB2-BD59-A6C34878D82A}">
                    <a16:rowId xmlns:a16="http://schemas.microsoft.com/office/drawing/2014/main" xmlns="" val="10008"/>
                  </a:ext>
                </a:extLst>
              </a:tr>
              <a:tr h="321820">
                <a:tc>
                  <a:txBody>
                    <a:bodyPr/>
                    <a:lstStyle/>
                    <a:p>
                      <a:pPr>
                        <a:spcAft>
                          <a:spcPts val="0"/>
                        </a:spcAft>
                      </a:pPr>
                      <a:r>
                        <a:rPr lang="en-US" sz="2200" dirty="0">
                          <a:effectLst/>
                        </a:rPr>
                        <a:t>Field work</a:t>
                      </a:r>
                      <a:endParaRPr lang="en-US" sz="220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noFill/>
                  </a:tcPr>
                </a:tc>
                <a:extLst>
                  <a:ext uri="{0D108BD9-81ED-4DB2-BD59-A6C34878D82A}">
                    <a16:rowId xmlns:a16="http://schemas.microsoft.com/office/drawing/2014/main" xmlns="" val="10009"/>
                  </a:ext>
                </a:extLst>
              </a:tr>
              <a:tr h="311287">
                <a:tc>
                  <a:txBody>
                    <a:bodyPr/>
                    <a:lstStyle/>
                    <a:p>
                      <a:pPr>
                        <a:spcAft>
                          <a:spcPts val="0"/>
                        </a:spcAft>
                      </a:pPr>
                      <a:r>
                        <a:rPr lang="en-US" sz="2200" b="0" dirty="0">
                          <a:effectLst/>
                        </a:rPr>
                        <a:t>    Contact WP leads to get support</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10"/>
                  </a:ext>
                </a:extLst>
              </a:tr>
              <a:tr h="311287">
                <a:tc>
                  <a:txBody>
                    <a:bodyPr/>
                    <a:lstStyle/>
                    <a:p>
                      <a:pPr>
                        <a:spcAft>
                          <a:spcPts val="0"/>
                        </a:spcAft>
                      </a:pPr>
                      <a:r>
                        <a:rPr lang="en-US" sz="2200" b="0" dirty="0">
                          <a:effectLst/>
                        </a:rPr>
                        <a:t>    Logistics &amp; finances in place</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FF0000"/>
                    </a:solidFill>
                  </a:tcPr>
                </a:tc>
                <a:extLst>
                  <a:ext uri="{0D108BD9-81ED-4DB2-BD59-A6C34878D82A}">
                    <a16:rowId xmlns:a16="http://schemas.microsoft.com/office/drawing/2014/main" xmlns="" val="10012"/>
                  </a:ext>
                </a:extLst>
              </a:tr>
              <a:tr h="311287">
                <a:tc>
                  <a:txBody>
                    <a:bodyPr/>
                    <a:lstStyle/>
                    <a:p>
                      <a:pPr>
                        <a:spcAft>
                          <a:spcPts val="0"/>
                        </a:spcAft>
                      </a:pPr>
                      <a:r>
                        <a:rPr lang="en-US" sz="2200" b="0" dirty="0">
                          <a:effectLst/>
                        </a:rPr>
                        <a:t>    Finalize RA topic guides, translation and training</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FF0000"/>
                    </a:solidFill>
                  </a:tcPr>
                </a:tc>
                <a:extLst>
                  <a:ext uri="{0D108BD9-81ED-4DB2-BD59-A6C34878D82A}">
                    <a16:rowId xmlns:a16="http://schemas.microsoft.com/office/drawing/2014/main" xmlns="" val="10013"/>
                  </a:ext>
                </a:extLst>
              </a:tr>
              <a:tr h="311287">
                <a:tc>
                  <a:txBody>
                    <a:bodyPr/>
                    <a:lstStyle/>
                    <a:p>
                      <a:pPr>
                        <a:spcAft>
                          <a:spcPts val="0"/>
                        </a:spcAft>
                      </a:pPr>
                      <a:r>
                        <a:rPr lang="en-US" sz="2200" b="0" dirty="0">
                          <a:effectLst/>
                        </a:rPr>
                        <a:t>    Conduct qualitative interviews in all project countries</a:t>
                      </a:r>
                      <a:endParaRPr lang="en-US" sz="2200" b="0" dirty="0">
                        <a:effectLst/>
                        <a:latin typeface="Times New Roman" charset="0"/>
                        <a:ea typeface="Arial" charset="0"/>
                        <a:cs typeface="Arial" charset="0"/>
                      </a:endParaRPr>
                    </a:p>
                  </a:txBody>
                  <a:tcPr marL="68580" marR="68580" marT="0" marB="0"/>
                </a:tc>
                <a:tc>
                  <a:txBody>
                    <a:bodyPr/>
                    <a:lstStyle/>
                    <a:p>
                      <a:pPr>
                        <a:spcAft>
                          <a:spcPts val="0"/>
                        </a:spcAft>
                      </a:pPr>
                      <a:r>
                        <a:rPr lang="en-US" sz="2200" dirty="0">
                          <a:effectLst/>
                        </a:rPr>
                        <a:t> </a:t>
                      </a:r>
                      <a:endParaRPr lang="en-US" sz="2200" dirty="0">
                        <a:effectLst/>
                        <a:latin typeface="Times New Roman" charset="0"/>
                        <a:ea typeface="Arial" charset="0"/>
                        <a:cs typeface="Arial" charset="0"/>
                      </a:endParaRPr>
                    </a:p>
                  </a:txBody>
                  <a:tcPr marL="68580" marR="68580" marT="0" marB="0">
                    <a:solidFill>
                      <a:srgbClr val="FF0000"/>
                    </a:solidFill>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1659880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endParaRPr lang="en-US"/>
          </a:p>
        </p:txBody>
      </p:sp>
      <p:sp>
        <p:nvSpPr>
          <p:cNvPr id="7" name="Text Placeholder 6"/>
          <p:cNvSpPr>
            <a:spLocks noGrp="1"/>
          </p:cNvSpPr>
          <p:nvPr>
            <p:ph type="body" sz="half" idx="2"/>
          </p:nvPr>
        </p:nvSpPr>
        <p:spPr>
          <a:xfrm>
            <a:off x="215153" y="1472400"/>
            <a:ext cx="3079031" cy="5080802"/>
          </a:xfrm>
        </p:spPr>
        <p:txBody>
          <a:bodyPr/>
          <a:lstStyle/>
          <a:p>
            <a:pPr eaLnBrk="1" fontAlgn="auto" hangingPunct="1">
              <a:lnSpc>
                <a:spcPct val="100000"/>
              </a:lnSpc>
              <a:spcBef>
                <a:spcPts val="0"/>
              </a:spcBef>
              <a:spcAft>
                <a:spcPts val="0"/>
              </a:spcAft>
              <a:defRPr/>
            </a:pPr>
            <a:r>
              <a:rPr lang="en-GB" sz="2200" b="1" dirty="0"/>
              <a:t>Aim: </a:t>
            </a:r>
            <a:r>
              <a:rPr lang="en-GB" sz="2200" dirty="0"/>
              <a:t>To collect evidence on MHPSS needs and access to MHPSS care among Syrian refugees in two study countries.</a:t>
            </a:r>
          </a:p>
          <a:p>
            <a:pPr lvl="0" eaLnBrk="1" fontAlgn="auto" hangingPunct="1">
              <a:lnSpc>
                <a:spcPct val="100000"/>
              </a:lnSpc>
              <a:spcBef>
                <a:spcPts val="0"/>
              </a:spcBef>
              <a:spcAft>
                <a:spcPts val="0"/>
              </a:spcAft>
              <a:defRPr/>
            </a:pPr>
            <a:endParaRPr lang="en-GB" sz="2200" b="1" dirty="0"/>
          </a:p>
          <a:p>
            <a:pPr lvl="0" eaLnBrk="1" fontAlgn="auto" hangingPunct="1">
              <a:lnSpc>
                <a:spcPct val="100000"/>
              </a:lnSpc>
              <a:spcBef>
                <a:spcPts val="0"/>
              </a:spcBef>
              <a:spcAft>
                <a:spcPts val="0"/>
              </a:spcAft>
              <a:defRPr/>
            </a:pPr>
            <a:r>
              <a:rPr lang="en-GB" sz="2200" b="1" dirty="0"/>
              <a:t>Method:</a:t>
            </a:r>
          </a:p>
          <a:p>
            <a:pPr marL="234950" lvl="0" indent="-234950" eaLnBrk="1" fontAlgn="auto" hangingPunct="1">
              <a:lnSpc>
                <a:spcPct val="100000"/>
              </a:lnSpc>
              <a:spcBef>
                <a:spcPts val="0"/>
              </a:spcBef>
              <a:spcAft>
                <a:spcPts val="0"/>
              </a:spcAft>
              <a:buFont typeface="Arial" panose="020B0604020202020204" pitchFamily="34" charset="0"/>
              <a:buChar char="•"/>
              <a:defRPr/>
            </a:pPr>
            <a:r>
              <a:rPr lang="en-GB" sz="2200" dirty="0"/>
              <a:t>Community-level cross sectional surveys.</a:t>
            </a:r>
          </a:p>
          <a:p>
            <a:pPr marL="234950" lvl="0" indent="-234950" eaLnBrk="1" fontAlgn="auto" hangingPunct="1">
              <a:lnSpc>
                <a:spcPct val="100000"/>
              </a:lnSpc>
              <a:spcBef>
                <a:spcPts val="0"/>
              </a:spcBef>
              <a:spcAft>
                <a:spcPts val="0"/>
              </a:spcAft>
              <a:buFont typeface="Arial" panose="020B0604020202020204" pitchFamily="34" charset="0"/>
              <a:buChar char="•"/>
              <a:defRPr/>
            </a:pPr>
            <a:r>
              <a:rPr lang="en-GB" sz="2200" dirty="0" err="1"/>
              <a:t>Sultanbeyli</a:t>
            </a:r>
            <a:r>
              <a:rPr lang="en-GB" sz="2200" dirty="0"/>
              <a:t> municipality of Istanbul, Turkey;  and in Leipzig, Germany </a:t>
            </a:r>
            <a:endParaRPr lang="en-GB" sz="2200" b="1" dirty="0"/>
          </a:p>
          <a:p>
            <a:pPr marL="234950" lvl="0" indent="-234950" eaLnBrk="1" fontAlgn="auto" hangingPunct="1">
              <a:lnSpc>
                <a:spcPct val="100000"/>
              </a:lnSpc>
              <a:spcBef>
                <a:spcPts val="0"/>
              </a:spcBef>
              <a:spcAft>
                <a:spcPts val="0"/>
              </a:spcAft>
              <a:buFont typeface="Arial" panose="020B0604020202020204" pitchFamily="34" charset="0"/>
              <a:buChar char="•"/>
              <a:defRPr/>
            </a:pPr>
            <a:r>
              <a:rPr lang="en-GB" sz="2200" dirty="0"/>
              <a:t>Straight random sampling</a:t>
            </a:r>
          </a:p>
        </p:txBody>
      </p:sp>
      <p:sp>
        <p:nvSpPr>
          <p:cNvPr id="2" name="Title 1"/>
          <p:cNvSpPr>
            <a:spLocks noGrp="1"/>
          </p:cNvSpPr>
          <p:nvPr>
            <p:ph type="title"/>
          </p:nvPr>
        </p:nvSpPr>
        <p:spPr/>
        <p:txBody>
          <a:bodyPr/>
          <a:lstStyle/>
          <a:p>
            <a:r>
              <a:rPr lang="en-US" sz="3200" dirty="0"/>
              <a:t>Progress overview:</a:t>
            </a:r>
            <a:br>
              <a:rPr lang="en-US" sz="3200" dirty="0"/>
            </a:br>
            <a:r>
              <a:rPr lang="en-US" sz="3200" dirty="0"/>
              <a:t>Cross-sectional surveys</a:t>
            </a:r>
          </a:p>
        </p:txBody>
      </p:sp>
      <p:graphicFrame>
        <p:nvGraphicFramePr>
          <p:cNvPr id="5" name="Table 4"/>
          <p:cNvGraphicFramePr>
            <a:graphicFrameLocks noGrp="1"/>
          </p:cNvGraphicFramePr>
          <p:nvPr>
            <p:extLst>
              <p:ext uri="{D42A27DB-BD31-4B8C-83A1-F6EECF244321}">
                <p14:modId xmlns:p14="http://schemas.microsoft.com/office/powerpoint/2010/main" val="1599822028"/>
              </p:ext>
            </p:extLst>
          </p:nvPr>
        </p:nvGraphicFramePr>
        <p:xfrm>
          <a:off x="3376245" y="1336426"/>
          <a:ext cx="5639167" cy="5216776"/>
        </p:xfrm>
        <a:graphic>
          <a:graphicData uri="http://schemas.openxmlformats.org/drawingml/2006/table">
            <a:tbl>
              <a:tblPr firstRow="1" firstCol="1" bandRow="1">
                <a:tableStyleId>{B301B821-A1FF-4177-AEE7-76D212191A09}</a:tableStyleId>
              </a:tblPr>
              <a:tblGrid>
                <a:gridCol w="4667618">
                  <a:extLst>
                    <a:ext uri="{9D8B030D-6E8A-4147-A177-3AD203B41FA5}">
                      <a16:colId xmlns:a16="http://schemas.microsoft.com/office/drawing/2014/main" xmlns="" val="20000"/>
                    </a:ext>
                  </a:extLst>
                </a:gridCol>
                <a:gridCol w="971549">
                  <a:extLst>
                    <a:ext uri="{9D8B030D-6E8A-4147-A177-3AD203B41FA5}">
                      <a16:colId xmlns:a16="http://schemas.microsoft.com/office/drawing/2014/main" xmlns="" val="20001"/>
                    </a:ext>
                  </a:extLst>
                </a:gridCol>
              </a:tblGrid>
              <a:tr h="578748">
                <a:tc>
                  <a:txBody>
                    <a:bodyPr/>
                    <a:lstStyle/>
                    <a:p>
                      <a:pPr>
                        <a:spcAft>
                          <a:spcPts val="0"/>
                        </a:spcAft>
                      </a:pPr>
                      <a:r>
                        <a:rPr lang="en-US" sz="2400" dirty="0">
                          <a:effectLst/>
                        </a:rPr>
                        <a:t>Survey activities</a:t>
                      </a:r>
                      <a:endParaRPr lang="en-US" sz="2400" dirty="0">
                        <a:effectLst/>
                        <a:latin typeface="Times New Roman" charset="0"/>
                        <a:ea typeface="Arial" charset="0"/>
                        <a:cs typeface="Arial" charset="0"/>
                      </a:endParaRPr>
                    </a:p>
                  </a:txBody>
                  <a:tcPr marL="68580" marR="68580" marT="0" marB="0"/>
                </a:tc>
                <a:tc>
                  <a:txBody>
                    <a:bodyPr/>
                    <a:lstStyle/>
                    <a:p>
                      <a:pPr>
                        <a:spcAft>
                          <a:spcPts val="0"/>
                        </a:spcAft>
                      </a:pPr>
                      <a:r>
                        <a:rPr lang="en-US" sz="2400" dirty="0">
                          <a:effectLst/>
                        </a:rPr>
                        <a:t>Status</a:t>
                      </a:r>
                      <a:endParaRPr lang="en-US" sz="2400" dirty="0">
                        <a:effectLst/>
                        <a:latin typeface="Times New Roman" charset="0"/>
                        <a:ea typeface="Arial" charset="0"/>
                        <a:cs typeface="Arial" charset="0"/>
                      </a:endParaRPr>
                    </a:p>
                  </a:txBody>
                  <a:tcPr marL="68580" marR="68580" marT="0" marB="0"/>
                </a:tc>
                <a:extLst>
                  <a:ext uri="{0D108BD9-81ED-4DB2-BD59-A6C34878D82A}">
                    <a16:rowId xmlns:a16="http://schemas.microsoft.com/office/drawing/2014/main" xmlns="" val="10000"/>
                  </a:ext>
                </a:extLst>
              </a:tr>
              <a:tr h="337602">
                <a:tc>
                  <a:txBody>
                    <a:bodyPr/>
                    <a:lstStyle/>
                    <a:p>
                      <a:pPr>
                        <a:spcAft>
                          <a:spcPts val="0"/>
                        </a:spcAft>
                      </a:pPr>
                      <a:r>
                        <a:rPr lang="en-GB" sz="2000" dirty="0">
                          <a:effectLst/>
                        </a:rPr>
                        <a:t>Develop research protocol</a:t>
                      </a:r>
                      <a:endParaRPr lang="en-US" sz="200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1"/>
                  </a:ext>
                </a:extLst>
              </a:tr>
              <a:tr h="337602">
                <a:tc>
                  <a:txBody>
                    <a:bodyPr/>
                    <a:lstStyle/>
                    <a:p>
                      <a:pPr>
                        <a:spcAft>
                          <a:spcPts val="0"/>
                        </a:spcAft>
                      </a:pPr>
                      <a:r>
                        <a:rPr lang="en-GB" sz="2000" dirty="0">
                          <a:effectLst/>
                        </a:rPr>
                        <a:t>Gaining ethics approval:</a:t>
                      </a:r>
                      <a:endParaRPr lang="en-US" sz="200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noFill/>
                  </a:tcPr>
                </a:tc>
                <a:extLst>
                  <a:ext uri="{0D108BD9-81ED-4DB2-BD59-A6C34878D82A}">
                    <a16:rowId xmlns:a16="http://schemas.microsoft.com/office/drawing/2014/main" xmlns="" val="10002"/>
                  </a:ext>
                </a:extLst>
              </a:tr>
              <a:tr h="337602">
                <a:tc>
                  <a:txBody>
                    <a:bodyPr/>
                    <a:lstStyle/>
                    <a:p>
                      <a:pPr>
                        <a:spcAft>
                          <a:spcPts val="0"/>
                        </a:spcAft>
                      </a:pPr>
                      <a:r>
                        <a:rPr lang="en-US" sz="2000" b="0" dirty="0">
                          <a:effectLst/>
                        </a:rPr>
                        <a:t>    LSHTM</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3"/>
                  </a:ext>
                </a:extLst>
              </a:tr>
              <a:tr h="337602">
                <a:tc>
                  <a:txBody>
                    <a:bodyPr/>
                    <a:lstStyle/>
                    <a:p>
                      <a:pPr>
                        <a:spcAft>
                          <a:spcPts val="0"/>
                        </a:spcAft>
                      </a:pPr>
                      <a:r>
                        <a:rPr lang="en-US" sz="2000" b="0" dirty="0">
                          <a:effectLst/>
                        </a:rPr>
                        <a:t>    Turkey  </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4"/>
                  </a:ext>
                </a:extLst>
              </a:tr>
              <a:tr h="337602">
                <a:tc>
                  <a:txBody>
                    <a:bodyPr/>
                    <a:lstStyle/>
                    <a:p>
                      <a:pPr>
                        <a:spcAft>
                          <a:spcPts val="0"/>
                        </a:spcAft>
                      </a:pPr>
                      <a:r>
                        <a:rPr lang="en-US" sz="2000" b="0" dirty="0">
                          <a:effectLst/>
                        </a:rPr>
                        <a:t>    Germany</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solidFill>
                            <a:srgbClr val="00B050"/>
                          </a:solidFill>
                          <a:effectLst/>
                        </a:rPr>
                        <a:t> </a:t>
                      </a:r>
                      <a:endParaRPr lang="en-US" sz="2000" dirty="0">
                        <a:solidFill>
                          <a:srgbClr val="00B050"/>
                        </a:solidFill>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5"/>
                  </a:ext>
                </a:extLst>
              </a:tr>
              <a:tr h="337602">
                <a:tc>
                  <a:txBody>
                    <a:bodyPr/>
                    <a:lstStyle/>
                    <a:p>
                      <a:pPr>
                        <a:spcAft>
                          <a:spcPts val="0"/>
                        </a:spcAft>
                      </a:pPr>
                      <a:r>
                        <a:rPr lang="en-US" sz="2000" dirty="0">
                          <a:effectLst/>
                        </a:rPr>
                        <a:t>Field work:</a:t>
                      </a:r>
                      <a:endParaRPr lang="en-US" sz="200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noFill/>
                  </a:tcPr>
                </a:tc>
                <a:extLst>
                  <a:ext uri="{0D108BD9-81ED-4DB2-BD59-A6C34878D82A}">
                    <a16:rowId xmlns:a16="http://schemas.microsoft.com/office/drawing/2014/main" xmlns="" val="10006"/>
                  </a:ext>
                </a:extLst>
              </a:tr>
              <a:tr h="326552">
                <a:tc>
                  <a:txBody>
                    <a:bodyPr/>
                    <a:lstStyle/>
                    <a:p>
                      <a:pPr>
                        <a:spcAft>
                          <a:spcPts val="0"/>
                        </a:spcAft>
                      </a:pPr>
                      <a:r>
                        <a:rPr lang="en-US" sz="2000" b="0" dirty="0">
                          <a:effectLst/>
                        </a:rPr>
                        <a:t>    Identify country research partners</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7"/>
                  </a:ext>
                </a:extLst>
              </a:tr>
              <a:tr h="326552">
                <a:tc>
                  <a:txBody>
                    <a:bodyPr/>
                    <a:lstStyle/>
                    <a:p>
                      <a:pPr>
                        <a:spcAft>
                          <a:spcPts val="0"/>
                        </a:spcAft>
                      </a:pPr>
                      <a:r>
                        <a:rPr lang="en-US" sz="2000" b="0" dirty="0">
                          <a:effectLst/>
                        </a:rPr>
                        <a:t>    Logistics &amp; finances in place</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8"/>
                  </a:ext>
                </a:extLst>
              </a:tr>
              <a:tr h="326552">
                <a:tc>
                  <a:txBody>
                    <a:bodyPr/>
                    <a:lstStyle/>
                    <a:p>
                      <a:pPr>
                        <a:spcAft>
                          <a:spcPts val="0"/>
                        </a:spcAft>
                      </a:pPr>
                      <a:r>
                        <a:rPr lang="en-US" sz="2000" b="0" dirty="0">
                          <a:effectLst/>
                        </a:rPr>
                        <a:t>    </a:t>
                      </a:r>
                      <a:r>
                        <a:rPr lang="en-US" sz="2000" b="0" dirty="0" err="1">
                          <a:effectLst/>
                        </a:rPr>
                        <a:t>Finalise</a:t>
                      </a:r>
                      <a:r>
                        <a:rPr lang="en-US" sz="2000" b="0" dirty="0">
                          <a:effectLst/>
                        </a:rPr>
                        <a:t> sampling design &amp;</a:t>
                      </a:r>
                      <a:r>
                        <a:rPr lang="en-US" sz="2000" b="0" baseline="0" dirty="0">
                          <a:effectLst/>
                        </a:rPr>
                        <a:t> instrument</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09"/>
                  </a:ext>
                </a:extLst>
              </a:tr>
              <a:tr h="326552">
                <a:tc>
                  <a:txBody>
                    <a:bodyPr/>
                    <a:lstStyle/>
                    <a:p>
                      <a:pPr>
                        <a:spcAft>
                          <a:spcPts val="0"/>
                        </a:spcAft>
                      </a:pPr>
                      <a:r>
                        <a:rPr lang="en-US" sz="2000" b="0" dirty="0">
                          <a:effectLst/>
                        </a:rPr>
                        <a:t>    Conduct piloting</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rgbClr val="FFC000"/>
                    </a:solidFill>
                  </a:tcPr>
                </a:tc>
                <a:extLst>
                  <a:ext uri="{0D108BD9-81ED-4DB2-BD59-A6C34878D82A}">
                    <a16:rowId xmlns:a16="http://schemas.microsoft.com/office/drawing/2014/main" xmlns="" val="10010"/>
                  </a:ext>
                </a:extLst>
              </a:tr>
              <a:tr h="326552">
                <a:tc>
                  <a:txBody>
                    <a:bodyPr/>
                    <a:lstStyle/>
                    <a:p>
                      <a:pPr>
                        <a:spcAft>
                          <a:spcPts val="0"/>
                        </a:spcAft>
                      </a:pPr>
                      <a:r>
                        <a:rPr lang="en-US" sz="2000" b="0" dirty="0">
                          <a:effectLst/>
                        </a:rPr>
                        <a:t>    Data collection Turkey</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solidFill>
                            <a:srgbClr val="00B050"/>
                          </a:solidFill>
                          <a:effectLst/>
                        </a:rPr>
                        <a:t> </a:t>
                      </a:r>
                      <a:endParaRPr lang="en-US" sz="2000" dirty="0">
                        <a:solidFill>
                          <a:srgbClr val="00B050"/>
                        </a:solidFill>
                        <a:effectLst/>
                        <a:latin typeface="Times New Roman" charset="0"/>
                        <a:ea typeface="Arial" charset="0"/>
                        <a:cs typeface="Arial" charset="0"/>
                      </a:endParaRPr>
                    </a:p>
                  </a:txBody>
                  <a:tcPr marL="68580" marR="68580" marT="0" marB="0">
                    <a:solidFill>
                      <a:srgbClr val="00B050"/>
                    </a:solidFill>
                  </a:tcPr>
                </a:tc>
                <a:extLst>
                  <a:ext uri="{0D108BD9-81ED-4DB2-BD59-A6C34878D82A}">
                    <a16:rowId xmlns:a16="http://schemas.microsoft.com/office/drawing/2014/main" xmlns="" val="10011"/>
                  </a:ext>
                </a:extLst>
              </a:tr>
              <a:tr h="326552">
                <a:tc>
                  <a:txBody>
                    <a:bodyPr/>
                    <a:lstStyle/>
                    <a:p>
                      <a:pPr>
                        <a:spcAft>
                          <a:spcPts val="0"/>
                        </a:spcAft>
                      </a:pPr>
                      <a:r>
                        <a:rPr lang="en-US" sz="2000" b="0" dirty="0">
                          <a:effectLst/>
                        </a:rPr>
                        <a:t>    Data collection Germany</a:t>
                      </a:r>
                      <a:endParaRPr lang="en-US" sz="2000" b="0" dirty="0">
                        <a:effectLst/>
                        <a:latin typeface="Times New Roman" charset="0"/>
                        <a:ea typeface="Arial" charset="0"/>
                        <a:cs typeface="Arial" charset="0"/>
                      </a:endParaRPr>
                    </a:p>
                  </a:txBody>
                  <a:tcPr marL="68580" marR="68580" marT="0" marB="0"/>
                </a:tc>
                <a:tc>
                  <a:txBody>
                    <a:bodyPr/>
                    <a:lstStyle/>
                    <a:p>
                      <a:pPr>
                        <a:spcAft>
                          <a:spcPts val="0"/>
                        </a:spcAft>
                      </a:pPr>
                      <a:r>
                        <a:rPr lang="en-US" sz="2000" dirty="0">
                          <a:effectLst/>
                        </a:rPr>
                        <a:t> </a:t>
                      </a:r>
                      <a:endParaRPr lang="en-US" sz="2000" dirty="0">
                        <a:effectLst/>
                        <a:latin typeface="Times New Roman" charset="0"/>
                        <a:ea typeface="Arial" charset="0"/>
                        <a:cs typeface="Arial" charset="0"/>
                      </a:endParaRPr>
                    </a:p>
                  </a:txBody>
                  <a:tcPr marL="68580" marR="68580" marT="0" marB="0">
                    <a:solidFill>
                      <a:schemeClr val="accent4"/>
                    </a:solidFill>
                  </a:tcPr>
                </a:tc>
                <a:extLst>
                  <a:ext uri="{0D108BD9-81ED-4DB2-BD59-A6C34878D82A}">
                    <a16:rowId xmlns:a16="http://schemas.microsoft.com/office/drawing/2014/main" xmlns="" val="10012"/>
                  </a:ext>
                </a:extLst>
              </a:tr>
              <a:tr h="326552">
                <a:tc>
                  <a:txBody>
                    <a:bodyPr/>
                    <a:lstStyle/>
                    <a:p>
                      <a:pPr>
                        <a:spcAft>
                          <a:spcPts val="0"/>
                        </a:spcAft>
                      </a:pPr>
                      <a:r>
                        <a:rPr lang="en-US" sz="2000" b="0" dirty="0">
                          <a:effectLst/>
                          <a:latin typeface="+mn-lt"/>
                          <a:ea typeface="Arial" charset="0"/>
                          <a:cs typeface="Arial" charset="0"/>
                        </a:rPr>
                        <a:t>    Data cleaning</a:t>
                      </a:r>
                    </a:p>
                  </a:txBody>
                  <a:tcPr marL="68580" marR="68580" marT="0" marB="0"/>
                </a:tc>
                <a:tc>
                  <a:txBody>
                    <a:bodyPr/>
                    <a:lstStyle/>
                    <a:p>
                      <a:pPr>
                        <a:spcAft>
                          <a:spcPts val="0"/>
                        </a:spcAft>
                      </a:pPr>
                      <a:endParaRPr lang="en-US" sz="2000" dirty="0">
                        <a:effectLst/>
                        <a:latin typeface="Times New Roman" charset="0"/>
                        <a:ea typeface="Arial" charset="0"/>
                        <a:cs typeface="Arial" charset="0"/>
                      </a:endParaRPr>
                    </a:p>
                  </a:txBody>
                  <a:tcPr marL="68580" marR="68580" marT="0" marB="0">
                    <a:solidFill>
                      <a:schemeClr val="accent4"/>
                    </a:solidFill>
                  </a:tcPr>
                </a:tc>
                <a:extLst>
                  <a:ext uri="{0D108BD9-81ED-4DB2-BD59-A6C34878D82A}">
                    <a16:rowId xmlns:a16="http://schemas.microsoft.com/office/drawing/2014/main" xmlns="" val="10013"/>
                  </a:ext>
                </a:extLst>
              </a:tr>
              <a:tr h="326552">
                <a:tc>
                  <a:txBody>
                    <a:bodyPr/>
                    <a:lstStyle/>
                    <a:p>
                      <a:pPr>
                        <a:spcAft>
                          <a:spcPts val="0"/>
                        </a:spcAft>
                      </a:pPr>
                      <a:r>
                        <a:rPr lang="en-US" sz="2000" b="0" dirty="0">
                          <a:effectLst/>
                          <a:latin typeface="+mn-lt"/>
                          <a:ea typeface="Arial" charset="0"/>
                          <a:cs typeface="Arial" charset="0"/>
                        </a:rPr>
                        <a:t>    Data analysis</a:t>
                      </a:r>
                    </a:p>
                  </a:txBody>
                  <a:tcPr marL="68580" marR="68580" marT="0" marB="0"/>
                </a:tc>
                <a:tc>
                  <a:txBody>
                    <a:bodyPr/>
                    <a:lstStyle/>
                    <a:p>
                      <a:pPr>
                        <a:spcAft>
                          <a:spcPts val="0"/>
                        </a:spcAft>
                      </a:pPr>
                      <a:endParaRPr lang="en-US" sz="2000" dirty="0">
                        <a:effectLst/>
                        <a:latin typeface="Times New Roman" charset="0"/>
                        <a:ea typeface="Arial" charset="0"/>
                        <a:cs typeface="Arial" charset="0"/>
                      </a:endParaRPr>
                    </a:p>
                  </a:txBody>
                  <a:tcPr marL="68580" marR="68580" marT="0" marB="0">
                    <a:solidFill>
                      <a:schemeClr val="accent4"/>
                    </a:solidFill>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2820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yard roberts munich.potm" id="{28FB5976-1607-485C-8877-A2B2E4992543}" vid="{B245E508-16F2-443B-B909-BC0A815CE9A0}"/>
    </a:ext>
  </a:extLst>
</a:theme>
</file>

<file path=ppt/theme/theme2.xml><?xml version="1.0" encoding="utf-8"?>
<a:theme xmlns:a="http://schemas.openxmlformats.org/drawingml/2006/main" name="1_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2225">
          <a:solidFill>
            <a:schemeClr val="tx2"/>
          </a:solidFill>
          <a:prstDash val="sysDash"/>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bayard roberts munich</Template>
  <TotalTime>2204</TotalTime>
  <Words>1204</Words>
  <Application>Microsoft Office PowerPoint</Application>
  <PresentationFormat>On-screen Show (4:3)</PresentationFormat>
  <Paragraphs>227</Paragraphs>
  <Slides>19</Slides>
  <Notes>18</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1_Office Theme</vt:lpstr>
      <vt:lpstr>PowerPoint Presentation</vt:lpstr>
      <vt:lpstr>WP2 Aim and objectives</vt:lpstr>
      <vt:lpstr>WP2: Overview of main activities</vt:lpstr>
      <vt:lpstr>Progress overview: Conceptual work </vt:lpstr>
      <vt:lpstr>Responsiveness domains</vt:lpstr>
      <vt:lpstr>Care pathways based on mhGAP</vt:lpstr>
      <vt:lpstr>Progress overview:  Rapid appraisals</vt:lpstr>
      <vt:lpstr>Progress overview:  Rapid appraisals</vt:lpstr>
      <vt:lpstr>Progress overview: Cross-sectional surveys</vt:lpstr>
      <vt:lpstr>Dissemination</vt:lpstr>
      <vt:lpstr>Activities for the next 12 months</vt:lpstr>
      <vt:lpstr>WP2 needs</vt:lpstr>
      <vt:lpstr>Theory of Change (ToC)</vt:lpstr>
      <vt:lpstr>ToC: A theory driven approach    to enhance the MRC framework </vt:lpstr>
      <vt:lpstr>Theory of Change</vt:lpstr>
      <vt:lpstr>PowerPoint Presentation</vt:lpstr>
      <vt:lpstr>Theory of Change </vt:lpstr>
      <vt:lpstr>Relevance for STRENGHTS?</vt:lpstr>
      <vt:lpstr>PowerPoint Presentation</vt:lpstr>
    </vt:vector>
  </TitlesOfParts>
  <Company>London School of Hygiene &amp; Tropical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Bayard Roberts</dc:creator>
  <cp:lastModifiedBy>Uppendahl, J.R.</cp:lastModifiedBy>
  <cp:revision>297</cp:revision>
  <cp:lastPrinted>2018-01-23T14:21:14Z</cp:lastPrinted>
  <dcterms:created xsi:type="dcterms:W3CDTF">2016-02-19T14:42:27Z</dcterms:created>
  <dcterms:modified xsi:type="dcterms:W3CDTF">2018-02-27T14:31:49Z</dcterms:modified>
</cp:coreProperties>
</file>