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57" r:id="rId2"/>
    <p:sldId id="261" r:id="rId3"/>
    <p:sldId id="264" r:id="rId4"/>
    <p:sldId id="270" r:id="rId5"/>
    <p:sldId id="271" r:id="rId6"/>
    <p:sldId id="268" r:id="rId7"/>
    <p:sldId id="267" r:id="rId8"/>
    <p:sldId id="266" r:id="rId9"/>
    <p:sldId id="269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C9CE"/>
    <a:srgbClr val="9E1440"/>
    <a:srgbClr val="3C2415"/>
    <a:srgbClr val="E2DFE2"/>
    <a:srgbClr val="F5F5F5"/>
    <a:srgbClr val="E60064"/>
    <a:srgbClr val="0097C1"/>
    <a:srgbClr val="BD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7041" autoAdjust="0"/>
  </p:normalViewPr>
  <p:slideViewPr>
    <p:cSldViewPr>
      <p:cViewPr varScale="1">
        <p:scale>
          <a:sx n="74" d="100"/>
          <a:sy n="74" d="100"/>
        </p:scale>
        <p:origin x="-12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6BE58B3-87C5-4F2A-978A-DAF989D219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105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67806-CC86-46A6-BDEA-B967C3F0432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Barbara</a:t>
            </a:r>
            <a:r>
              <a:rPr lang="en-US" baseline="0" dirty="0"/>
              <a:t> and I are presenting together today since Barbara’s team at </a:t>
            </a:r>
            <a:r>
              <a:rPr lang="en-US" baseline="0" dirty="0" err="1"/>
              <a:t>i-Psy</a:t>
            </a:r>
            <a:r>
              <a:rPr lang="en-US" baseline="0" dirty="0"/>
              <a:t> and the VU are working together to conduct the PM+ trials in the Netherlands.</a:t>
            </a:r>
          </a:p>
          <a:p>
            <a:r>
              <a:rPr lang="en-US" baseline="0" dirty="0"/>
              <a:t>The aim is to integrate PM+ into </a:t>
            </a:r>
            <a:r>
              <a:rPr lang="en-US" baseline="0" dirty="0" err="1"/>
              <a:t>i-Psy’s</a:t>
            </a:r>
            <a:r>
              <a:rPr lang="en-US" baseline="0" dirty="0"/>
              <a:t> care package.</a:t>
            </a:r>
          </a:p>
          <a:p>
            <a:r>
              <a:rPr lang="en-US" baseline="0" dirty="0"/>
              <a:t>There are different </a:t>
            </a:r>
            <a:r>
              <a:rPr lang="en-US" baseline="0" dirty="0" err="1"/>
              <a:t>i-Psy</a:t>
            </a:r>
            <a:r>
              <a:rPr lang="en-US" baseline="0" dirty="0"/>
              <a:t> locations in almost all provinces in the Netherlands.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E58B3-87C5-4F2A-978A-DAF989D219D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660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E58B3-87C5-4F2A-978A-DAF989D219D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139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E58B3-87C5-4F2A-978A-DAF989D219D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502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Barbara</a:t>
            </a:r>
            <a:r>
              <a:rPr lang="en-US" baseline="0" dirty="0"/>
              <a:t> and I are presenting together today since Barbara’s team at </a:t>
            </a:r>
            <a:r>
              <a:rPr lang="en-US" baseline="0" dirty="0" err="1"/>
              <a:t>i-Psy</a:t>
            </a:r>
            <a:r>
              <a:rPr lang="en-US" baseline="0" dirty="0"/>
              <a:t> and the VU are working together to conduct the PM+ trials in the Netherlands.</a:t>
            </a:r>
          </a:p>
          <a:p>
            <a:r>
              <a:rPr lang="en-US" baseline="0" dirty="0"/>
              <a:t>The aim is to integrate PM+ into </a:t>
            </a:r>
            <a:r>
              <a:rPr lang="en-US" baseline="0" dirty="0" err="1"/>
              <a:t>i-Psy’s</a:t>
            </a:r>
            <a:r>
              <a:rPr lang="en-US" baseline="0" dirty="0"/>
              <a:t> care package.</a:t>
            </a:r>
          </a:p>
          <a:p>
            <a:r>
              <a:rPr lang="en-US" baseline="0" dirty="0"/>
              <a:t>There are different </a:t>
            </a:r>
            <a:r>
              <a:rPr lang="en-US" baseline="0" dirty="0" err="1"/>
              <a:t>i-Psy</a:t>
            </a:r>
            <a:r>
              <a:rPr lang="en-US" baseline="0" dirty="0"/>
              <a:t> locations in almost all provinces in the Netherlands.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E58B3-87C5-4F2A-978A-DAF989D219D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608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E58B3-87C5-4F2A-978A-DAF989D219D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139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>
              <a:solidFill>
                <a:srgbClr val="3C241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E58B3-87C5-4F2A-978A-DAF989D219D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139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E58B3-87C5-4F2A-978A-DAF989D219D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139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E58B3-87C5-4F2A-978A-DAF989D219D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13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9" name="Rectangle 27"/>
          <p:cNvSpPr>
            <a:spLocks noChangeArrowheads="1"/>
          </p:cNvSpPr>
          <p:nvPr userDrawn="1"/>
        </p:nvSpPr>
        <p:spPr bwMode="auto">
          <a:xfrm>
            <a:off x="304800" y="381000"/>
            <a:ext cx="4762500" cy="914400"/>
          </a:xfrm>
          <a:prstGeom prst="rect">
            <a:avLst/>
          </a:prstGeom>
          <a:solidFill>
            <a:srgbClr val="BDB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Rectangle 22"/>
          <p:cNvSpPr>
            <a:spLocks noChangeArrowheads="1"/>
          </p:cNvSpPr>
          <p:nvPr userDrawn="1"/>
        </p:nvSpPr>
        <p:spPr bwMode="auto">
          <a:xfrm>
            <a:off x="5187950" y="2266950"/>
            <a:ext cx="3651250" cy="2324100"/>
          </a:xfrm>
          <a:prstGeom prst="rect">
            <a:avLst/>
          </a:prstGeom>
          <a:solidFill>
            <a:srgbClr val="9E14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17" name="Picture 25" descr="pic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30338"/>
            <a:ext cx="4762500" cy="31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02250" y="2514600"/>
            <a:ext cx="3276600" cy="8382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02250" y="3352800"/>
            <a:ext cx="2438400" cy="914400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pic>
        <p:nvPicPr>
          <p:cNvPr id="8215" name="Picture 23" descr="STRENGTHS_Logo_Straplin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70500"/>
            <a:ext cx="2590800" cy="9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8" name="Picture 26" descr="pic_0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"/>
            <a:ext cx="3657600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0" name="Picture 28" descr="EU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0" y="5365750"/>
            <a:ext cx="1295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21" name="Rectangle 29"/>
          <p:cNvSpPr>
            <a:spLocks noChangeArrowheads="1"/>
          </p:cNvSpPr>
          <p:nvPr userDrawn="1"/>
        </p:nvSpPr>
        <p:spPr bwMode="auto">
          <a:xfrm>
            <a:off x="171450" y="6483350"/>
            <a:ext cx="8915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900">
                <a:solidFill>
                  <a:srgbClr val="9E1440"/>
                </a:solidFill>
                <a:latin typeface="Arial" charset="0"/>
              </a:rPr>
              <a:t>This project has received funding from the European Union's Horizon 2020 Research and Innovation programme Societal Challenges under Grant Agreement No 733337.</a:t>
            </a:r>
            <a:endParaRPr lang="en-US" altLang="en-US" sz="900">
              <a:solidFill>
                <a:srgbClr val="9E1440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428BF-E29A-4CCC-A7AB-E4330FB520EA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0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81000"/>
            <a:ext cx="16002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81000"/>
            <a:ext cx="46482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11CC4-2852-473E-B6EE-276F1F03E664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3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4008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676400"/>
            <a:ext cx="3124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1676400"/>
            <a:ext cx="3124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09800" y="63214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22750" y="6321425"/>
            <a:ext cx="2819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321425"/>
            <a:ext cx="1447800" cy="457200"/>
          </a:xfrm>
        </p:spPr>
        <p:txBody>
          <a:bodyPr/>
          <a:lstStyle>
            <a:lvl1pPr>
              <a:defRPr/>
            </a:lvl1pPr>
          </a:lstStyle>
          <a:p>
            <a:fld id="{4DC3C071-1CBB-4C94-ACC9-C4EE48E5335F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20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09800" y="381000"/>
            <a:ext cx="6400800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09800" y="63214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22750" y="6321425"/>
            <a:ext cx="2819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62800" y="6321425"/>
            <a:ext cx="1447800" cy="457200"/>
          </a:xfrm>
        </p:spPr>
        <p:txBody>
          <a:bodyPr/>
          <a:lstStyle>
            <a:lvl1pPr>
              <a:defRPr/>
            </a:lvl1pPr>
          </a:lstStyle>
          <a:p>
            <a:fld id="{F101C7BE-91E6-4912-A35C-7608D44B2A6B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1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3E7FD-5EFA-448F-8786-6993AB2F0685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4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377CF-2E35-4757-BBC5-EA74CD235EC4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7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676400"/>
            <a:ext cx="3124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76400"/>
            <a:ext cx="3124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71B07-3799-4AA1-A4FC-57338DF44088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8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89A34-1331-439C-A794-5FC2158EAFF9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8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F2D11-3E8D-47BC-A393-10864BBF4C58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8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AE8E3-D114-40C3-955B-B9DA771385A7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0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6F985-C440-4935-9776-A56BE4184E0B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C0711-5DB2-4841-8E19-8DFC2A154F68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2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381000"/>
            <a:ext cx="640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09800" y="63214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2750" y="6321425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14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E1440"/>
                </a:solidFill>
                <a:latin typeface="+mn-lt"/>
              </a:defRPr>
            </a:lvl1pPr>
          </a:lstStyle>
          <a:p>
            <a:fld id="{CE466ECE-F193-44B3-B7D1-DC3C9BF87DFB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676400"/>
            <a:ext cx="6400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41" name="Group 17"/>
          <p:cNvGrpSpPr>
            <a:grpSpLocks/>
          </p:cNvGrpSpPr>
          <p:nvPr userDrawn="1"/>
        </p:nvGrpSpPr>
        <p:grpSpPr bwMode="auto">
          <a:xfrm>
            <a:off x="2209800" y="6265863"/>
            <a:ext cx="6400800" cy="44450"/>
            <a:chOff x="1392" y="3912"/>
            <a:chExt cx="4032" cy="28"/>
          </a:xfrm>
        </p:grpSpPr>
        <p:sp>
          <p:nvSpPr>
            <p:cNvPr id="1037" name="Line 13"/>
            <p:cNvSpPr>
              <a:spLocks noChangeShapeType="1"/>
            </p:cNvSpPr>
            <p:nvPr userDrawn="1"/>
          </p:nvSpPr>
          <p:spPr bwMode="auto">
            <a:xfrm>
              <a:off x="1392" y="3912"/>
              <a:ext cx="4032" cy="0"/>
            </a:xfrm>
            <a:prstGeom prst="line">
              <a:avLst/>
            </a:prstGeom>
            <a:noFill/>
            <a:ln w="15875">
              <a:solidFill>
                <a:srgbClr val="CEC9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Line 15"/>
            <p:cNvSpPr>
              <a:spLocks noChangeShapeType="1"/>
            </p:cNvSpPr>
            <p:nvPr userDrawn="1"/>
          </p:nvSpPr>
          <p:spPr bwMode="auto">
            <a:xfrm>
              <a:off x="1392" y="3940"/>
              <a:ext cx="4032" cy="0"/>
            </a:xfrm>
            <a:prstGeom prst="line">
              <a:avLst/>
            </a:prstGeom>
            <a:noFill/>
            <a:ln w="15875">
              <a:solidFill>
                <a:srgbClr val="CEC9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40" name="Picture 16" descr="STRENGTHS_Logo_Strapline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0"/>
            <a:ext cx="19050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9E144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9E1440"/>
          </a:solidFill>
          <a:latin typeface="Verdana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9E1440"/>
          </a:solidFill>
          <a:latin typeface="Verdana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9E1440"/>
          </a:solidFill>
          <a:latin typeface="Verdana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9E1440"/>
          </a:solidFill>
          <a:latin typeface="Verdana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9E1440"/>
          </a:solidFill>
          <a:latin typeface="Verdana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9E1440"/>
          </a:solidFill>
          <a:latin typeface="Verdana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9E1440"/>
          </a:solidFill>
          <a:latin typeface="Verdana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9E1440"/>
          </a:solidFill>
          <a:latin typeface="Verdana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E1440"/>
        </a:buClr>
        <a:buChar char="•"/>
        <a:defRPr sz="2000">
          <a:solidFill>
            <a:srgbClr val="3C241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BDB000"/>
        </a:buClr>
        <a:buFont typeface="Times" charset="0"/>
        <a:buChar char="•"/>
        <a:defRPr>
          <a:solidFill>
            <a:srgbClr val="3C2415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BDB000"/>
        </a:buClr>
        <a:buChar char="•"/>
        <a:defRPr sz="1600">
          <a:solidFill>
            <a:srgbClr val="3C2415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C2415"/>
        </a:buClr>
        <a:buFont typeface="Times" charset="0"/>
        <a:buChar char="•"/>
        <a:defRPr sz="1400">
          <a:solidFill>
            <a:srgbClr val="3C2415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C2415"/>
        </a:buClr>
        <a:buFont typeface="Times" charset="0"/>
        <a:buChar char="•"/>
        <a:defRPr sz="1200">
          <a:solidFill>
            <a:srgbClr val="3C2415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C2415"/>
        </a:buClr>
        <a:buFont typeface="Times" charset="0"/>
        <a:buChar char="•"/>
        <a:defRPr sz="1200">
          <a:solidFill>
            <a:srgbClr val="3C2415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C2415"/>
        </a:buClr>
        <a:buFont typeface="Times" charset="0"/>
        <a:buChar char="•"/>
        <a:defRPr sz="1200">
          <a:solidFill>
            <a:srgbClr val="3C2415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C2415"/>
        </a:buClr>
        <a:buFont typeface="Times" charset="0"/>
        <a:buChar char="•"/>
        <a:defRPr sz="1200">
          <a:solidFill>
            <a:srgbClr val="3C2415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C2415"/>
        </a:buClr>
        <a:buFont typeface="Times" charset="0"/>
        <a:buChar char="•"/>
        <a:defRPr sz="1200">
          <a:solidFill>
            <a:srgbClr val="3C241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STRENGHTS-NL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02250" y="3352800"/>
            <a:ext cx="2942158" cy="914400"/>
          </a:xfrm>
        </p:spPr>
        <p:txBody>
          <a:bodyPr/>
          <a:lstStyle/>
          <a:p>
            <a:r>
              <a:rPr lang="en-US" altLang="en-US" dirty="0"/>
              <a:t>Consortium meeting Copenhagen </a:t>
            </a:r>
          </a:p>
          <a:p>
            <a:r>
              <a:rPr lang="en-US" altLang="en-US" dirty="0"/>
              <a:t>January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808349"/>
            <a:ext cx="4608512" cy="5360115"/>
          </a:xfr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8" y="4149080"/>
            <a:ext cx="1722020" cy="648072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6" y="4941168"/>
            <a:ext cx="1530684" cy="692196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40" y="805785"/>
            <a:ext cx="4608000" cy="5359519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682" y="804904"/>
            <a:ext cx="4608758" cy="5360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5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i-psy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dirty="0"/>
              <a:t>Mental Health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Transcultural mental health care institution</a:t>
            </a:r>
          </a:p>
          <a:p>
            <a:r>
              <a:rPr lang="en-US" dirty="0"/>
              <a:t>Country-wide</a:t>
            </a:r>
          </a:p>
          <a:p>
            <a:r>
              <a:rPr lang="en-US" dirty="0"/>
              <a:t>Migrants &amp; refugees, asylum seeker centers</a:t>
            </a:r>
          </a:p>
          <a:p>
            <a:r>
              <a:rPr lang="en-US" dirty="0">
                <a:solidFill>
                  <a:schemeClr val="tx1"/>
                </a:solidFill>
              </a:rPr>
              <a:t>Specialized care package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STRENGTHS:</a:t>
            </a:r>
          </a:p>
          <a:p>
            <a:r>
              <a:rPr lang="en-US" dirty="0"/>
              <a:t>Master trainers</a:t>
            </a:r>
          </a:p>
          <a:p>
            <a:r>
              <a:rPr lang="en-US" dirty="0" err="1"/>
              <a:t>ToTs</a:t>
            </a:r>
            <a:endParaRPr lang="en-US" dirty="0"/>
          </a:p>
          <a:p>
            <a:r>
              <a:rPr lang="en-US" dirty="0"/>
              <a:t>PM+ providers</a:t>
            </a:r>
          </a:p>
        </p:txBody>
      </p:sp>
      <p:sp>
        <p:nvSpPr>
          <p:cNvPr id="4" name="AutoShape 4" descr="Afbeeldingsresultaat voor poppetje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IMG_0547.JPG">
            <a:extLst>
              <a:ext uri="{FF2B5EF4-FFF2-40B4-BE49-F238E27FC236}">
                <a16:creationId xmlns:a16="http://schemas.microsoft.com/office/drawing/2014/main" xmlns="" id="{0D06DC96-2888-42A5-A34B-81D9F0C783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 t="33827" r="1682" b="13922"/>
          <a:stretch/>
        </p:blipFill>
        <p:spPr>
          <a:xfrm>
            <a:off x="2209800" y="3429000"/>
            <a:ext cx="6394803" cy="256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0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i-psy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dirty="0"/>
              <a:t>Partner in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Master trainer</a:t>
            </a:r>
          </a:p>
          <a:p>
            <a:r>
              <a:rPr lang="en-US" dirty="0" err="1"/>
              <a:t>ToTs</a:t>
            </a:r>
            <a:endParaRPr lang="en-US" dirty="0"/>
          </a:p>
          <a:p>
            <a:pPr lvl="1"/>
            <a:r>
              <a:rPr lang="en-US" dirty="0"/>
              <a:t>Psychiatrists and licensed psychologists</a:t>
            </a:r>
          </a:p>
          <a:p>
            <a:pPr lvl="1"/>
            <a:r>
              <a:rPr lang="en-US" dirty="0"/>
              <a:t>Arabic-speaking MSc psychologists</a:t>
            </a:r>
          </a:p>
          <a:p>
            <a:endParaRPr lang="en-US" dirty="0"/>
          </a:p>
          <a:p>
            <a:r>
              <a:rPr lang="en-US" dirty="0"/>
              <a:t>PM+ providers</a:t>
            </a:r>
          </a:p>
          <a:p>
            <a:pPr lvl="1"/>
            <a:r>
              <a:rPr lang="en-US" dirty="0"/>
              <a:t>Persons with a Syrian (refugee) background</a:t>
            </a:r>
          </a:p>
          <a:p>
            <a:pPr lvl="1"/>
            <a:r>
              <a:rPr lang="en-US" dirty="0"/>
              <a:t>At least 16yrs of education</a:t>
            </a:r>
          </a:p>
          <a:p>
            <a:pPr lvl="1"/>
            <a:r>
              <a:rPr lang="en-US" dirty="0"/>
              <a:t>Background in health care or related field</a:t>
            </a:r>
          </a:p>
          <a:p>
            <a:pPr lvl="1"/>
            <a:r>
              <a:rPr lang="en-US" dirty="0"/>
              <a:t>Arabic and English/Dutch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AutoShape 4" descr="Afbeeldingsresultaat voor poppetje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DEA21BDF-3260-4F59-956A-8CA50266FA2C}"/>
              </a:ext>
            </a:extLst>
          </p:cNvPr>
          <p:cNvSpPr txBox="1"/>
          <p:nvPr/>
        </p:nvSpPr>
        <p:spPr>
          <a:xfrm>
            <a:off x="323528" y="1772816"/>
            <a:ext cx="1440160" cy="304801"/>
          </a:xfrm>
          <a:prstGeom prst="rect">
            <a:avLst/>
          </a:prstGeom>
          <a:solidFill>
            <a:srgbClr val="CEC9CE"/>
          </a:solidFill>
        </p:spPr>
        <p:txBody>
          <a:bodyPr wrap="square" rtlCol="0">
            <a:spAutoFit/>
          </a:bodyPr>
          <a:lstStyle/>
          <a:p>
            <a:r>
              <a:rPr lang="nl-NL" dirty="0" err="1">
                <a:latin typeface="+mn-lt"/>
              </a:rPr>
              <a:t>March</a:t>
            </a:r>
            <a:r>
              <a:rPr lang="nl-NL" dirty="0">
                <a:latin typeface="+mn-lt"/>
              </a:rPr>
              <a:t> 8-16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DF6621CC-3081-4011-B18E-46D816298FB4}"/>
              </a:ext>
            </a:extLst>
          </p:cNvPr>
          <p:cNvSpPr txBox="1"/>
          <p:nvPr/>
        </p:nvSpPr>
        <p:spPr>
          <a:xfrm>
            <a:off x="323528" y="3553271"/>
            <a:ext cx="1440160" cy="523220"/>
          </a:xfrm>
          <a:prstGeom prst="rect">
            <a:avLst/>
          </a:prstGeom>
          <a:solidFill>
            <a:srgbClr val="CEC9CE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latin typeface="+mn-lt"/>
              </a:rPr>
              <a:t>Pilot: end of </a:t>
            </a:r>
            <a:r>
              <a:rPr lang="nl-NL" dirty="0" err="1">
                <a:latin typeface="+mn-lt"/>
              </a:rPr>
              <a:t>March</a:t>
            </a:r>
            <a:r>
              <a:rPr lang="nl-NL" dirty="0">
                <a:latin typeface="+mn-lt"/>
              </a:rPr>
              <a:t>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CFFD5E07-B6FB-4F7C-B7AC-8BBF7CC68A7D}"/>
              </a:ext>
            </a:extLst>
          </p:cNvPr>
          <p:cNvSpPr txBox="1"/>
          <p:nvPr/>
        </p:nvSpPr>
        <p:spPr>
          <a:xfrm>
            <a:off x="323528" y="4201925"/>
            <a:ext cx="1440160" cy="307777"/>
          </a:xfrm>
          <a:prstGeom prst="rect">
            <a:avLst/>
          </a:prstGeom>
          <a:solidFill>
            <a:srgbClr val="CEC9CE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latin typeface="+mn-lt"/>
              </a:rPr>
              <a:t>RCT: Summer?</a:t>
            </a:r>
          </a:p>
        </p:txBody>
      </p:sp>
    </p:spTree>
    <p:extLst>
      <p:ext uri="{BB962C8B-B14F-4D97-AF65-F5344CB8AC3E}">
        <p14:creationId xmlns:p14="http://schemas.microsoft.com/office/powerpoint/2010/main" val="32034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40" y="805785"/>
            <a:ext cx="4608000" cy="5359519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Upscaling PM+ Through </a:t>
            </a:r>
            <a:r>
              <a:rPr lang="en-US" dirty="0" err="1"/>
              <a:t>i-psy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6" y="4941168"/>
            <a:ext cx="1530684" cy="692196"/>
          </a:xfrm>
          <a:prstGeom prst="rect">
            <a:avLst/>
          </a:prstGeom>
          <a:ln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83593508-E20C-4E33-99BB-D7875A9E33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40" y="805785"/>
            <a:ext cx="4608000" cy="5359520"/>
          </a:xfrm>
          <a:prstGeom prst="rect">
            <a:avLst/>
          </a:prstGeom>
          <a:ln>
            <a:noFill/>
          </a:ln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CF8ABA1A-D3EF-44B9-964B-86BAE23A53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41" y="805784"/>
            <a:ext cx="4607999" cy="535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1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1</a:t>
            </a:r>
            <a:r>
              <a:rPr lang="en-US" dirty="0"/>
              <a:t> Definitive choice PM+ version: Individual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4" descr="Afbeeldingsresultaat voor poppetje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6" b="9655"/>
          <a:stretch/>
        </p:blipFill>
        <p:spPr>
          <a:xfrm>
            <a:off x="1367" y="1556792"/>
            <a:ext cx="91440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05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" b="3131"/>
          <a:stretch/>
        </p:blipFill>
        <p:spPr>
          <a:xfrm>
            <a:off x="5111894" y="1161453"/>
            <a:ext cx="3647126" cy="54358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2</a:t>
            </a:r>
            <a:r>
              <a:rPr lang="en-US" dirty="0"/>
              <a:t> PM+ Individual trials in the Netherlands</a:t>
            </a:r>
          </a:p>
        </p:txBody>
      </p:sp>
      <p:sp>
        <p:nvSpPr>
          <p:cNvPr id="4" name="AutoShape 4" descr="Afbeeldingsresultaat voor poppetje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5148064" y="980728"/>
            <a:ext cx="3600400" cy="1008112"/>
          </a:xfrm>
          <a:prstGeom prst="rect">
            <a:avLst/>
          </a:prstGeom>
          <a:noFill/>
          <a:ln w="15875" cap="flat" cmpd="sng" algn="ctr">
            <a:solidFill>
              <a:srgbClr val="9E144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339752" y="1988840"/>
            <a:ext cx="2664296" cy="1368152"/>
          </a:xfrm>
          <a:prstGeom prst="rect">
            <a:avLst/>
          </a:prstGeom>
          <a:noFill/>
          <a:ln w="15875" cap="flat" cmpd="sng" algn="ctr">
            <a:solidFill>
              <a:srgbClr val="9E144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200" dirty="0">
                <a:solidFill>
                  <a:srgbClr val="3C2415"/>
                </a:solidFill>
                <a:latin typeface="+mn-lt"/>
              </a:rPr>
              <a:t>Written and verbal information provided by </a:t>
            </a:r>
            <a:r>
              <a:rPr lang="en-US" sz="1200" dirty="0" err="1">
                <a:solidFill>
                  <a:srgbClr val="3C2415"/>
                </a:solidFill>
                <a:latin typeface="+mn-lt"/>
              </a:rPr>
              <a:t>i-psy</a:t>
            </a:r>
            <a:r>
              <a:rPr lang="en-US" sz="1200" dirty="0">
                <a:solidFill>
                  <a:srgbClr val="3C2415"/>
                </a:solidFill>
                <a:latin typeface="+mn-lt"/>
              </a:rPr>
              <a:t>/VU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rgbClr val="3C2415"/>
              </a:solidFill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>
                <a:solidFill>
                  <a:srgbClr val="3C2415"/>
                </a:solidFill>
                <a:latin typeface="+mn-lt"/>
              </a:rPr>
              <a:t>One week later: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3C2415"/>
                </a:solidFill>
                <a:effectLst/>
                <a:latin typeface="+mn-lt"/>
              </a:rPr>
              <a:t>Signing</a:t>
            </a: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rgbClr val="3C2415"/>
                </a:solidFill>
                <a:effectLst/>
                <a:latin typeface="+mn-lt"/>
              </a:rPr>
              <a:t> 1 IC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1200" baseline="0" dirty="0">
                <a:solidFill>
                  <a:srgbClr val="3C2415"/>
                </a:solidFill>
                <a:latin typeface="+mn-lt"/>
              </a:rPr>
              <a:t>Screening</a:t>
            </a:r>
            <a:r>
              <a:rPr lang="en-US" sz="1200" dirty="0">
                <a:solidFill>
                  <a:srgbClr val="3C2415"/>
                </a:solidFill>
                <a:latin typeface="+mn-lt"/>
              </a:rPr>
              <a:t> and baseline at same assessment point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3C2415"/>
              </a:solidFill>
              <a:effectLst/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339752" y="3645024"/>
            <a:ext cx="2664296" cy="1224136"/>
          </a:xfrm>
          <a:prstGeom prst="rect">
            <a:avLst/>
          </a:prstGeom>
          <a:noFill/>
          <a:ln w="15875" cap="flat" cmpd="sng" algn="ctr">
            <a:solidFill>
              <a:srgbClr val="9E144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3C2415"/>
                </a:solidFill>
                <a:latin typeface="+mn-lt"/>
              </a:rPr>
              <a:t>PM+ Individual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>
              <a:solidFill>
                <a:srgbClr val="3C2415"/>
              </a:solidFill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3C2415"/>
                </a:solidFill>
                <a:latin typeface="+mn-lt"/>
              </a:rPr>
              <a:t>Issues to consider: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rgbClr val="3C2415"/>
                </a:solidFill>
                <a:effectLst/>
                <a:latin typeface="+mn-lt"/>
              </a:rPr>
              <a:t>Different locations in NL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1200" baseline="0" dirty="0">
                <a:solidFill>
                  <a:srgbClr val="3C2415"/>
                </a:solidFill>
                <a:latin typeface="+mn-lt"/>
              </a:rPr>
              <a:t>Home visits</a:t>
            </a:r>
            <a:endParaRPr lang="en-US" sz="1200" baseline="0" dirty="0">
              <a:latin typeface="+mn-lt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1200" b="0" i="0" u="none" strike="noStrike" cap="none" normalizeH="0" dirty="0">
                <a:ln>
                  <a:noFill/>
                </a:ln>
                <a:effectLst/>
                <a:latin typeface="+mn-lt"/>
              </a:rPr>
              <a:t>Asylum seeker centers</a:t>
            </a:r>
            <a:endParaRPr kumimoji="0" lang="en-US" sz="12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165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4.16667E-6 0.1469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14699 L 4.16667E-6 0.388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8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5" grpId="0" animBg="1"/>
      <p:bldP spid="15" grpId="1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as usual in the Netherlands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Basic health insurance (BHI) package </a:t>
            </a:r>
          </a:p>
          <a:p>
            <a:pPr lvl="1"/>
            <a:r>
              <a:rPr lang="en-US" dirty="0"/>
              <a:t>Free for asylum seekers/refugees</a:t>
            </a:r>
          </a:p>
          <a:p>
            <a:pPr lvl="1"/>
            <a:r>
              <a:rPr lang="en-US" dirty="0"/>
              <a:t>Legally required for persons with residence permit</a:t>
            </a:r>
          </a:p>
          <a:p>
            <a:pPr lvl="1"/>
            <a:r>
              <a:rPr lang="en-US" dirty="0"/>
              <a:t>Primary health care services only</a:t>
            </a:r>
          </a:p>
          <a:p>
            <a:r>
              <a:rPr lang="en-US" b="1" dirty="0"/>
              <a:t>Mental health services not included </a:t>
            </a:r>
            <a:r>
              <a:rPr lang="en-US" dirty="0"/>
              <a:t>in BHI package, except:</a:t>
            </a:r>
          </a:p>
          <a:p>
            <a:pPr lvl="1"/>
            <a:r>
              <a:rPr lang="en-US" dirty="0"/>
              <a:t>Primary mental health care integrated in GP practice</a:t>
            </a:r>
          </a:p>
          <a:p>
            <a:pPr lvl="1"/>
            <a:r>
              <a:rPr lang="en-US" dirty="0"/>
              <a:t>Preventive care</a:t>
            </a:r>
          </a:p>
          <a:p>
            <a:r>
              <a:rPr lang="en-US" dirty="0"/>
              <a:t>Asylum seekers/refugees have access to </a:t>
            </a:r>
            <a:r>
              <a:rPr lang="en-US" b="1" dirty="0"/>
              <a:t>specialized care</a:t>
            </a:r>
            <a:r>
              <a:rPr lang="en-US" dirty="0"/>
              <a:t>, but:</a:t>
            </a:r>
          </a:p>
          <a:p>
            <a:pPr lvl="1"/>
            <a:r>
              <a:rPr lang="en-US" dirty="0"/>
              <a:t>Long waitlists</a:t>
            </a:r>
          </a:p>
          <a:p>
            <a:pPr lvl="1"/>
            <a:r>
              <a:rPr lang="en-US" dirty="0"/>
              <a:t>Difficulties with language</a:t>
            </a:r>
          </a:p>
          <a:p>
            <a:pPr lvl="1"/>
            <a:r>
              <a:rPr lang="en-US" dirty="0"/>
              <a:t>Unfamiliarity with Dutch system, etc.</a:t>
            </a:r>
          </a:p>
        </p:txBody>
      </p:sp>
      <p:sp>
        <p:nvSpPr>
          <p:cNvPr id="4" name="AutoShape 4" descr="Afbeeldingsresultaat voor poppetje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61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to complete in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AutoShape 4" descr="Afbeeldingsresultaat voor poppetje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52449"/>
              </p:ext>
            </p:extLst>
          </p:nvPr>
        </p:nvGraphicFramePr>
        <p:xfrm>
          <a:off x="2195736" y="1772816"/>
          <a:ext cx="6096000" cy="266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94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Completed by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Training of (peer-master) trainers Amsterdam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Training of </a:t>
                      </a:r>
                      <a:r>
                        <a:rPr lang="nl-NL" dirty="0" err="1"/>
                        <a:t>local</a:t>
                      </a:r>
                      <a:r>
                        <a:rPr lang="nl-NL" dirty="0"/>
                        <a:t> PM+ providers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Recruitment and training of </a:t>
                      </a:r>
                      <a:r>
                        <a:rPr lang="en-US" dirty="0" err="1"/>
                        <a:t>i-psy</a:t>
                      </a:r>
                      <a:r>
                        <a:rPr lang="en-US" dirty="0"/>
                        <a:t> PM+ providers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Pilot trial and process 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C2415"/>
                          </a:solidFill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7165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09684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366</Words>
  <Application>Microsoft Office PowerPoint</Application>
  <PresentationFormat>On-screen Show (4:3)</PresentationFormat>
  <Paragraphs>80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 Presentation</vt:lpstr>
      <vt:lpstr>STRENGHTS-NL</vt:lpstr>
      <vt:lpstr>PowerPoint Presentation</vt:lpstr>
      <vt:lpstr>i-psy  Mental Health Care</vt:lpstr>
      <vt:lpstr>i-psy  Partner in STRENGTHS</vt:lpstr>
      <vt:lpstr>Upscaling PM+ Through i-psy</vt:lpstr>
      <vt:lpstr>Step 1 Definitive choice PM+ version: Individual</vt:lpstr>
      <vt:lpstr>Step 2 PM+ Individual trials in the Netherlands</vt:lpstr>
      <vt:lpstr>Care as usual in the Netherlands</vt:lpstr>
      <vt:lpstr>Actions to complete in 2018</vt:lpstr>
    </vt:vector>
  </TitlesOfParts>
  <Company>UK Coalition of People Living with HIV and AIDS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Any User</dc:creator>
  <cp:lastModifiedBy>Uppendahl, J.R.</cp:lastModifiedBy>
  <cp:revision>201</cp:revision>
  <dcterms:created xsi:type="dcterms:W3CDTF">2017-01-13T11:22:13Z</dcterms:created>
  <dcterms:modified xsi:type="dcterms:W3CDTF">2018-02-06T08:33:12Z</dcterms:modified>
</cp:coreProperties>
</file>