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sldIdLst>
    <p:sldId id="257" r:id="rId2"/>
    <p:sldId id="261" r:id="rId3"/>
    <p:sldId id="262" r:id="rId4"/>
    <p:sldId id="263" r:id="rId5"/>
    <p:sldId id="270" r:id="rId6"/>
    <p:sldId id="264" r:id="rId7"/>
    <p:sldId id="269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1440"/>
    <a:srgbClr val="3C2415"/>
    <a:srgbClr val="E2DFE2"/>
    <a:srgbClr val="F5F5F5"/>
    <a:srgbClr val="CEC9CE"/>
    <a:srgbClr val="E60064"/>
    <a:srgbClr val="0097C1"/>
    <a:srgbClr val="BDB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7041" autoAdjust="0"/>
  </p:normalViewPr>
  <p:slideViewPr>
    <p:cSldViewPr>
      <p:cViewPr varScale="1">
        <p:scale>
          <a:sx n="74" d="100"/>
          <a:sy n="74" d="100"/>
        </p:scale>
        <p:origin x="-120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318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66BE58B3-87C5-4F2A-978A-DAF989D219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91058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567806-CC86-46A6-BDEA-B967C3F04323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Barbara</a:t>
            </a:r>
            <a:r>
              <a:rPr lang="en-US" baseline="0" dirty="0"/>
              <a:t> and I are presenting together today since Barbara’s team at </a:t>
            </a:r>
            <a:r>
              <a:rPr lang="en-US" baseline="0" dirty="0" err="1"/>
              <a:t>i-Psy</a:t>
            </a:r>
            <a:r>
              <a:rPr lang="en-US" baseline="0" dirty="0"/>
              <a:t> and the VU are working together to conduct the PM+ trials in the Netherlands.</a:t>
            </a:r>
          </a:p>
          <a:p>
            <a:r>
              <a:rPr lang="en-US" baseline="0" dirty="0"/>
              <a:t>The aim is to integrate PM+ into </a:t>
            </a:r>
            <a:r>
              <a:rPr lang="en-US" baseline="0" dirty="0" err="1"/>
              <a:t>i-Psy’s</a:t>
            </a:r>
            <a:r>
              <a:rPr lang="en-US" baseline="0" dirty="0"/>
              <a:t> care package.</a:t>
            </a:r>
          </a:p>
          <a:p>
            <a:r>
              <a:rPr lang="en-US" baseline="0" dirty="0"/>
              <a:t>There are different </a:t>
            </a:r>
            <a:r>
              <a:rPr lang="en-US" baseline="0" dirty="0" err="1"/>
              <a:t>i-Psy</a:t>
            </a:r>
            <a:r>
              <a:rPr lang="en-US" baseline="0" dirty="0"/>
              <a:t> locations in almost all provinces in the Netherlands.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BE58B3-87C5-4F2A-978A-DAF989D219DE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2660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9" name="Rectangle 27"/>
          <p:cNvSpPr>
            <a:spLocks noChangeArrowheads="1"/>
          </p:cNvSpPr>
          <p:nvPr userDrawn="1"/>
        </p:nvSpPr>
        <p:spPr bwMode="auto">
          <a:xfrm>
            <a:off x="304800" y="381000"/>
            <a:ext cx="4762500" cy="914400"/>
          </a:xfrm>
          <a:prstGeom prst="rect">
            <a:avLst/>
          </a:prstGeom>
          <a:solidFill>
            <a:srgbClr val="BDB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4" name="Rectangle 22"/>
          <p:cNvSpPr>
            <a:spLocks noChangeArrowheads="1"/>
          </p:cNvSpPr>
          <p:nvPr userDrawn="1"/>
        </p:nvSpPr>
        <p:spPr bwMode="auto">
          <a:xfrm>
            <a:off x="5187950" y="2266950"/>
            <a:ext cx="3651250" cy="2324100"/>
          </a:xfrm>
          <a:prstGeom prst="rect">
            <a:avLst/>
          </a:prstGeom>
          <a:solidFill>
            <a:srgbClr val="9E144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8217" name="Picture 25" descr="pic_0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430338"/>
            <a:ext cx="4762500" cy="3167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02250" y="2514600"/>
            <a:ext cx="3276600" cy="838200"/>
          </a:xfrm>
        </p:spPr>
        <p:txBody>
          <a:bodyPr/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02250" y="3352800"/>
            <a:ext cx="2438400" cy="914400"/>
          </a:xfrm>
        </p:spPr>
        <p:txBody>
          <a:bodyPr/>
          <a:lstStyle>
            <a:lvl1pPr marL="0" indent="0">
              <a:buFontTx/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pic>
        <p:nvPicPr>
          <p:cNvPr id="8215" name="Picture 23" descr="STRENGTHS_Logo_Strapline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270500"/>
            <a:ext cx="2590800" cy="950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18" name="Picture 26" descr="pic_02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81000"/>
            <a:ext cx="3657600" cy="174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20" name="Picture 28" descr="EU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7450" y="5365750"/>
            <a:ext cx="1295400" cy="86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21" name="Rectangle 29"/>
          <p:cNvSpPr>
            <a:spLocks noChangeArrowheads="1"/>
          </p:cNvSpPr>
          <p:nvPr userDrawn="1"/>
        </p:nvSpPr>
        <p:spPr bwMode="auto">
          <a:xfrm>
            <a:off x="171450" y="6483350"/>
            <a:ext cx="8915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altLang="en-US" sz="900">
                <a:solidFill>
                  <a:srgbClr val="9E1440"/>
                </a:solidFill>
                <a:latin typeface="Arial" charset="0"/>
              </a:rPr>
              <a:t>This project has received funding from the European Union's Horizon 2020 Research and Innovation programme Societal Challenges under Grant Agreement No 733337.</a:t>
            </a:r>
            <a:endParaRPr lang="en-US" altLang="en-US" sz="900">
              <a:solidFill>
                <a:srgbClr val="9E1440"/>
              </a:solidFill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B428BF-E29A-4CCC-A7AB-E4330FB520EA}" type="slidenum">
              <a:rPr lang="en-US" altLang="en-US"/>
              <a:pPr/>
              <a:t>‹#›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902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0400" y="381000"/>
            <a:ext cx="1600200" cy="5562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9800" y="381000"/>
            <a:ext cx="4648200" cy="5562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111CC4-2852-473E-B6EE-276F1F03E664}" type="slidenum">
              <a:rPr lang="en-US" altLang="en-US"/>
              <a:pPr/>
              <a:t>‹#›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2397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381000"/>
            <a:ext cx="6400800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9800" y="1676400"/>
            <a:ext cx="3124200" cy="4267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1676400"/>
            <a:ext cx="3124200" cy="4267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09800" y="632142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222750" y="6321425"/>
            <a:ext cx="28194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162800" y="6321425"/>
            <a:ext cx="1447800" cy="457200"/>
          </a:xfrm>
        </p:spPr>
        <p:txBody>
          <a:bodyPr/>
          <a:lstStyle>
            <a:lvl1pPr>
              <a:defRPr/>
            </a:lvl1pPr>
          </a:lstStyle>
          <a:p>
            <a:fld id="{4DC3C071-1CBB-4C94-ACC9-C4EE48E5335F}" type="slidenum">
              <a:rPr lang="en-US" altLang="en-US"/>
              <a:pPr/>
              <a:t>‹#›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11205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209800" y="381000"/>
            <a:ext cx="6400800" cy="556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209800" y="632142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222750" y="6321425"/>
            <a:ext cx="28194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162800" y="6321425"/>
            <a:ext cx="1447800" cy="457200"/>
          </a:xfrm>
        </p:spPr>
        <p:txBody>
          <a:bodyPr/>
          <a:lstStyle>
            <a:lvl1pPr>
              <a:defRPr/>
            </a:lvl1pPr>
          </a:lstStyle>
          <a:p>
            <a:fld id="{F101C7BE-91E6-4912-A35C-7608D44B2A6B}" type="slidenum">
              <a:rPr lang="en-US" altLang="en-US"/>
              <a:pPr/>
              <a:t>‹#›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9817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43E7FD-5EFA-448F-8786-6993AB2F0685}" type="slidenum">
              <a:rPr lang="en-US" altLang="en-US"/>
              <a:pPr/>
              <a:t>‹#›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145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D377CF-2E35-4757-BBC5-EA74CD235EC4}" type="slidenum">
              <a:rPr lang="en-US" altLang="en-US"/>
              <a:pPr/>
              <a:t>‹#›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576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9800" y="1676400"/>
            <a:ext cx="31242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0" y="1676400"/>
            <a:ext cx="31242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571B07-3799-4AA1-A4FC-57338DF44088}" type="slidenum">
              <a:rPr lang="en-US" altLang="en-US"/>
              <a:pPr/>
              <a:t>‹#›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081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F89A34-1331-439C-A794-5FC2158EAFF9}" type="slidenum">
              <a:rPr lang="en-US" altLang="en-US"/>
              <a:pPr/>
              <a:t>‹#›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582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AF2D11-3E8D-47BC-A393-10864BBF4C58}" type="slidenum">
              <a:rPr lang="en-US" altLang="en-US"/>
              <a:pPr/>
              <a:t>‹#›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1983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0AE8E3-D114-40C3-955B-B9DA771385A7}" type="slidenum">
              <a:rPr lang="en-US" altLang="en-US"/>
              <a:pPr/>
              <a:t>‹#›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208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26F985-C440-4935-9776-A56BE4184E0B}" type="slidenum">
              <a:rPr lang="en-US" altLang="en-US"/>
              <a:pPr/>
              <a:t>‹#›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87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AC0711-5DB2-4841-8E19-8DFC2A154F68}" type="slidenum">
              <a:rPr lang="en-US" altLang="en-US"/>
              <a:pPr/>
              <a:t>‹#›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7825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09800" y="381000"/>
            <a:ext cx="64008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09800" y="6321425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2750" y="6321425"/>
            <a:ext cx="2819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321425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9E1440"/>
                </a:solidFill>
                <a:latin typeface="+mn-lt"/>
              </a:defRPr>
            </a:lvl1pPr>
          </a:lstStyle>
          <a:p>
            <a:fld id="{CE466ECE-F193-44B3-B7D1-DC3C9BF87DFB}" type="slidenum">
              <a:rPr lang="en-US" altLang="en-US"/>
              <a:pPr/>
              <a:t>‹#›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09800" y="1676400"/>
            <a:ext cx="64008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grpSp>
        <p:nvGrpSpPr>
          <p:cNvPr id="1041" name="Group 17"/>
          <p:cNvGrpSpPr>
            <a:grpSpLocks/>
          </p:cNvGrpSpPr>
          <p:nvPr userDrawn="1"/>
        </p:nvGrpSpPr>
        <p:grpSpPr bwMode="auto">
          <a:xfrm>
            <a:off x="2209800" y="6265863"/>
            <a:ext cx="6400800" cy="44450"/>
            <a:chOff x="1392" y="3912"/>
            <a:chExt cx="4032" cy="28"/>
          </a:xfrm>
        </p:grpSpPr>
        <p:sp>
          <p:nvSpPr>
            <p:cNvPr id="1037" name="Line 13"/>
            <p:cNvSpPr>
              <a:spLocks noChangeShapeType="1"/>
            </p:cNvSpPr>
            <p:nvPr userDrawn="1"/>
          </p:nvSpPr>
          <p:spPr bwMode="auto">
            <a:xfrm>
              <a:off x="1392" y="3912"/>
              <a:ext cx="4032" cy="0"/>
            </a:xfrm>
            <a:prstGeom prst="line">
              <a:avLst/>
            </a:prstGeom>
            <a:noFill/>
            <a:ln w="15875">
              <a:solidFill>
                <a:srgbClr val="CEC9C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9" name="Line 15"/>
            <p:cNvSpPr>
              <a:spLocks noChangeShapeType="1"/>
            </p:cNvSpPr>
            <p:nvPr userDrawn="1"/>
          </p:nvSpPr>
          <p:spPr bwMode="auto">
            <a:xfrm>
              <a:off x="1392" y="3940"/>
              <a:ext cx="4032" cy="0"/>
            </a:xfrm>
            <a:prstGeom prst="line">
              <a:avLst/>
            </a:prstGeom>
            <a:noFill/>
            <a:ln w="15875">
              <a:solidFill>
                <a:srgbClr val="CEC9C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1040" name="Picture 16" descr="STRENGTHS_Logo_Strapline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444500"/>
            <a:ext cx="1905000" cy="69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2400">
          <a:solidFill>
            <a:srgbClr val="9E144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>
          <a:solidFill>
            <a:srgbClr val="9E1440"/>
          </a:solidFill>
          <a:latin typeface="Verdana" charset="0"/>
          <a:ea typeface="ＭＳ Ｐゴシック" charset="-128"/>
        </a:defRPr>
      </a:lvl2pPr>
      <a:lvl3pPr algn="l" rtl="0" fontAlgn="base">
        <a:spcBef>
          <a:spcPct val="0"/>
        </a:spcBef>
        <a:spcAft>
          <a:spcPct val="0"/>
        </a:spcAft>
        <a:defRPr sz="2400">
          <a:solidFill>
            <a:srgbClr val="9E1440"/>
          </a:solidFill>
          <a:latin typeface="Verdana" charset="0"/>
          <a:ea typeface="ＭＳ Ｐゴシック" charset="-128"/>
        </a:defRPr>
      </a:lvl3pPr>
      <a:lvl4pPr algn="l" rtl="0" fontAlgn="base">
        <a:spcBef>
          <a:spcPct val="0"/>
        </a:spcBef>
        <a:spcAft>
          <a:spcPct val="0"/>
        </a:spcAft>
        <a:defRPr sz="2400">
          <a:solidFill>
            <a:srgbClr val="9E1440"/>
          </a:solidFill>
          <a:latin typeface="Verdana" charset="0"/>
          <a:ea typeface="ＭＳ Ｐゴシック" charset="-128"/>
        </a:defRPr>
      </a:lvl4pPr>
      <a:lvl5pPr algn="l" rtl="0" fontAlgn="base">
        <a:spcBef>
          <a:spcPct val="0"/>
        </a:spcBef>
        <a:spcAft>
          <a:spcPct val="0"/>
        </a:spcAft>
        <a:defRPr sz="2400">
          <a:solidFill>
            <a:srgbClr val="9E1440"/>
          </a:solidFill>
          <a:latin typeface="Verdana" charset="0"/>
          <a:ea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rgbClr val="9E1440"/>
          </a:solidFill>
          <a:latin typeface="Verdana" charset="0"/>
          <a:ea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rgbClr val="9E1440"/>
          </a:solidFill>
          <a:latin typeface="Verdana" charset="0"/>
          <a:ea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rgbClr val="9E1440"/>
          </a:solidFill>
          <a:latin typeface="Verdana" charset="0"/>
          <a:ea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rgbClr val="9E1440"/>
          </a:solidFill>
          <a:latin typeface="Verdana" charset="0"/>
          <a:ea typeface="ＭＳ Ｐゴシック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9E1440"/>
        </a:buClr>
        <a:buChar char="•"/>
        <a:defRPr sz="2000">
          <a:solidFill>
            <a:srgbClr val="3C2415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BDB000"/>
        </a:buClr>
        <a:buFont typeface="Times" charset="0"/>
        <a:buChar char="•"/>
        <a:defRPr>
          <a:solidFill>
            <a:srgbClr val="3C2415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BDB000"/>
        </a:buClr>
        <a:buChar char="•"/>
        <a:defRPr sz="1600">
          <a:solidFill>
            <a:srgbClr val="3C2415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3C2415"/>
        </a:buClr>
        <a:buFont typeface="Times" charset="0"/>
        <a:buChar char="•"/>
        <a:defRPr sz="1400">
          <a:solidFill>
            <a:srgbClr val="3C2415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3C2415"/>
        </a:buClr>
        <a:buFont typeface="Times" charset="0"/>
        <a:buChar char="•"/>
        <a:defRPr sz="1200">
          <a:solidFill>
            <a:srgbClr val="3C2415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C2415"/>
        </a:buClr>
        <a:buFont typeface="Times" charset="0"/>
        <a:buChar char="•"/>
        <a:defRPr sz="1200">
          <a:solidFill>
            <a:srgbClr val="3C2415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C2415"/>
        </a:buClr>
        <a:buFont typeface="Times" charset="0"/>
        <a:buChar char="•"/>
        <a:defRPr sz="1200">
          <a:solidFill>
            <a:srgbClr val="3C2415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C2415"/>
        </a:buClr>
        <a:buFont typeface="Times" charset="0"/>
        <a:buChar char="•"/>
        <a:defRPr sz="1200">
          <a:solidFill>
            <a:srgbClr val="3C2415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C2415"/>
        </a:buClr>
        <a:buFont typeface="Times" charset="0"/>
        <a:buChar char="•"/>
        <a:defRPr sz="1200">
          <a:solidFill>
            <a:srgbClr val="3C2415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Questionnaires Adult Trials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02250" y="3352800"/>
            <a:ext cx="2942158" cy="914400"/>
          </a:xfrm>
        </p:spPr>
        <p:txBody>
          <a:bodyPr/>
          <a:lstStyle/>
          <a:p>
            <a:r>
              <a:rPr lang="en-US" altLang="en-US" dirty="0"/>
              <a:t>Consortium meeting Copenhagen </a:t>
            </a:r>
          </a:p>
          <a:p>
            <a:r>
              <a:rPr lang="en-US" altLang="en-US" dirty="0"/>
              <a:t>January 2018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EC9C9C3C-D5CC-451D-B3FE-7AB8D50A0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Preliminary </a:t>
            </a:r>
            <a:r>
              <a:rPr lang="nl-NL" b="1" dirty="0" err="1"/>
              <a:t>Results</a:t>
            </a:r>
            <a:r>
              <a:rPr lang="nl-NL" b="1" dirty="0"/>
              <a:t> </a:t>
            </a:r>
            <a:r>
              <a:rPr lang="nl-NL" dirty="0"/>
              <a:t>Field </a:t>
            </a:r>
            <a:r>
              <a:rPr lang="nl-NL" dirty="0" err="1"/>
              <a:t>Testing</a:t>
            </a:r>
            <a:r>
              <a:rPr lang="nl-NL" dirty="0"/>
              <a:t/>
            </a:r>
            <a:br>
              <a:rPr lang="nl-NL" dirty="0"/>
            </a:br>
            <a:r>
              <a:rPr lang="nl-NL" dirty="0"/>
              <a:t>Germany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372CDC7D-B5D1-4E71-9DE0-CA10FD5BEA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/>
              <a:t>Literate</a:t>
            </a:r>
            <a:r>
              <a:rPr lang="nl-NL" dirty="0"/>
              <a:t>, male, 24yrs</a:t>
            </a:r>
          </a:p>
          <a:p>
            <a:pPr lvl="1"/>
            <a:r>
              <a:rPr lang="nl-NL" dirty="0" err="1"/>
              <a:t>Arabic</a:t>
            </a:r>
            <a:r>
              <a:rPr lang="nl-NL" dirty="0"/>
              <a:t> </a:t>
            </a:r>
            <a:r>
              <a:rPr lang="nl-NL" dirty="0" err="1"/>
              <a:t>acceptable</a:t>
            </a:r>
            <a:r>
              <a:rPr lang="nl-NL" dirty="0"/>
              <a:t>, but </a:t>
            </a:r>
            <a:r>
              <a:rPr lang="nl-NL" dirty="0" err="1"/>
              <a:t>many</a:t>
            </a:r>
            <a:r>
              <a:rPr lang="nl-NL" dirty="0"/>
              <a:t> </a:t>
            </a:r>
            <a:r>
              <a:rPr lang="nl-NL" dirty="0" err="1"/>
              <a:t>typos</a:t>
            </a:r>
            <a:r>
              <a:rPr lang="nl-NL" dirty="0"/>
              <a:t> in: WHODAS, HSCL-25, PSYCHLOPS, Access </a:t>
            </a:r>
            <a:r>
              <a:rPr lang="nl-NL" dirty="0" err="1"/>
              <a:t>to</a:t>
            </a:r>
            <a:r>
              <a:rPr lang="nl-NL" dirty="0"/>
              <a:t> health care</a:t>
            </a:r>
          </a:p>
          <a:p>
            <a:pPr lvl="1"/>
            <a:r>
              <a:rPr lang="nl-NL" dirty="0" err="1">
                <a:solidFill>
                  <a:schemeClr val="tx1"/>
                </a:solidFill>
              </a:rPr>
              <a:t>Some</a:t>
            </a:r>
            <a:r>
              <a:rPr lang="nl-NL" dirty="0">
                <a:solidFill>
                  <a:schemeClr val="tx1"/>
                </a:solidFill>
              </a:rPr>
              <a:t> </a:t>
            </a:r>
            <a:r>
              <a:rPr lang="nl-NL" dirty="0" err="1">
                <a:solidFill>
                  <a:schemeClr val="tx1"/>
                </a:solidFill>
              </a:rPr>
              <a:t>words</a:t>
            </a:r>
            <a:r>
              <a:rPr lang="nl-NL" dirty="0">
                <a:solidFill>
                  <a:schemeClr val="tx1"/>
                </a:solidFill>
              </a:rPr>
              <a:t> </a:t>
            </a:r>
            <a:r>
              <a:rPr lang="nl-NL" dirty="0" err="1">
                <a:solidFill>
                  <a:schemeClr val="tx1"/>
                </a:solidFill>
              </a:rPr>
              <a:t>unclear</a:t>
            </a:r>
            <a:endParaRPr lang="nl-NL" dirty="0">
              <a:solidFill>
                <a:schemeClr val="tx1"/>
              </a:solidFill>
            </a:endParaRPr>
          </a:p>
          <a:p>
            <a:pPr lvl="1"/>
            <a:r>
              <a:rPr lang="nl-NL" dirty="0"/>
              <a:t>WHODAS </a:t>
            </a:r>
            <a:r>
              <a:rPr lang="nl-NL" dirty="0" err="1"/>
              <a:t>larger</a:t>
            </a:r>
            <a:r>
              <a:rPr lang="nl-NL" dirty="0"/>
              <a:t> issues </a:t>
            </a:r>
            <a:r>
              <a:rPr lang="nl-NL" dirty="0" err="1"/>
              <a:t>regarding</a:t>
            </a:r>
            <a:r>
              <a:rPr lang="nl-NL" dirty="0"/>
              <a:t> </a:t>
            </a:r>
            <a:r>
              <a:rPr lang="nl-NL" dirty="0" err="1"/>
              <a:t>translation</a:t>
            </a:r>
            <a:r>
              <a:rPr lang="nl-NL" dirty="0"/>
              <a:t>/wording</a:t>
            </a:r>
          </a:p>
          <a:p>
            <a:pPr lvl="1"/>
            <a:r>
              <a:rPr lang="nl-NL" dirty="0" err="1">
                <a:solidFill>
                  <a:schemeClr val="tx1"/>
                </a:solidFill>
              </a:rPr>
              <a:t>Objective</a:t>
            </a:r>
            <a:r>
              <a:rPr lang="nl-NL" dirty="0">
                <a:solidFill>
                  <a:schemeClr val="tx1"/>
                </a:solidFill>
              </a:rPr>
              <a:t> CSRI </a:t>
            </a:r>
            <a:r>
              <a:rPr lang="nl-NL" dirty="0" err="1">
                <a:solidFill>
                  <a:schemeClr val="tx1"/>
                </a:solidFill>
              </a:rPr>
              <a:t>difficult</a:t>
            </a:r>
            <a:r>
              <a:rPr lang="nl-NL" dirty="0">
                <a:solidFill>
                  <a:schemeClr val="tx1"/>
                </a:solidFill>
              </a:rPr>
              <a:t> </a:t>
            </a:r>
            <a:r>
              <a:rPr lang="nl-NL" dirty="0" err="1">
                <a:solidFill>
                  <a:schemeClr val="tx1"/>
                </a:solidFill>
              </a:rPr>
              <a:t>to</a:t>
            </a:r>
            <a:r>
              <a:rPr lang="nl-NL" dirty="0">
                <a:solidFill>
                  <a:schemeClr val="tx1"/>
                </a:solidFill>
              </a:rPr>
              <a:t> </a:t>
            </a:r>
            <a:r>
              <a:rPr lang="nl-NL" dirty="0" err="1">
                <a:solidFill>
                  <a:schemeClr val="tx1"/>
                </a:solidFill>
              </a:rPr>
              <a:t>understand</a:t>
            </a:r>
            <a:endParaRPr lang="nl-NL" dirty="0">
              <a:solidFill>
                <a:schemeClr val="tx1"/>
              </a:solidFill>
            </a:endParaRPr>
          </a:p>
          <a:p>
            <a:endParaRPr lang="nl-NL" dirty="0"/>
          </a:p>
          <a:p>
            <a:endParaRPr lang="nl-NL" dirty="0"/>
          </a:p>
          <a:p>
            <a:pPr lvl="1"/>
            <a:endParaRPr lang="nl-NL" dirty="0"/>
          </a:p>
          <a:p>
            <a:pPr lvl="1"/>
            <a:endParaRPr lang="nl-NL" dirty="0"/>
          </a:p>
          <a:p>
            <a:pPr lvl="1"/>
            <a:endParaRPr lang="nl-NL" dirty="0"/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771980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EC9C9C3C-D5CC-451D-B3FE-7AB8D50A0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Preliminary </a:t>
            </a:r>
            <a:r>
              <a:rPr lang="nl-NL" b="1" dirty="0" err="1"/>
              <a:t>Results</a:t>
            </a:r>
            <a:r>
              <a:rPr lang="nl-NL" b="1" dirty="0"/>
              <a:t> </a:t>
            </a:r>
            <a:r>
              <a:rPr lang="nl-NL" dirty="0"/>
              <a:t>Field </a:t>
            </a:r>
            <a:r>
              <a:rPr lang="nl-NL" dirty="0" err="1"/>
              <a:t>Testing</a:t>
            </a:r>
            <a:r>
              <a:rPr lang="nl-NL" dirty="0"/>
              <a:t/>
            </a:r>
            <a:br>
              <a:rPr lang="nl-NL" dirty="0"/>
            </a:br>
            <a:r>
              <a:rPr lang="nl-NL" dirty="0"/>
              <a:t>Turkey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372CDC7D-B5D1-4E71-9DE0-CA10FD5BEA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/>
              <a:t>Literate</a:t>
            </a:r>
            <a:r>
              <a:rPr lang="nl-NL" dirty="0"/>
              <a:t>, 20 </a:t>
            </a:r>
            <a:r>
              <a:rPr lang="nl-NL" dirty="0" err="1"/>
              <a:t>and</a:t>
            </a:r>
            <a:r>
              <a:rPr lang="nl-NL" dirty="0"/>
              <a:t> 24yrs </a:t>
            </a:r>
          </a:p>
          <a:p>
            <a:pPr lvl="1"/>
            <a:r>
              <a:rPr lang="nl-NL" dirty="0" err="1">
                <a:solidFill>
                  <a:schemeClr val="tx1"/>
                </a:solidFill>
              </a:rPr>
              <a:t>Arabic</a:t>
            </a:r>
            <a:r>
              <a:rPr lang="nl-NL" dirty="0">
                <a:solidFill>
                  <a:schemeClr val="tx1"/>
                </a:solidFill>
              </a:rPr>
              <a:t> </a:t>
            </a:r>
            <a:r>
              <a:rPr lang="nl-NL" dirty="0" err="1">
                <a:solidFill>
                  <a:schemeClr val="tx1"/>
                </a:solidFill>
              </a:rPr>
              <a:t>acceptable</a:t>
            </a:r>
            <a:r>
              <a:rPr lang="nl-NL" dirty="0">
                <a:solidFill>
                  <a:schemeClr val="tx1"/>
                </a:solidFill>
              </a:rPr>
              <a:t>, but </a:t>
            </a:r>
            <a:r>
              <a:rPr lang="nl-NL" dirty="0" err="1">
                <a:solidFill>
                  <a:schemeClr val="tx1"/>
                </a:solidFill>
              </a:rPr>
              <a:t>there</a:t>
            </a:r>
            <a:r>
              <a:rPr lang="nl-NL" dirty="0">
                <a:solidFill>
                  <a:schemeClr val="tx1"/>
                </a:solidFill>
              </a:rPr>
              <a:t> are </a:t>
            </a:r>
            <a:r>
              <a:rPr lang="nl-NL" dirty="0" err="1">
                <a:solidFill>
                  <a:schemeClr val="tx1"/>
                </a:solidFill>
              </a:rPr>
              <a:t>typos</a:t>
            </a:r>
            <a:endParaRPr lang="nl-NL" dirty="0">
              <a:solidFill>
                <a:schemeClr val="tx1"/>
              </a:solidFill>
            </a:endParaRPr>
          </a:p>
          <a:p>
            <a:pPr lvl="1"/>
            <a:r>
              <a:rPr lang="nl-NL" dirty="0" err="1">
                <a:solidFill>
                  <a:schemeClr val="tx1"/>
                </a:solidFill>
              </a:rPr>
              <a:t>Some</a:t>
            </a:r>
            <a:r>
              <a:rPr lang="nl-NL" dirty="0">
                <a:solidFill>
                  <a:schemeClr val="tx1"/>
                </a:solidFill>
              </a:rPr>
              <a:t> of </a:t>
            </a:r>
            <a:r>
              <a:rPr lang="nl-NL" dirty="0" err="1">
                <a:solidFill>
                  <a:schemeClr val="tx1"/>
                </a:solidFill>
              </a:rPr>
              <a:t>the</a:t>
            </a:r>
            <a:r>
              <a:rPr lang="nl-NL" dirty="0">
                <a:solidFill>
                  <a:schemeClr val="tx1"/>
                </a:solidFill>
              </a:rPr>
              <a:t> </a:t>
            </a:r>
            <a:r>
              <a:rPr lang="nl-NL" dirty="0" err="1">
                <a:solidFill>
                  <a:schemeClr val="tx1"/>
                </a:solidFill>
              </a:rPr>
              <a:t>translations</a:t>
            </a:r>
            <a:r>
              <a:rPr lang="nl-NL" dirty="0">
                <a:solidFill>
                  <a:schemeClr val="tx1"/>
                </a:solidFill>
              </a:rPr>
              <a:t> are wrong or missing, </a:t>
            </a:r>
            <a:r>
              <a:rPr lang="nl-NL" dirty="0" err="1">
                <a:solidFill>
                  <a:schemeClr val="tx1"/>
                </a:solidFill>
              </a:rPr>
              <a:t>some</a:t>
            </a:r>
            <a:r>
              <a:rPr lang="nl-NL" dirty="0">
                <a:solidFill>
                  <a:schemeClr val="tx1"/>
                </a:solidFill>
              </a:rPr>
              <a:t> </a:t>
            </a:r>
            <a:r>
              <a:rPr lang="nl-NL" dirty="0" err="1">
                <a:solidFill>
                  <a:schemeClr val="tx1"/>
                </a:solidFill>
              </a:rPr>
              <a:t>inconsistencies</a:t>
            </a:r>
            <a:r>
              <a:rPr lang="nl-NL" dirty="0">
                <a:solidFill>
                  <a:schemeClr val="tx1"/>
                </a:solidFill>
              </a:rPr>
              <a:t> </a:t>
            </a:r>
            <a:r>
              <a:rPr lang="nl-NL" dirty="0" err="1">
                <a:solidFill>
                  <a:schemeClr val="tx1"/>
                </a:solidFill>
              </a:rPr>
              <a:t>between</a:t>
            </a:r>
            <a:r>
              <a:rPr lang="nl-NL" dirty="0">
                <a:solidFill>
                  <a:schemeClr val="tx1"/>
                </a:solidFill>
              </a:rPr>
              <a:t> English </a:t>
            </a:r>
            <a:r>
              <a:rPr lang="nl-NL" dirty="0" err="1">
                <a:solidFill>
                  <a:schemeClr val="tx1"/>
                </a:solidFill>
              </a:rPr>
              <a:t>and</a:t>
            </a:r>
            <a:r>
              <a:rPr lang="nl-NL" dirty="0">
                <a:solidFill>
                  <a:schemeClr val="tx1"/>
                </a:solidFill>
              </a:rPr>
              <a:t> </a:t>
            </a:r>
            <a:r>
              <a:rPr lang="nl-NL" dirty="0" err="1">
                <a:solidFill>
                  <a:schemeClr val="tx1"/>
                </a:solidFill>
              </a:rPr>
              <a:t>Arabic</a:t>
            </a:r>
            <a:r>
              <a:rPr lang="nl-NL" dirty="0">
                <a:solidFill>
                  <a:schemeClr val="tx1"/>
                </a:solidFill>
              </a:rPr>
              <a:t> </a:t>
            </a:r>
            <a:r>
              <a:rPr lang="nl-NL" dirty="0" err="1">
                <a:solidFill>
                  <a:schemeClr val="tx1"/>
                </a:solidFill>
              </a:rPr>
              <a:t>versions</a:t>
            </a:r>
            <a:endParaRPr lang="nl-NL" dirty="0">
              <a:solidFill>
                <a:schemeClr val="tx1"/>
              </a:solidFill>
            </a:endParaRPr>
          </a:p>
          <a:p>
            <a:pPr lvl="1"/>
            <a:r>
              <a:rPr lang="nl-NL" dirty="0" err="1"/>
              <a:t>Some</a:t>
            </a:r>
            <a:r>
              <a:rPr lang="nl-NL" dirty="0"/>
              <a:t> </a:t>
            </a:r>
            <a:r>
              <a:rPr lang="nl-NL" dirty="0" err="1"/>
              <a:t>words</a:t>
            </a:r>
            <a:r>
              <a:rPr lang="nl-NL" dirty="0"/>
              <a:t> </a:t>
            </a:r>
            <a:r>
              <a:rPr lang="nl-NL" dirty="0" err="1"/>
              <a:t>unclear</a:t>
            </a:r>
            <a:r>
              <a:rPr lang="nl-NL" dirty="0"/>
              <a:t> or </a:t>
            </a:r>
            <a:r>
              <a:rPr lang="nl-NL" dirty="0" err="1"/>
              <a:t>inappropriate</a:t>
            </a:r>
            <a:r>
              <a:rPr lang="nl-NL" dirty="0"/>
              <a:t> (WHODAS “respondent”, LEC-5 </a:t>
            </a:r>
            <a:r>
              <a:rPr lang="nl-NL" dirty="0" err="1"/>
              <a:t>sexual</a:t>
            </a:r>
            <a:r>
              <a:rPr lang="nl-NL" dirty="0"/>
              <a:t> trauma, CSRI </a:t>
            </a:r>
            <a:r>
              <a:rPr lang="nl-NL" dirty="0" err="1"/>
              <a:t>professions</a:t>
            </a:r>
            <a:r>
              <a:rPr lang="nl-NL" dirty="0"/>
              <a:t>)</a:t>
            </a:r>
          </a:p>
          <a:p>
            <a:pPr lvl="1"/>
            <a:endParaRPr lang="nl-NL" dirty="0"/>
          </a:p>
          <a:p>
            <a:pPr lvl="1"/>
            <a:endParaRPr lang="nl-NL" dirty="0"/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97481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Questionnaires Adult Trials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xmlns="" id="{1A7ADF7B-A01F-4C07-923B-2C5E048F56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/>
              <a:t>Included</a:t>
            </a:r>
            <a:r>
              <a:rPr lang="nl-NL" dirty="0"/>
              <a:t> (in </a:t>
            </a:r>
            <a:r>
              <a:rPr lang="nl-NL" dirty="0" err="1"/>
              <a:t>Arabic</a:t>
            </a:r>
            <a:r>
              <a:rPr lang="nl-NL" dirty="0"/>
              <a:t>):</a:t>
            </a:r>
          </a:p>
          <a:p>
            <a:pPr lvl="1"/>
            <a:r>
              <a:rPr lang="nl-NL" sz="1600" dirty="0"/>
              <a:t>WHODAS 2.0</a:t>
            </a:r>
          </a:p>
          <a:p>
            <a:pPr lvl="1"/>
            <a:r>
              <a:rPr lang="nl-NL" sz="1600" dirty="0"/>
              <a:t>K10</a:t>
            </a:r>
          </a:p>
          <a:p>
            <a:pPr lvl="1"/>
            <a:r>
              <a:rPr lang="nl-NL" sz="1600" dirty="0"/>
              <a:t>HSCL-25</a:t>
            </a:r>
          </a:p>
          <a:p>
            <a:pPr lvl="1"/>
            <a:r>
              <a:rPr lang="nl-NL" sz="1600" dirty="0"/>
              <a:t>LEC-5</a:t>
            </a:r>
          </a:p>
          <a:p>
            <a:pPr lvl="1"/>
            <a:r>
              <a:rPr lang="nl-NL" sz="1600" dirty="0"/>
              <a:t>PCL-5</a:t>
            </a:r>
          </a:p>
          <a:p>
            <a:pPr lvl="1"/>
            <a:r>
              <a:rPr lang="nl-NL" sz="1600" dirty="0"/>
              <a:t>PSYCHLOPS pre </a:t>
            </a:r>
            <a:r>
              <a:rPr lang="nl-NL" sz="1600" dirty="0" err="1"/>
              <a:t>and</a:t>
            </a:r>
            <a:r>
              <a:rPr lang="nl-NL" sz="1600" dirty="0"/>
              <a:t> post </a:t>
            </a:r>
            <a:r>
              <a:rPr lang="nl-NL" sz="1600" dirty="0" err="1"/>
              <a:t>intervention</a:t>
            </a:r>
            <a:endParaRPr lang="nl-NL" sz="1600" dirty="0"/>
          </a:p>
          <a:p>
            <a:pPr lvl="1"/>
            <a:r>
              <a:rPr lang="nl-NL" sz="1600" dirty="0"/>
              <a:t>PMLDC</a:t>
            </a:r>
          </a:p>
          <a:p>
            <a:pPr lvl="1"/>
            <a:r>
              <a:rPr lang="nl-NL" sz="1600" dirty="0"/>
              <a:t>Access </a:t>
            </a:r>
            <a:r>
              <a:rPr lang="nl-NL" sz="1600" dirty="0" err="1"/>
              <a:t>to</a:t>
            </a:r>
            <a:r>
              <a:rPr lang="nl-NL" sz="1600" dirty="0"/>
              <a:t> health services</a:t>
            </a:r>
          </a:p>
          <a:p>
            <a:pPr lvl="1"/>
            <a:r>
              <a:rPr lang="nl-NL" sz="1600" dirty="0" err="1"/>
              <a:t>Suicidal</a:t>
            </a:r>
            <a:r>
              <a:rPr lang="nl-NL" sz="1600" dirty="0"/>
              <a:t> </a:t>
            </a:r>
            <a:r>
              <a:rPr lang="nl-NL" sz="1600" dirty="0" err="1"/>
              <a:t>ideation</a:t>
            </a:r>
            <a:endParaRPr lang="nl-NL" sz="1600" dirty="0"/>
          </a:p>
          <a:p>
            <a:pPr lvl="1"/>
            <a:r>
              <a:rPr lang="nl-NL" sz="1600" dirty="0"/>
              <a:t>Severe disorders</a:t>
            </a:r>
          </a:p>
          <a:p>
            <a:pPr lvl="1"/>
            <a:endParaRPr lang="nl-NL" dirty="0"/>
          </a:p>
          <a:p>
            <a:r>
              <a:rPr lang="nl-NL" dirty="0" err="1"/>
              <a:t>Not</a:t>
            </a:r>
            <a:r>
              <a:rPr lang="nl-NL" dirty="0"/>
              <a:t> </a:t>
            </a:r>
            <a:r>
              <a:rPr lang="nl-NL" dirty="0" err="1"/>
              <a:t>yet</a:t>
            </a:r>
            <a:r>
              <a:rPr lang="nl-NL" dirty="0"/>
              <a:t> </a:t>
            </a:r>
            <a:r>
              <a:rPr lang="nl-NL" dirty="0" err="1"/>
              <a:t>included</a:t>
            </a:r>
            <a:r>
              <a:rPr lang="nl-NL" dirty="0"/>
              <a:t>: </a:t>
            </a:r>
          </a:p>
          <a:p>
            <a:pPr lvl="1"/>
            <a:r>
              <a:rPr lang="nl-NL" sz="1600" dirty="0"/>
              <a:t>CSRI (meeting David </a:t>
            </a:r>
            <a:r>
              <a:rPr lang="nl-NL" sz="1600" dirty="0" err="1"/>
              <a:t>McDaid</a:t>
            </a:r>
            <a:r>
              <a:rPr lang="nl-NL" sz="1600" dirty="0"/>
              <a:t>)</a:t>
            </a:r>
          </a:p>
          <a:p>
            <a:pPr lvl="1"/>
            <a:r>
              <a:rPr lang="nl-NL" sz="1600" dirty="0" err="1"/>
              <a:t>Final</a:t>
            </a:r>
            <a:r>
              <a:rPr lang="nl-NL" sz="1600" dirty="0"/>
              <a:t> </a:t>
            </a:r>
            <a:r>
              <a:rPr lang="nl-NL" sz="1600" dirty="0" err="1"/>
              <a:t>version</a:t>
            </a:r>
            <a:r>
              <a:rPr lang="nl-NL" sz="1600" dirty="0"/>
              <a:t> </a:t>
            </a:r>
            <a:r>
              <a:rPr lang="nl-NL" sz="1600" dirty="0" err="1"/>
              <a:t>demographic</a:t>
            </a:r>
            <a:r>
              <a:rPr lang="nl-NL" sz="1600" dirty="0"/>
              <a:t> </a:t>
            </a:r>
            <a:r>
              <a:rPr lang="nl-NL" sz="1600" dirty="0" err="1"/>
              <a:t>questions</a:t>
            </a:r>
            <a:r>
              <a:rPr lang="nl-NL" sz="1600" dirty="0"/>
              <a:t> (</a:t>
            </a:r>
            <a:r>
              <a:rPr lang="nl-NL" sz="1600" dirty="0" err="1"/>
              <a:t>to</a:t>
            </a:r>
            <a:r>
              <a:rPr lang="nl-NL" sz="1600" dirty="0"/>
              <a:t> </a:t>
            </a:r>
            <a:r>
              <a:rPr lang="nl-NL" sz="1600" dirty="0" err="1"/>
              <a:t>be</a:t>
            </a:r>
            <a:r>
              <a:rPr lang="nl-NL" sz="1600" dirty="0"/>
              <a:t> </a:t>
            </a:r>
            <a:r>
              <a:rPr lang="nl-NL" sz="1600" dirty="0" err="1"/>
              <a:t>discussed</a:t>
            </a:r>
            <a:r>
              <a:rPr lang="nl-NL" sz="16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38520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2C436FC6-E3B4-4FFD-970C-53AA30449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Field </a:t>
            </a:r>
            <a:r>
              <a:rPr lang="nl-NL" dirty="0" err="1"/>
              <a:t>Testing</a:t>
            </a:r>
            <a:r>
              <a:rPr lang="nl-NL" dirty="0"/>
              <a:t> of </a:t>
            </a:r>
            <a:r>
              <a:rPr lang="nl-NL" dirty="0" err="1"/>
              <a:t>the</a:t>
            </a:r>
            <a:r>
              <a:rPr lang="nl-NL"/>
              <a:t> Questionnaires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B154C504-C0C5-4DEB-84CF-F40B3E423A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nl-NL" dirty="0" err="1"/>
              <a:t>Did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 have </a:t>
            </a:r>
            <a:r>
              <a:rPr lang="nl-NL" dirty="0" err="1"/>
              <a:t>difficulties</a:t>
            </a:r>
            <a:r>
              <a:rPr lang="nl-NL" dirty="0"/>
              <a:t> </a:t>
            </a:r>
            <a:r>
              <a:rPr lang="nl-NL" dirty="0" err="1"/>
              <a:t>understanding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question/statement?</a:t>
            </a:r>
            <a:br>
              <a:rPr lang="nl-NL" dirty="0"/>
            </a:br>
            <a:r>
              <a:rPr lang="nl-NL" dirty="0" err="1"/>
              <a:t>If</a:t>
            </a:r>
            <a:r>
              <a:rPr lang="nl-NL" dirty="0"/>
              <a:t> YES: </a:t>
            </a:r>
            <a:r>
              <a:rPr lang="nl-NL" dirty="0" err="1"/>
              <a:t>What</a:t>
            </a:r>
            <a:r>
              <a:rPr lang="nl-NL" dirty="0"/>
              <a:t> part of </a:t>
            </a:r>
            <a:r>
              <a:rPr lang="nl-NL" dirty="0" err="1"/>
              <a:t>the</a:t>
            </a:r>
            <a:r>
              <a:rPr lang="nl-NL" dirty="0"/>
              <a:t> question </a:t>
            </a:r>
            <a:r>
              <a:rPr lang="nl-NL" dirty="0" err="1"/>
              <a:t>did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 </a:t>
            </a:r>
            <a:r>
              <a:rPr lang="nl-NL" dirty="0" err="1"/>
              <a:t>not</a:t>
            </a:r>
            <a:r>
              <a:rPr lang="nl-NL" dirty="0"/>
              <a:t> </a:t>
            </a:r>
            <a:r>
              <a:rPr lang="nl-NL" dirty="0" err="1"/>
              <a:t>understand</a:t>
            </a:r>
            <a:r>
              <a:rPr lang="nl-NL" dirty="0"/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err="1"/>
              <a:t>Can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 </a:t>
            </a:r>
            <a:r>
              <a:rPr lang="nl-NL" dirty="0" err="1"/>
              <a:t>explain</a:t>
            </a:r>
            <a:r>
              <a:rPr lang="nl-NL" dirty="0"/>
              <a:t>, in </a:t>
            </a:r>
            <a:r>
              <a:rPr lang="nl-NL" dirty="0" err="1"/>
              <a:t>your</a:t>
            </a:r>
            <a:r>
              <a:rPr lang="nl-NL" dirty="0"/>
              <a:t> </a:t>
            </a:r>
            <a:r>
              <a:rPr lang="nl-NL" dirty="0" err="1"/>
              <a:t>own</a:t>
            </a:r>
            <a:r>
              <a:rPr lang="nl-NL" dirty="0"/>
              <a:t> </a:t>
            </a:r>
            <a:r>
              <a:rPr lang="nl-NL" dirty="0" err="1"/>
              <a:t>words</a:t>
            </a:r>
            <a:r>
              <a:rPr lang="nl-NL" dirty="0"/>
              <a:t>, </a:t>
            </a:r>
            <a:r>
              <a:rPr lang="nl-NL" dirty="0" err="1"/>
              <a:t>to</a:t>
            </a:r>
            <a:r>
              <a:rPr lang="nl-NL" dirty="0"/>
              <a:t> me </a:t>
            </a:r>
            <a:r>
              <a:rPr lang="nl-NL" dirty="0" err="1"/>
              <a:t>what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questions</a:t>
            </a:r>
            <a:r>
              <a:rPr lang="nl-NL" dirty="0"/>
              <a:t>/</a:t>
            </a:r>
            <a:r>
              <a:rPr lang="nl-NL" dirty="0" err="1"/>
              <a:t>statments</a:t>
            </a:r>
            <a:r>
              <a:rPr lang="nl-NL" dirty="0"/>
              <a:t> are </a:t>
            </a:r>
            <a:r>
              <a:rPr lang="nl-NL" dirty="0" err="1"/>
              <a:t>asking</a:t>
            </a:r>
            <a:r>
              <a:rPr lang="nl-NL" dirty="0"/>
              <a:t> </a:t>
            </a:r>
            <a:r>
              <a:rPr lang="nl-NL" dirty="0" err="1"/>
              <a:t>about</a:t>
            </a:r>
            <a:r>
              <a:rPr lang="nl-NL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517786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EC9C9C3C-D5CC-451D-B3FE-7AB8D50A0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Field </a:t>
            </a:r>
            <a:r>
              <a:rPr lang="nl-NL" b="1" dirty="0" err="1"/>
              <a:t>Testing</a:t>
            </a:r>
            <a:r>
              <a:rPr lang="nl-NL" dirty="0"/>
              <a:t/>
            </a:r>
            <a:br>
              <a:rPr lang="nl-NL" dirty="0"/>
            </a:br>
            <a:r>
              <a:rPr lang="nl-NL" dirty="0"/>
              <a:t>Preliminary </a:t>
            </a:r>
            <a:r>
              <a:rPr lang="nl-NL" dirty="0" err="1"/>
              <a:t>Results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372CDC7D-B5D1-4E71-9DE0-CA10FD5BEA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>
                <a:solidFill>
                  <a:schemeClr val="tx1"/>
                </a:solidFill>
              </a:rPr>
              <a:t>All</a:t>
            </a:r>
            <a:r>
              <a:rPr lang="nl-NL" dirty="0">
                <a:solidFill>
                  <a:schemeClr val="tx1"/>
                </a:solidFill>
              </a:rPr>
              <a:t> sites </a:t>
            </a:r>
            <a:r>
              <a:rPr lang="nl-NL" dirty="0" err="1">
                <a:solidFill>
                  <a:schemeClr val="tx1"/>
                </a:solidFill>
              </a:rPr>
              <a:t>interviewed</a:t>
            </a:r>
            <a:r>
              <a:rPr lang="nl-NL" dirty="0">
                <a:solidFill>
                  <a:schemeClr val="tx1"/>
                </a:solidFill>
              </a:rPr>
              <a:t> </a:t>
            </a:r>
            <a:r>
              <a:rPr lang="nl-NL" dirty="0" err="1">
                <a:solidFill>
                  <a:schemeClr val="tx1"/>
                </a:solidFill>
              </a:rPr>
              <a:t>literate</a:t>
            </a:r>
            <a:r>
              <a:rPr lang="nl-NL" dirty="0">
                <a:solidFill>
                  <a:schemeClr val="tx1"/>
                </a:solidFill>
              </a:rPr>
              <a:t> </a:t>
            </a:r>
            <a:r>
              <a:rPr lang="nl-NL" dirty="0" err="1">
                <a:solidFill>
                  <a:schemeClr val="tx1"/>
                </a:solidFill>
              </a:rPr>
              <a:t>Syrians</a:t>
            </a:r>
            <a:endParaRPr lang="nl-NL" dirty="0">
              <a:solidFill>
                <a:schemeClr val="tx1"/>
              </a:solidFill>
            </a:endParaRPr>
          </a:p>
          <a:p>
            <a:endParaRPr lang="nl-NL" dirty="0">
              <a:solidFill>
                <a:schemeClr val="tx1"/>
              </a:solidFill>
            </a:endParaRPr>
          </a:p>
          <a:p>
            <a:r>
              <a:rPr lang="nl-NL" dirty="0" err="1">
                <a:solidFill>
                  <a:schemeClr val="tx1"/>
                </a:solidFill>
              </a:rPr>
              <a:t>Arabic</a:t>
            </a:r>
            <a:r>
              <a:rPr lang="nl-NL" dirty="0">
                <a:solidFill>
                  <a:schemeClr val="tx1"/>
                </a:solidFill>
              </a:rPr>
              <a:t> </a:t>
            </a:r>
            <a:r>
              <a:rPr lang="nl-NL" dirty="0" err="1">
                <a:solidFill>
                  <a:schemeClr val="tx1"/>
                </a:solidFill>
              </a:rPr>
              <a:t>acceptable</a:t>
            </a:r>
            <a:r>
              <a:rPr lang="nl-NL" dirty="0">
                <a:solidFill>
                  <a:schemeClr val="tx1"/>
                </a:solidFill>
              </a:rPr>
              <a:t>, but </a:t>
            </a:r>
            <a:r>
              <a:rPr lang="nl-NL" dirty="0" err="1">
                <a:solidFill>
                  <a:schemeClr val="tx1"/>
                </a:solidFill>
              </a:rPr>
              <a:t>there</a:t>
            </a:r>
            <a:r>
              <a:rPr lang="nl-NL" dirty="0">
                <a:solidFill>
                  <a:schemeClr val="tx1"/>
                </a:solidFill>
              </a:rPr>
              <a:t> are </a:t>
            </a:r>
            <a:r>
              <a:rPr lang="nl-NL" dirty="0" err="1">
                <a:solidFill>
                  <a:schemeClr val="tx1"/>
                </a:solidFill>
              </a:rPr>
              <a:t>typos</a:t>
            </a:r>
            <a:endParaRPr lang="nl-NL" dirty="0">
              <a:solidFill>
                <a:schemeClr val="tx1"/>
              </a:solidFill>
            </a:endParaRPr>
          </a:p>
          <a:p>
            <a:r>
              <a:rPr lang="nl-NL" dirty="0" err="1">
                <a:solidFill>
                  <a:schemeClr val="tx1"/>
                </a:solidFill>
              </a:rPr>
              <a:t>Need</a:t>
            </a:r>
            <a:r>
              <a:rPr lang="nl-NL" dirty="0">
                <a:solidFill>
                  <a:schemeClr val="tx1"/>
                </a:solidFill>
              </a:rPr>
              <a:t> </a:t>
            </a:r>
            <a:r>
              <a:rPr lang="nl-NL" dirty="0" err="1">
                <a:solidFill>
                  <a:schemeClr val="tx1"/>
                </a:solidFill>
              </a:rPr>
              <a:t>to</a:t>
            </a:r>
            <a:r>
              <a:rPr lang="nl-NL" dirty="0">
                <a:solidFill>
                  <a:schemeClr val="tx1"/>
                </a:solidFill>
              </a:rPr>
              <a:t> </a:t>
            </a:r>
            <a:r>
              <a:rPr lang="nl-NL" dirty="0" err="1">
                <a:solidFill>
                  <a:schemeClr val="tx1"/>
                </a:solidFill>
              </a:rPr>
              <a:t>adapt</a:t>
            </a:r>
            <a:r>
              <a:rPr lang="nl-NL" dirty="0">
                <a:solidFill>
                  <a:schemeClr val="tx1"/>
                </a:solidFill>
              </a:rPr>
              <a:t> </a:t>
            </a:r>
            <a:r>
              <a:rPr lang="nl-NL" dirty="0" err="1">
                <a:solidFill>
                  <a:schemeClr val="tx1"/>
                </a:solidFill>
              </a:rPr>
              <a:t>to</a:t>
            </a:r>
            <a:r>
              <a:rPr lang="nl-NL" dirty="0">
                <a:solidFill>
                  <a:schemeClr val="tx1"/>
                </a:solidFill>
              </a:rPr>
              <a:t> </a:t>
            </a:r>
            <a:r>
              <a:rPr lang="nl-NL" dirty="0" err="1">
                <a:solidFill>
                  <a:schemeClr val="tx1"/>
                </a:solidFill>
              </a:rPr>
              <a:t>local</a:t>
            </a:r>
            <a:r>
              <a:rPr lang="nl-NL" dirty="0">
                <a:solidFill>
                  <a:schemeClr val="tx1"/>
                </a:solidFill>
              </a:rPr>
              <a:t> site </a:t>
            </a:r>
          </a:p>
          <a:p>
            <a:pPr lvl="1"/>
            <a:r>
              <a:rPr lang="nl-NL" sz="1600" dirty="0">
                <a:solidFill>
                  <a:schemeClr val="tx1"/>
                </a:solidFill>
              </a:rPr>
              <a:t>e.g., </a:t>
            </a:r>
            <a:r>
              <a:rPr lang="nl-NL" sz="1600" dirty="0" err="1">
                <a:solidFill>
                  <a:schemeClr val="tx1"/>
                </a:solidFill>
              </a:rPr>
              <a:t>not</a:t>
            </a:r>
            <a:r>
              <a:rPr lang="nl-NL" sz="1600" dirty="0">
                <a:solidFill>
                  <a:schemeClr val="tx1"/>
                </a:solidFill>
              </a:rPr>
              <a:t>: “</a:t>
            </a:r>
            <a:r>
              <a:rPr lang="nl-NL" sz="1600" dirty="0" err="1">
                <a:solidFill>
                  <a:schemeClr val="tx1"/>
                </a:solidFill>
              </a:rPr>
              <a:t>the</a:t>
            </a:r>
            <a:r>
              <a:rPr lang="nl-NL" sz="1600" dirty="0">
                <a:solidFill>
                  <a:schemeClr val="tx1"/>
                </a:solidFill>
              </a:rPr>
              <a:t> Netherlands”</a:t>
            </a:r>
          </a:p>
          <a:p>
            <a:r>
              <a:rPr lang="nl-NL" dirty="0" err="1">
                <a:solidFill>
                  <a:schemeClr val="tx1"/>
                </a:solidFill>
              </a:rPr>
              <a:t>Need</a:t>
            </a:r>
            <a:r>
              <a:rPr lang="nl-NL" dirty="0">
                <a:solidFill>
                  <a:schemeClr val="tx1"/>
                </a:solidFill>
              </a:rPr>
              <a:t> </a:t>
            </a:r>
            <a:r>
              <a:rPr lang="nl-NL" dirty="0" err="1">
                <a:solidFill>
                  <a:schemeClr val="tx1"/>
                </a:solidFill>
              </a:rPr>
              <a:t>to</a:t>
            </a:r>
            <a:r>
              <a:rPr lang="nl-NL" dirty="0">
                <a:solidFill>
                  <a:schemeClr val="tx1"/>
                </a:solidFill>
              </a:rPr>
              <a:t> </a:t>
            </a:r>
            <a:r>
              <a:rPr lang="nl-NL" dirty="0" err="1">
                <a:solidFill>
                  <a:schemeClr val="tx1"/>
                </a:solidFill>
              </a:rPr>
              <a:t>adapt</a:t>
            </a:r>
            <a:r>
              <a:rPr lang="nl-NL" dirty="0">
                <a:solidFill>
                  <a:schemeClr val="tx1"/>
                </a:solidFill>
              </a:rPr>
              <a:t> </a:t>
            </a:r>
            <a:r>
              <a:rPr lang="nl-NL" dirty="0" err="1">
                <a:solidFill>
                  <a:schemeClr val="tx1"/>
                </a:solidFill>
              </a:rPr>
              <a:t>intstructions</a:t>
            </a:r>
            <a:r>
              <a:rPr lang="nl-NL" dirty="0">
                <a:solidFill>
                  <a:schemeClr val="tx1"/>
                </a:solidFill>
              </a:rPr>
              <a:t> </a:t>
            </a:r>
            <a:r>
              <a:rPr lang="nl-NL" dirty="0" err="1">
                <a:solidFill>
                  <a:schemeClr val="tx1"/>
                </a:solidFill>
              </a:rPr>
              <a:t>from</a:t>
            </a:r>
            <a:r>
              <a:rPr lang="nl-NL" dirty="0">
                <a:solidFill>
                  <a:schemeClr val="tx1"/>
                </a:solidFill>
              </a:rPr>
              <a:t> ‘interviewer-</a:t>
            </a:r>
            <a:r>
              <a:rPr lang="nl-NL" dirty="0" err="1">
                <a:solidFill>
                  <a:schemeClr val="tx1"/>
                </a:solidFill>
              </a:rPr>
              <a:t>administered</a:t>
            </a:r>
            <a:r>
              <a:rPr lang="nl-NL" dirty="0">
                <a:solidFill>
                  <a:schemeClr val="tx1"/>
                </a:solidFill>
              </a:rPr>
              <a:t>’ </a:t>
            </a:r>
            <a:r>
              <a:rPr lang="nl-NL" dirty="0" err="1">
                <a:solidFill>
                  <a:schemeClr val="tx1"/>
                </a:solidFill>
              </a:rPr>
              <a:t>to</a:t>
            </a:r>
            <a:r>
              <a:rPr lang="nl-NL" dirty="0">
                <a:solidFill>
                  <a:schemeClr val="tx1"/>
                </a:solidFill>
              </a:rPr>
              <a:t> ‘online tool-</a:t>
            </a:r>
            <a:r>
              <a:rPr lang="nl-NL" dirty="0" err="1">
                <a:solidFill>
                  <a:schemeClr val="tx1"/>
                </a:solidFill>
              </a:rPr>
              <a:t>administered</a:t>
            </a:r>
            <a:r>
              <a:rPr lang="nl-NL" dirty="0">
                <a:solidFill>
                  <a:schemeClr val="tx1"/>
                </a:solidFill>
              </a:rPr>
              <a:t>’ </a:t>
            </a:r>
          </a:p>
          <a:p>
            <a:pPr lvl="1"/>
            <a:r>
              <a:rPr lang="nl-NL" sz="1600" dirty="0">
                <a:solidFill>
                  <a:schemeClr val="tx1"/>
                </a:solidFill>
              </a:rPr>
              <a:t>e.g., “</a:t>
            </a:r>
            <a:r>
              <a:rPr lang="nl-NL" sz="1600" dirty="0" err="1">
                <a:solidFill>
                  <a:schemeClr val="tx1"/>
                </a:solidFill>
              </a:rPr>
              <a:t>what</a:t>
            </a:r>
            <a:r>
              <a:rPr lang="nl-NL" sz="1600" dirty="0">
                <a:solidFill>
                  <a:schemeClr val="tx1"/>
                </a:solidFill>
              </a:rPr>
              <a:t> </a:t>
            </a:r>
            <a:r>
              <a:rPr lang="nl-NL" sz="1600" dirty="0" err="1">
                <a:solidFill>
                  <a:schemeClr val="tx1"/>
                </a:solidFill>
              </a:rPr>
              <a:t>sex</a:t>
            </a:r>
            <a:r>
              <a:rPr lang="nl-NL" sz="1600" dirty="0">
                <a:solidFill>
                  <a:schemeClr val="tx1"/>
                </a:solidFill>
              </a:rPr>
              <a:t> is </a:t>
            </a:r>
            <a:r>
              <a:rPr lang="nl-NL" sz="1600" dirty="0" err="1">
                <a:solidFill>
                  <a:schemeClr val="tx1"/>
                </a:solidFill>
              </a:rPr>
              <a:t>observed</a:t>
            </a:r>
            <a:r>
              <a:rPr lang="nl-NL" sz="1600" dirty="0">
                <a:solidFill>
                  <a:schemeClr val="tx1"/>
                </a:solidFill>
              </a:rPr>
              <a:t>?”</a:t>
            </a:r>
            <a:endParaRPr lang="nl-NL" dirty="0"/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90291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EC9C9C3C-D5CC-451D-B3FE-7AB8D50A0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Field </a:t>
            </a:r>
            <a:r>
              <a:rPr lang="nl-NL" b="1" dirty="0" err="1"/>
              <a:t>Testing</a:t>
            </a:r>
            <a:r>
              <a:rPr lang="nl-NL" dirty="0"/>
              <a:t/>
            </a:r>
            <a:br>
              <a:rPr lang="nl-NL" dirty="0"/>
            </a:br>
            <a:r>
              <a:rPr lang="nl-NL" dirty="0"/>
              <a:t>Preliminary </a:t>
            </a:r>
            <a:r>
              <a:rPr lang="nl-NL" dirty="0" err="1"/>
              <a:t>Results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372CDC7D-B5D1-4E71-9DE0-CA10FD5BEA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>
                <a:solidFill>
                  <a:schemeClr val="tx1"/>
                </a:solidFill>
              </a:rPr>
              <a:t>Some</a:t>
            </a:r>
            <a:r>
              <a:rPr lang="nl-NL" dirty="0">
                <a:solidFill>
                  <a:schemeClr val="tx1"/>
                </a:solidFill>
              </a:rPr>
              <a:t> </a:t>
            </a:r>
            <a:r>
              <a:rPr lang="nl-NL" dirty="0" err="1">
                <a:solidFill>
                  <a:schemeClr val="tx1"/>
                </a:solidFill>
              </a:rPr>
              <a:t>words</a:t>
            </a:r>
            <a:r>
              <a:rPr lang="nl-NL" dirty="0">
                <a:solidFill>
                  <a:schemeClr val="tx1"/>
                </a:solidFill>
              </a:rPr>
              <a:t> </a:t>
            </a:r>
            <a:r>
              <a:rPr lang="nl-NL" dirty="0" err="1">
                <a:solidFill>
                  <a:schemeClr val="tx1"/>
                </a:solidFill>
              </a:rPr>
              <a:t>were</a:t>
            </a:r>
            <a:r>
              <a:rPr lang="nl-NL" dirty="0">
                <a:solidFill>
                  <a:schemeClr val="tx1"/>
                </a:solidFill>
              </a:rPr>
              <a:t> </a:t>
            </a:r>
            <a:r>
              <a:rPr lang="nl-NL" dirty="0" err="1">
                <a:solidFill>
                  <a:schemeClr val="tx1"/>
                </a:solidFill>
              </a:rPr>
              <a:t>unclear</a:t>
            </a:r>
            <a:r>
              <a:rPr lang="nl-NL" dirty="0">
                <a:solidFill>
                  <a:schemeClr val="tx1"/>
                </a:solidFill>
              </a:rPr>
              <a:t>, </a:t>
            </a:r>
            <a:r>
              <a:rPr lang="nl-NL" dirty="0" err="1">
                <a:solidFill>
                  <a:schemeClr val="tx1"/>
                </a:solidFill>
              </a:rPr>
              <a:t>too</a:t>
            </a:r>
            <a:r>
              <a:rPr lang="nl-NL" dirty="0">
                <a:solidFill>
                  <a:schemeClr val="tx1"/>
                </a:solidFill>
              </a:rPr>
              <a:t> </a:t>
            </a:r>
            <a:r>
              <a:rPr lang="nl-NL" dirty="0" err="1">
                <a:solidFill>
                  <a:schemeClr val="tx1"/>
                </a:solidFill>
              </a:rPr>
              <a:t>formal</a:t>
            </a:r>
            <a:r>
              <a:rPr lang="nl-NL" dirty="0">
                <a:solidFill>
                  <a:schemeClr val="tx1"/>
                </a:solidFill>
              </a:rPr>
              <a:t>, or </a:t>
            </a:r>
            <a:r>
              <a:rPr lang="nl-NL" dirty="0" err="1">
                <a:solidFill>
                  <a:schemeClr val="tx1"/>
                </a:solidFill>
              </a:rPr>
              <a:t>inappropriate</a:t>
            </a:r>
            <a:endParaRPr lang="nl-NL" dirty="0">
              <a:solidFill>
                <a:schemeClr val="tx1"/>
              </a:solidFill>
            </a:endParaRPr>
          </a:p>
          <a:p>
            <a:pPr lvl="1"/>
            <a:r>
              <a:rPr lang="nl-NL" sz="1600" dirty="0">
                <a:solidFill>
                  <a:schemeClr val="tx1"/>
                </a:solidFill>
              </a:rPr>
              <a:t>e.g., WHODAS H2&amp;H3: </a:t>
            </a:r>
            <a:r>
              <a:rPr lang="nl-NL" sz="1600" dirty="0" err="1">
                <a:solidFill>
                  <a:schemeClr val="tx1"/>
                </a:solidFill>
              </a:rPr>
              <a:t>understood</a:t>
            </a:r>
            <a:r>
              <a:rPr lang="nl-NL" sz="1600" dirty="0">
                <a:solidFill>
                  <a:schemeClr val="tx1"/>
                </a:solidFill>
              </a:rPr>
              <a:t> as “</a:t>
            </a:r>
            <a:r>
              <a:rPr lang="nl-NL" sz="1600" dirty="0" err="1">
                <a:solidFill>
                  <a:schemeClr val="tx1"/>
                </a:solidFill>
              </a:rPr>
              <a:t>physical</a:t>
            </a:r>
            <a:r>
              <a:rPr lang="nl-NL" sz="1600" dirty="0">
                <a:solidFill>
                  <a:schemeClr val="tx1"/>
                </a:solidFill>
              </a:rPr>
              <a:t> status”, “respondent” (</a:t>
            </a:r>
            <a:r>
              <a:rPr lang="nl-NL" sz="1600" dirty="0" err="1">
                <a:solidFill>
                  <a:schemeClr val="tx1"/>
                </a:solidFill>
              </a:rPr>
              <a:t>negative</a:t>
            </a:r>
            <a:r>
              <a:rPr lang="nl-NL" sz="1600" dirty="0">
                <a:solidFill>
                  <a:schemeClr val="tx1"/>
                </a:solidFill>
              </a:rPr>
              <a:t> </a:t>
            </a:r>
            <a:r>
              <a:rPr lang="nl-NL" sz="1600" dirty="0" err="1">
                <a:solidFill>
                  <a:schemeClr val="tx1"/>
                </a:solidFill>
              </a:rPr>
              <a:t>connotation</a:t>
            </a:r>
            <a:r>
              <a:rPr lang="nl-NL" sz="1600" dirty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nl-NL" sz="1600" dirty="0">
                <a:solidFill>
                  <a:schemeClr val="tx1"/>
                </a:solidFill>
              </a:rPr>
              <a:t>e.g., PSYCHLOPS: “</a:t>
            </a:r>
            <a:r>
              <a:rPr lang="nl-NL" sz="1600" dirty="0" err="1">
                <a:solidFill>
                  <a:schemeClr val="tx1"/>
                </a:solidFill>
              </a:rPr>
              <a:t>intervention</a:t>
            </a:r>
            <a:r>
              <a:rPr lang="nl-NL" sz="1600" dirty="0">
                <a:solidFill>
                  <a:schemeClr val="tx1"/>
                </a:solidFill>
              </a:rPr>
              <a:t>”</a:t>
            </a:r>
          </a:p>
          <a:p>
            <a:r>
              <a:rPr lang="nl-NL" dirty="0">
                <a:solidFill>
                  <a:schemeClr val="tx1"/>
                </a:solidFill>
              </a:rPr>
              <a:t>(Too) </a:t>
            </a:r>
            <a:r>
              <a:rPr lang="nl-NL" dirty="0" err="1">
                <a:solidFill>
                  <a:schemeClr val="tx1"/>
                </a:solidFill>
              </a:rPr>
              <a:t>sensitive</a:t>
            </a:r>
            <a:r>
              <a:rPr lang="nl-NL" dirty="0">
                <a:solidFill>
                  <a:schemeClr val="tx1"/>
                </a:solidFill>
              </a:rPr>
              <a:t>/</a:t>
            </a:r>
            <a:r>
              <a:rPr lang="nl-NL" dirty="0" err="1">
                <a:solidFill>
                  <a:schemeClr val="tx1"/>
                </a:solidFill>
              </a:rPr>
              <a:t>difficult</a:t>
            </a:r>
            <a:r>
              <a:rPr lang="nl-NL" dirty="0">
                <a:solidFill>
                  <a:schemeClr val="tx1"/>
                </a:solidFill>
              </a:rPr>
              <a:t> </a:t>
            </a:r>
            <a:r>
              <a:rPr lang="nl-NL" dirty="0" err="1">
                <a:solidFill>
                  <a:schemeClr val="tx1"/>
                </a:solidFill>
              </a:rPr>
              <a:t>to</a:t>
            </a:r>
            <a:r>
              <a:rPr lang="nl-NL" dirty="0">
                <a:solidFill>
                  <a:schemeClr val="tx1"/>
                </a:solidFill>
              </a:rPr>
              <a:t> </a:t>
            </a:r>
            <a:r>
              <a:rPr lang="nl-NL" dirty="0" err="1">
                <a:solidFill>
                  <a:schemeClr val="tx1"/>
                </a:solidFill>
              </a:rPr>
              <a:t>answer</a:t>
            </a:r>
            <a:r>
              <a:rPr lang="nl-NL" dirty="0">
                <a:solidFill>
                  <a:schemeClr val="tx1"/>
                </a:solidFill>
              </a:rPr>
              <a:t>: </a:t>
            </a:r>
          </a:p>
          <a:p>
            <a:pPr lvl="1"/>
            <a:r>
              <a:rPr lang="nl-NL" sz="1600" dirty="0">
                <a:solidFill>
                  <a:schemeClr val="tx1"/>
                </a:solidFill>
              </a:rPr>
              <a:t>e.g., LEC-5: </a:t>
            </a:r>
            <a:r>
              <a:rPr lang="nl-NL" sz="1600" dirty="0" err="1">
                <a:solidFill>
                  <a:schemeClr val="tx1"/>
                </a:solidFill>
              </a:rPr>
              <a:t>causing</a:t>
            </a:r>
            <a:r>
              <a:rPr lang="nl-NL" sz="1600" dirty="0">
                <a:solidFill>
                  <a:schemeClr val="tx1"/>
                </a:solidFill>
              </a:rPr>
              <a:t> </a:t>
            </a:r>
            <a:r>
              <a:rPr lang="nl-NL" sz="1600" dirty="0" err="1">
                <a:solidFill>
                  <a:schemeClr val="tx1"/>
                </a:solidFill>
              </a:rPr>
              <a:t>harm</a:t>
            </a:r>
            <a:r>
              <a:rPr lang="nl-NL" sz="1600" dirty="0">
                <a:solidFill>
                  <a:schemeClr val="tx1"/>
                </a:solidFill>
              </a:rPr>
              <a:t> </a:t>
            </a:r>
            <a:r>
              <a:rPr lang="nl-NL" sz="1600" dirty="0" err="1">
                <a:solidFill>
                  <a:schemeClr val="tx1"/>
                </a:solidFill>
              </a:rPr>
              <a:t>to</a:t>
            </a:r>
            <a:r>
              <a:rPr lang="nl-NL" sz="1600" dirty="0">
                <a:solidFill>
                  <a:schemeClr val="tx1"/>
                </a:solidFill>
              </a:rPr>
              <a:t> </a:t>
            </a:r>
            <a:r>
              <a:rPr lang="nl-NL" sz="1600" dirty="0" err="1">
                <a:solidFill>
                  <a:schemeClr val="tx1"/>
                </a:solidFill>
              </a:rPr>
              <a:t>someone</a:t>
            </a:r>
            <a:r>
              <a:rPr lang="nl-NL" sz="1600" dirty="0">
                <a:solidFill>
                  <a:schemeClr val="tx1"/>
                </a:solidFill>
              </a:rPr>
              <a:t> </a:t>
            </a:r>
            <a:r>
              <a:rPr lang="nl-NL" sz="1600" dirty="0" err="1">
                <a:solidFill>
                  <a:schemeClr val="tx1"/>
                </a:solidFill>
              </a:rPr>
              <a:t>else</a:t>
            </a:r>
            <a:r>
              <a:rPr lang="nl-NL" sz="1600" dirty="0">
                <a:solidFill>
                  <a:schemeClr val="tx1"/>
                </a:solidFill>
              </a:rPr>
              <a:t>, </a:t>
            </a:r>
            <a:r>
              <a:rPr lang="nl-NL" sz="1600" dirty="0" err="1">
                <a:solidFill>
                  <a:schemeClr val="tx1"/>
                </a:solidFill>
              </a:rPr>
              <a:t>sexual</a:t>
            </a:r>
            <a:r>
              <a:rPr lang="nl-NL" sz="1600" dirty="0">
                <a:solidFill>
                  <a:schemeClr val="tx1"/>
                </a:solidFill>
              </a:rPr>
              <a:t> trauma</a:t>
            </a:r>
          </a:p>
          <a:p>
            <a:pPr lvl="1"/>
            <a:r>
              <a:rPr lang="nl-NL" sz="1600" dirty="0">
                <a:solidFill>
                  <a:schemeClr val="tx1"/>
                </a:solidFill>
              </a:rPr>
              <a:t>e.g., PSYCHLOPS: </a:t>
            </a:r>
            <a:r>
              <a:rPr lang="nl-NL" sz="1600" dirty="0" err="1">
                <a:solidFill>
                  <a:schemeClr val="tx1"/>
                </a:solidFill>
              </a:rPr>
              <a:t>difficulty</a:t>
            </a:r>
            <a:r>
              <a:rPr lang="nl-NL" sz="1600" dirty="0">
                <a:solidFill>
                  <a:schemeClr val="tx1"/>
                </a:solidFill>
              </a:rPr>
              <a:t> </a:t>
            </a:r>
            <a:r>
              <a:rPr lang="nl-NL" sz="1600" dirty="0" err="1">
                <a:solidFill>
                  <a:schemeClr val="tx1"/>
                </a:solidFill>
              </a:rPr>
              <a:t>prioritizing</a:t>
            </a:r>
            <a:r>
              <a:rPr lang="nl-NL" sz="1600" dirty="0">
                <a:solidFill>
                  <a:schemeClr val="tx1"/>
                </a:solidFill>
              </a:rPr>
              <a:t> </a:t>
            </a:r>
            <a:r>
              <a:rPr lang="nl-NL" sz="1600" dirty="0" err="1">
                <a:solidFill>
                  <a:schemeClr val="tx1"/>
                </a:solidFill>
              </a:rPr>
              <a:t>one</a:t>
            </a:r>
            <a:r>
              <a:rPr lang="nl-NL" sz="1600" dirty="0">
                <a:solidFill>
                  <a:schemeClr val="tx1"/>
                </a:solidFill>
              </a:rPr>
              <a:t> </a:t>
            </a:r>
            <a:r>
              <a:rPr lang="nl-NL" sz="1600" dirty="0" err="1">
                <a:solidFill>
                  <a:schemeClr val="tx1"/>
                </a:solidFill>
              </a:rPr>
              <a:t>problem</a:t>
            </a:r>
            <a:r>
              <a:rPr lang="nl-NL" sz="1600" dirty="0">
                <a:solidFill>
                  <a:schemeClr val="tx1"/>
                </a:solidFill>
              </a:rPr>
              <a:t> </a:t>
            </a:r>
            <a:r>
              <a:rPr lang="nl-NL" sz="1600" dirty="0" err="1">
                <a:solidFill>
                  <a:schemeClr val="tx1"/>
                </a:solidFill>
              </a:rPr>
              <a:t>only</a:t>
            </a:r>
            <a:endParaRPr lang="nl-NL" sz="1600" dirty="0">
              <a:solidFill>
                <a:schemeClr val="tx1"/>
              </a:solidFill>
            </a:endParaRPr>
          </a:p>
          <a:p>
            <a:pPr lvl="1"/>
            <a:endParaRPr lang="nl-NL" dirty="0"/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38245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70654941-4072-4E6E-B75A-DA62D1389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Issues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Consideration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299C7610-74AB-46D8-9107-200859390D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/>
              <a:t>If</a:t>
            </a:r>
            <a:r>
              <a:rPr lang="nl-NL" dirty="0"/>
              <a:t> </a:t>
            </a:r>
            <a:r>
              <a:rPr lang="nl-NL" dirty="0" err="1"/>
              <a:t>using</a:t>
            </a:r>
            <a:r>
              <a:rPr lang="nl-NL" dirty="0"/>
              <a:t> online tool: </a:t>
            </a:r>
          </a:p>
          <a:p>
            <a:pPr lvl="1"/>
            <a:r>
              <a:rPr lang="nl-NL" dirty="0" err="1"/>
              <a:t>What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do </a:t>
            </a:r>
            <a:r>
              <a:rPr lang="nl-NL" dirty="0" err="1"/>
              <a:t>with</a:t>
            </a:r>
            <a:r>
              <a:rPr lang="nl-NL" dirty="0"/>
              <a:t> open-</a:t>
            </a:r>
            <a:r>
              <a:rPr lang="nl-NL" dirty="0" err="1"/>
              <a:t>ended</a:t>
            </a:r>
            <a:r>
              <a:rPr lang="nl-NL" dirty="0"/>
              <a:t> </a:t>
            </a:r>
            <a:r>
              <a:rPr lang="nl-NL" dirty="0" err="1"/>
              <a:t>questions</a:t>
            </a:r>
            <a:r>
              <a:rPr lang="nl-NL" dirty="0"/>
              <a:t>?</a:t>
            </a:r>
            <a:br>
              <a:rPr lang="nl-NL" dirty="0"/>
            </a:br>
            <a:r>
              <a:rPr lang="nl-NL" dirty="0"/>
              <a:t>(e.g., PSYCHLOPS)</a:t>
            </a:r>
          </a:p>
          <a:p>
            <a:r>
              <a:rPr lang="nl-NL" dirty="0"/>
              <a:t>Time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administration</a:t>
            </a:r>
            <a:endParaRPr lang="nl-NL" dirty="0"/>
          </a:p>
          <a:p>
            <a:r>
              <a:rPr lang="nl-NL" dirty="0"/>
              <a:t>Make </a:t>
            </a:r>
            <a:r>
              <a:rPr lang="nl-NL" dirty="0" err="1"/>
              <a:t>questions</a:t>
            </a:r>
            <a:r>
              <a:rPr lang="nl-NL" dirty="0"/>
              <a:t> </a:t>
            </a:r>
            <a:r>
              <a:rPr lang="nl-NL" dirty="0" err="1"/>
              <a:t>general</a:t>
            </a:r>
            <a:r>
              <a:rPr lang="nl-NL" dirty="0"/>
              <a:t> (e.g. “in </a:t>
            </a:r>
            <a:r>
              <a:rPr lang="nl-NL" dirty="0" err="1"/>
              <a:t>this</a:t>
            </a:r>
            <a:r>
              <a:rPr lang="nl-NL" dirty="0"/>
              <a:t> country”) </a:t>
            </a:r>
            <a:r>
              <a:rPr lang="nl-NL" dirty="0" err="1"/>
              <a:t>vs</a:t>
            </a:r>
            <a:r>
              <a:rPr lang="nl-NL" dirty="0"/>
              <a:t> </a:t>
            </a:r>
            <a:r>
              <a:rPr lang="nl-NL" dirty="0" err="1"/>
              <a:t>specific</a:t>
            </a:r>
            <a:r>
              <a:rPr lang="nl-NL" dirty="0"/>
              <a:t>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each</a:t>
            </a:r>
            <a:r>
              <a:rPr lang="nl-NL" dirty="0"/>
              <a:t> site (e.g. “in Switzerland”)</a:t>
            </a:r>
          </a:p>
          <a:p>
            <a:r>
              <a:rPr lang="nl-NL" dirty="0" err="1"/>
              <a:t>Need</a:t>
            </a:r>
            <a:r>
              <a:rPr lang="nl-NL" dirty="0"/>
              <a:t> </a:t>
            </a:r>
            <a:r>
              <a:rPr lang="nl-NL" dirty="0" err="1"/>
              <a:t>for</a:t>
            </a:r>
            <a:r>
              <a:rPr lang="nl-NL" dirty="0"/>
              <a:t> a </a:t>
            </a:r>
            <a:r>
              <a:rPr lang="nl-NL" dirty="0" err="1"/>
              <a:t>female</a:t>
            </a:r>
            <a:r>
              <a:rPr lang="nl-NL" dirty="0"/>
              <a:t> </a:t>
            </a:r>
            <a:r>
              <a:rPr lang="nl-NL" dirty="0" err="1"/>
              <a:t>version</a:t>
            </a:r>
            <a:r>
              <a:rPr lang="nl-NL" dirty="0"/>
              <a:t> of </a:t>
            </a:r>
            <a:r>
              <a:rPr lang="nl-NL" dirty="0" err="1"/>
              <a:t>the</a:t>
            </a:r>
            <a:r>
              <a:rPr lang="nl-NL" dirty="0"/>
              <a:t> questionnaires?</a:t>
            </a:r>
          </a:p>
          <a:p>
            <a:endParaRPr lang="nl-NL" dirty="0"/>
          </a:p>
          <a:p>
            <a:r>
              <a:rPr lang="nl-NL" b="1" dirty="0" err="1"/>
              <a:t>Continuation</a:t>
            </a:r>
            <a:r>
              <a:rPr lang="nl-NL" b="1" dirty="0"/>
              <a:t> field </a:t>
            </a:r>
            <a:r>
              <a:rPr lang="nl-NL" b="1" dirty="0" err="1"/>
              <a:t>testing</a:t>
            </a:r>
            <a:r>
              <a:rPr lang="nl-NL" b="1" dirty="0"/>
              <a:t>:</a:t>
            </a:r>
          </a:p>
          <a:p>
            <a:pPr lvl="1"/>
            <a:r>
              <a:rPr lang="nl-NL" dirty="0"/>
              <a:t>How </a:t>
            </a:r>
            <a:r>
              <a:rPr lang="nl-NL" dirty="0" err="1"/>
              <a:t>many</a:t>
            </a:r>
            <a:r>
              <a:rPr lang="nl-NL" dirty="0"/>
              <a:t> interviews per site?</a:t>
            </a:r>
          </a:p>
          <a:p>
            <a:pPr lvl="1"/>
            <a:r>
              <a:rPr lang="nl-NL" dirty="0" err="1"/>
              <a:t>Who</a:t>
            </a:r>
            <a:r>
              <a:rPr lang="nl-NL" dirty="0"/>
              <a:t> </a:t>
            </a:r>
            <a:r>
              <a:rPr lang="nl-NL" dirty="0" err="1"/>
              <a:t>will</a:t>
            </a:r>
            <a:r>
              <a:rPr lang="nl-NL" dirty="0"/>
              <a:t> (take </a:t>
            </a:r>
            <a:r>
              <a:rPr lang="nl-NL" dirty="0" err="1"/>
              <a:t>the</a:t>
            </a:r>
            <a:r>
              <a:rPr lang="nl-NL" dirty="0"/>
              <a:t> lead </a:t>
            </a:r>
            <a:r>
              <a:rPr lang="nl-NL" dirty="0" err="1"/>
              <a:t>to</a:t>
            </a:r>
            <a:r>
              <a:rPr lang="nl-NL" dirty="0"/>
              <a:t>) </a:t>
            </a:r>
            <a:r>
              <a:rPr lang="nl-NL" dirty="0" err="1"/>
              <a:t>incorporate</a:t>
            </a:r>
            <a:r>
              <a:rPr lang="nl-NL" dirty="0"/>
              <a:t> </a:t>
            </a:r>
            <a:r>
              <a:rPr lang="nl-NL" dirty="0" err="1"/>
              <a:t>all</a:t>
            </a:r>
            <a:r>
              <a:rPr lang="nl-NL" dirty="0"/>
              <a:t> changes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adapt</a:t>
            </a:r>
            <a:r>
              <a:rPr lang="nl-NL" dirty="0"/>
              <a:t>?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23061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EC9C9C3C-D5CC-451D-B3FE-7AB8D50A0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Preliminary </a:t>
            </a:r>
            <a:r>
              <a:rPr lang="nl-NL" b="1" dirty="0" err="1"/>
              <a:t>Results</a:t>
            </a:r>
            <a:r>
              <a:rPr lang="nl-NL" b="1" dirty="0"/>
              <a:t> </a:t>
            </a:r>
            <a:r>
              <a:rPr lang="nl-NL" dirty="0"/>
              <a:t>Field </a:t>
            </a:r>
            <a:r>
              <a:rPr lang="nl-NL" dirty="0" err="1"/>
              <a:t>Testing</a:t>
            </a:r>
            <a:r>
              <a:rPr lang="nl-NL" dirty="0"/>
              <a:t/>
            </a:r>
            <a:br>
              <a:rPr lang="nl-NL" dirty="0"/>
            </a:br>
            <a:r>
              <a:rPr lang="nl-NL" dirty="0"/>
              <a:t>Netherlands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372CDC7D-B5D1-4E71-9DE0-CA10FD5BEA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/>
              <a:t>Literate</a:t>
            </a:r>
            <a:r>
              <a:rPr lang="nl-NL" dirty="0"/>
              <a:t>, </a:t>
            </a:r>
            <a:r>
              <a:rPr lang="nl-NL" dirty="0" err="1"/>
              <a:t>female</a:t>
            </a:r>
            <a:r>
              <a:rPr lang="nl-NL" dirty="0"/>
              <a:t>, 33yrs</a:t>
            </a:r>
          </a:p>
          <a:p>
            <a:pPr lvl="1"/>
            <a:r>
              <a:rPr lang="nl-NL" dirty="0" err="1">
                <a:solidFill>
                  <a:schemeClr val="tx1"/>
                </a:solidFill>
              </a:rPr>
              <a:t>Arabic</a:t>
            </a:r>
            <a:r>
              <a:rPr lang="nl-NL" dirty="0">
                <a:solidFill>
                  <a:schemeClr val="tx1"/>
                </a:solidFill>
              </a:rPr>
              <a:t> </a:t>
            </a:r>
            <a:r>
              <a:rPr lang="nl-NL" dirty="0" err="1">
                <a:solidFill>
                  <a:schemeClr val="tx1"/>
                </a:solidFill>
              </a:rPr>
              <a:t>acceptable</a:t>
            </a:r>
            <a:r>
              <a:rPr lang="nl-NL" dirty="0">
                <a:solidFill>
                  <a:schemeClr val="tx1"/>
                </a:solidFill>
              </a:rPr>
              <a:t>, but </a:t>
            </a:r>
            <a:r>
              <a:rPr lang="nl-NL" dirty="0" err="1">
                <a:solidFill>
                  <a:schemeClr val="tx1"/>
                </a:solidFill>
              </a:rPr>
              <a:t>there</a:t>
            </a:r>
            <a:r>
              <a:rPr lang="nl-NL" dirty="0">
                <a:solidFill>
                  <a:schemeClr val="tx1"/>
                </a:solidFill>
              </a:rPr>
              <a:t> are </a:t>
            </a:r>
            <a:r>
              <a:rPr lang="nl-NL" dirty="0" err="1">
                <a:solidFill>
                  <a:schemeClr val="tx1"/>
                </a:solidFill>
              </a:rPr>
              <a:t>typos</a:t>
            </a:r>
            <a:endParaRPr lang="nl-NL" dirty="0">
              <a:solidFill>
                <a:schemeClr val="tx1"/>
              </a:solidFill>
            </a:endParaRPr>
          </a:p>
          <a:p>
            <a:pPr lvl="1"/>
            <a:r>
              <a:rPr lang="nl-NL" dirty="0" err="1"/>
              <a:t>Some</a:t>
            </a:r>
            <a:r>
              <a:rPr lang="nl-NL" dirty="0"/>
              <a:t> </a:t>
            </a:r>
            <a:r>
              <a:rPr lang="nl-NL" dirty="0" err="1"/>
              <a:t>words</a:t>
            </a:r>
            <a:r>
              <a:rPr lang="nl-NL" dirty="0"/>
              <a:t> </a:t>
            </a:r>
            <a:r>
              <a:rPr lang="nl-NL" dirty="0" err="1"/>
              <a:t>should</a:t>
            </a:r>
            <a:r>
              <a:rPr lang="nl-NL" dirty="0"/>
              <a:t> </a:t>
            </a:r>
            <a:r>
              <a:rPr lang="nl-NL" dirty="0" err="1"/>
              <a:t>be</a:t>
            </a:r>
            <a:r>
              <a:rPr lang="nl-NL" dirty="0"/>
              <a:t> </a:t>
            </a:r>
            <a:r>
              <a:rPr lang="nl-NL" dirty="0" err="1"/>
              <a:t>explained</a:t>
            </a:r>
            <a:r>
              <a:rPr lang="nl-NL" dirty="0"/>
              <a:t> (e.g., </a:t>
            </a:r>
            <a:r>
              <a:rPr lang="nl-NL" dirty="0" err="1"/>
              <a:t>psychologist</a:t>
            </a:r>
            <a:r>
              <a:rPr lang="nl-NL" dirty="0"/>
              <a:t> vs. </a:t>
            </a:r>
            <a:r>
              <a:rPr lang="nl-NL" dirty="0" err="1"/>
              <a:t>psychiatrist</a:t>
            </a:r>
            <a:r>
              <a:rPr lang="nl-NL" dirty="0"/>
              <a:t>), or </a:t>
            </a:r>
            <a:r>
              <a:rPr lang="nl-NL" dirty="0" err="1"/>
              <a:t>an</a:t>
            </a:r>
            <a:r>
              <a:rPr lang="nl-NL" dirty="0"/>
              <a:t> </a:t>
            </a:r>
            <a:r>
              <a:rPr lang="nl-NL" dirty="0" err="1"/>
              <a:t>example</a:t>
            </a:r>
            <a:r>
              <a:rPr lang="nl-NL" dirty="0"/>
              <a:t> is </a:t>
            </a:r>
            <a:r>
              <a:rPr lang="nl-NL" dirty="0" err="1"/>
              <a:t>requested</a:t>
            </a:r>
            <a:r>
              <a:rPr lang="nl-NL" dirty="0"/>
              <a:t> (e.g.,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contextualize</a:t>
            </a:r>
            <a:r>
              <a:rPr lang="nl-NL" dirty="0"/>
              <a:t>)</a:t>
            </a:r>
          </a:p>
          <a:p>
            <a:pPr lvl="1"/>
            <a:r>
              <a:rPr lang="nl-NL" dirty="0" err="1">
                <a:solidFill>
                  <a:schemeClr val="tx1"/>
                </a:solidFill>
              </a:rPr>
              <a:t>Some</a:t>
            </a:r>
            <a:r>
              <a:rPr lang="nl-NL" dirty="0">
                <a:solidFill>
                  <a:schemeClr val="tx1"/>
                </a:solidFill>
              </a:rPr>
              <a:t> </a:t>
            </a:r>
            <a:r>
              <a:rPr lang="nl-NL" dirty="0" err="1">
                <a:solidFill>
                  <a:schemeClr val="tx1"/>
                </a:solidFill>
              </a:rPr>
              <a:t>introductions</a:t>
            </a:r>
            <a:r>
              <a:rPr lang="nl-NL" dirty="0">
                <a:solidFill>
                  <a:schemeClr val="tx1"/>
                </a:solidFill>
              </a:rPr>
              <a:t> </a:t>
            </a:r>
            <a:r>
              <a:rPr lang="nl-NL" dirty="0" err="1">
                <a:solidFill>
                  <a:schemeClr val="tx1"/>
                </a:solidFill>
              </a:rPr>
              <a:t>should</a:t>
            </a:r>
            <a:r>
              <a:rPr lang="nl-NL" dirty="0">
                <a:solidFill>
                  <a:schemeClr val="tx1"/>
                </a:solidFill>
              </a:rPr>
              <a:t> </a:t>
            </a:r>
            <a:r>
              <a:rPr lang="nl-NL" dirty="0" err="1">
                <a:solidFill>
                  <a:schemeClr val="tx1"/>
                </a:solidFill>
              </a:rPr>
              <a:t>be</a:t>
            </a:r>
            <a:r>
              <a:rPr lang="nl-NL" dirty="0">
                <a:solidFill>
                  <a:schemeClr val="tx1"/>
                </a:solidFill>
              </a:rPr>
              <a:t> </a:t>
            </a:r>
            <a:r>
              <a:rPr lang="nl-NL" dirty="0" err="1">
                <a:solidFill>
                  <a:schemeClr val="tx1"/>
                </a:solidFill>
              </a:rPr>
              <a:t>changed</a:t>
            </a:r>
            <a:r>
              <a:rPr lang="nl-NL" dirty="0">
                <a:solidFill>
                  <a:schemeClr val="tx1"/>
                </a:solidFill>
              </a:rPr>
              <a:t> </a:t>
            </a:r>
            <a:r>
              <a:rPr lang="nl-NL" dirty="0" err="1">
                <a:solidFill>
                  <a:schemeClr val="tx1"/>
                </a:solidFill>
              </a:rPr>
              <a:t>from</a:t>
            </a:r>
            <a:r>
              <a:rPr lang="nl-NL" dirty="0">
                <a:solidFill>
                  <a:schemeClr val="tx1"/>
                </a:solidFill>
              </a:rPr>
              <a:t> ‘interviewer-</a:t>
            </a:r>
            <a:r>
              <a:rPr lang="nl-NL" dirty="0" err="1">
                <a:solidFill>
                  <a:schemeClr val="tx1"/>
                </a:solidFill>
              </a:rPr>
              <a:t>administered</a:t>
            </a:r>
            <a:r>
              <a:rPr lang="nl-NL" dirty="0">
                <a:solidFill>
                  <a:schemeClr val="tx1"/>
                </a:solidFill>
              </a:rPr>
              <a:t>’ </a:t>
            </a:r>
            <a:r>
              <a:rPr lang="nl-NL" dirty="0" err="1">
                <a:solidFill>
                  <a:schemeClr val="tx1"/>
                </a:solidFill>
              </a:rPr>
              <a:t>to</a:t>
            </a:r>
            <a:r>
              <a:rPr lang="nl-NL" dirty="0">
                <a:solidFill>
                  <a:schemeClr val="tx1"/>
                </a:solidFill>
              </a:rPr>
              <a:t> ‘online tool-</a:t>
            </a:r>
            <a:r>
              <a:rPr lang="nl-NL" dirty="0" err="1">
                <a:solidFill>
                  <a:schemeClr val="tx1"/>
                </a:solidFill>
              </a:rPr>
              <a:t>administered</a:t>
            </a:r>
            <a:r>
              <a:rPr lang="nl-NL" dirty="0">
                <a:solidFill>
                  <a:schemeClr val="tx1"/>
                </a:solidFill>
              </a:rPr>
              <a:t>’ (e.g., </a:t>
            </a:r>
            <a:r>
              <a:rPr lang="nl-NL" dirty="0" err="1">
                <a:solidFill>
                  <a:schemeClr val="tx1"/>
                </a:solidFill>
              </a:rPr>
              <a:t>what</a:t>
            </a:r>
            <a:r>
              <a:rPr lang="nl-NL" dirty="0">
                <a:solidFill>
                  <a:schemeClr val="tx1"/>
                </a:solidFill>
              </a:rPr>
              <a:t> </a:t>
            </a:r>
            <a:r>
              <a:rPr lang="nl-NL" dirty="0" err="1">
                <a:solidFill>
                  <a:schemeClr val="tx1"/>
                </a:solidFill>
              </a:rPr>
              <a:t>sex</a:t>
            </a:r>
            <a:r>
              <a:rPr lang="nl-NL" dirty="0">
                <a:solidFill>
                  <a:schemeClr val="tx1"/>
                </a:solidFill>
              </a:rPr>
              <a:t> is </a:t>
            </a:r>
            <a:r>
              <a:rPr lang="nl-NL" dirty="0" err="1">
                <a:solidFill>
                  <a:schemeClr val="tx1"/>
                </a:solidFill>
              </a:rPr>
              <a:t>observed</a:t>
            </a:r>
            <a:r>
              <a:rPr lang="nl-NL" dirty="0">
                <a:solidFill>
                  <a:schemeClr val="tx1"/>
                </a:solidFill>
              </a:rPr>
              <a:t>?)</a:t>
            </a:r>
          </a:p>
          <a:p>
            <a:pPr lvl="1"/>
            <a:r>
              <a:rPr lang="nl-NL" dirty="0">
                <a:solidFill>
                  <a:schemeClr val="tx1"/>
                </a:solidFill>
              </a:rPr>
              <a:t>Field test </a:t>
            </a:r>
            <a:r>
              <a:rPr lang="nl-NL" dirty="0" err="1">
                <a:solidFill>
                  <a:schemeClr val="tx1"/>
                </a:solidFill>
              </a:rPr>
              <a:t>took</a:t>
            </a:r>
            <a:r>
              <a:rPr lang="nl-NL" dirty="0">
                <a:solidFill>
                  <a:schemeClr val="tx1"/>
                </a:solidFill>
              </a:rPr>
              <a:t> 2hrs</a:t>
            </a:r>
          </a:p>
          <a:p>
            <a:pPr lvl="1"/>
            <a:endParaRPr lang="nl-NL" dirty="0"/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714991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EC9C9C3C-D5CC-451D-B3FE-7AB8D50A0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Preliminary </a:t>
            </a:r>
            <a:r>
              <a:rPr lang="nl-NL" b="1" dirty="0" err="1"/>
              <a:t>Results</a:t>
            </a:r>
            <a:r>
              <a:rPr lang="nl-NL" b="1" dirty="0"/>
              <a:t> </a:t>
            </a:r>
            <a:r>
              <a:rPr lang="nl-NL" dirty="0"/>
              <a:t>Field </a:t>
            </a:r>
            <a:r>
              <a:rPr lang="nl-NL" dirty="0" err="1"/>
              <a:t>Testing</a:t>
            </a:r>
            <a:r>
              <a:rPr lang="nl-NL" dirty="0"/>
              <a:t/>
            </a:r>
            <a:br>
              <a:rPr lang="nl-NL" dirty="0"/>
            </a:br>
            <a:r>
              <a:rPr lang="nl-NL" dirty="0"/>
              <a:t>Jordan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372CDC7D-B5D1-4E71-9DE0-CA10FD5BEA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>
                <a:solidFill>
                  <a:schemeClr val="tx1"/>
                </a:solidFill>
              </a:rPr>
              <a:t>Literate</a:t>
            </a:r>
            <a:r>
              <a:rPr lang="nl-NL" dirty="0">
                <a:solidFill>
                  <a:schemeClr val="tx1"/>
                </a:solidFill>
              </a:rPr>
              <a:t>, male, 20yrs</a:t>
            </a:r>
          </a:p>
          <a:p>
            <a:pPr lvl="1"/>
            <a:r>
              <a:rPr lang="nl-NL" dirty="0">
                <a:solidFill>
                  <a:schemeClr val="tx1"/>
                </a:solidFill>
              </a:rPr>
              <a:t>WHODAS H2 </a:t>
            </a:r>
            <a:r>
              <a:rPr lang="nl-NL" dirty="0" err="1">
                <a:solidFill>
                  <a:schemeClr val="tx1"/>
                </a:solidFill>
              </a:rPr>
              <a:t>and</a:t>
            </a:r>
            <a:r>
              <a:rPr lang="nl-NL" dirty="0">
                <a:solidFill>
                  <a:schemeClr val="tx1"/>
                </a:solidFill>
              </a:rPr>
              <a:t> H3 </a:t>
            </a:r>
            <a:r>
              <a:rPr lang="nl-NL" dirty="0" err="1">
                <a:solidFill>
                  <a:schemeClr val="tx1"/>
                </a:solidFill>
              </a:rPr>
              <a:t>understood</a:t>
            </a:r>
            <a:r>
              <a:rPr lang="nl-NL" dirty="0">
                <a:solidFill>
                  <a:schemeClr val="tx1"/>
                </a:solidFill>
              </a:rPr>
              <a:t> as “</a:t>
            </a:r>
            <a:r>
              <a:rPr lang="nl-NL" dirty="0" err="1">
                <a:solidFill>
                  <a:schemeClr val="tx1"/>
                </a:solidFill>
              </a:rPr>
              <a:t>physical</a:t>
            </a:r>
            <a:r>
              <a:rPr lang="nl-NL" dirty="0">
                <a:solidFill>
                  <a:schemeClr val="tx1"/>
                </a:solidFill>
              </a:rPr>
              <a:t> status”</a:t>
            </a:r>
          </a:p>
          <a:p>
            <a:pPr lvl="1"/>
            <a:r>
              <a:rPr lang="nl-NL" dirty="0" err="1">
                <a:solidFill>
                  <a:schemeClr val="tx1"/>
                </a:solidFill>
              </a:rPr>
              <a:t>Some</a:t>
            </a:r>
            <a:r>
              <a:rPr lang="nl-NL" dirty="0">
                <a:solidFill>
                  <a:schemeClr val="tx1"/>
                </a:solidFill>
              </a:rPr>
              <a:t> </a:t>
            </a:r>
            <a:r>
              <a:rPr lang="nl-NL" dirty="0" err="1">
                <a:solidFill>
                  <a:schemeClr val="tx1"/>
                </a:solidFill>
              </a:rPr>
              <a:t>words</a:t>
            </a:r>
            <a:r>
              <a:rPr lang="nl-NL" dirty="0">
                <a:solidFill>
                  <a:schemeClr val="tx1"/>
                </a:solidFill>
              </a:rPr>
              <a:t> </a:t>
            </a:r>
            <a:r>
              <a:rPr lang="nl-NL" dirty="0" err="1">
                <a:solidFill>
                  <a:schemeClr val="tx1"/>
                </a:solidFill>
              </a:rPr>
              <a:t>unclear</a:t>
            </a:r>
            <a:endParaRPr lang="nl-NL" dirty="0">
              <a:solidFill>
                <a:schemeClr val="tx1"/>
              </a:solidFill>
            </a:endParaRPr>
          </a:p>
          <a:p>
            <a:pPr lvl="1"/>
            <a:r>
              <a:rPr lang="nl-NL" dirty="0">
                <a:solidFill>
                  <a:schemeClr val="tx1"/>
                </a:solidFill>
              </a:rPr>
              <a:t>PSYCHLOPS: </a:t>
            </a:r>
            <a:r>
              <a:rPr lang="nl-NL" dirty="0" err="1">
                <a:solidFill>
                  <a:schemeClr val="tx1"/>
                </a:solidFill>
              </a:rPr>
              <a:t>difficulty</a:t>
            </a:r>
            <a:r>
              <a:rPr lang="nl-NL" dirty="0">
                <a:solidFill>
                  <a:schemeClr val="tx1"/>
                </a:solidFill>
              </a:rPr>
              <a:t> </a:t>
            </a:r>
            <a:r>
              <a:rPr lang="nl-NL" dirty="0" err="1">
                <a:solidFill>
                  <a:schemeClr val="tx1"/>
                </a:solidFill>
              </a:rPr>
              <a:t>prioritizing</a:t>
            </a:r>
            <a:r>
              <a:rPr lang="nl-NL" dirty="0">
                <a:solidFill>
                  <a:schemeClr val="tx1"/>
                </a:solidFill>
              </a:rPr>
              <a:t> </a:t>
            </a:r>
            <a:r>
              <a:rPr lang="nl-NL" dirty="0" err="1">
                <a:solidFill>
                  <a:schemeClr val="tx1"/>
                </a:solidFill>
              </a:rPr>
              <a:t>one</a:t>
            </a:r>
            <a:r>
              <a:rPr lang="nl-NL" dirty="0">
                <a:solidFill>
                  <a:schemeClr val="tx1"/>
                </a:solidFill>
              </a:rPr>
              <a:t> </a:t>
            </a:r>
            <a:r>
              <a:rPr lang="nl-NL" dirty="0" err="1">
                <a:solidFill>
                  <a:schemeClr val="tx1"/>
                </a:solidFill>
              </a:rPr>
              <a:t>problem</a:t>
            </a:r>
            <a:r>
              <a:rPr lang="nl-NL" dirty="0">
                <a:solidFill>
                  <a:schemeClr val="tx1"/>
                </a:solidFill>
              </a:rPr>
              <a:t> </a:t>
            </a:r>
            <a:r>
              <a:rPr lang="nl-NL" dirty="0" err="1">
                <a:solidFill>
                  <a:schemeClr val="tx1"/>
                </a:solidFill>
              </a:rPr>
              <a:t>only</a:t>
            </a:r>
            <a:endParaRPr lang="nl-NL" dirty="0">
              <a:solidFill>
                <a:schemeClr val="tx1"/>
              </a:solidFill>
            </a:endParaRPr>
          </a:p>
          <a:p>
            <a:pPr lvl="1"/>
            <a:r>
              <a:rPr lang="nl-NL" dirty="0" err="1">
                <a:solidFill>
                  <a:schemeClr val="tx1"/>
                </a:solidFill>
              </a:rPr>
              <a:t>Need</a:t>
            </a:r>
            <a:r>
              <a:rPr lang="nl-NL" dirty="0">
                <a:solidFill>
                  <a:schemeClr val="tx1"/>
                </a:solidFill>
              </a:rPr>
              <a:t> </a:t>
            </a:r>
            <a:r>
              <a:rPr lang="nl-NL" dirty="0" err="1">
                <a:solidFill>
                  <a:schemeClr val="tx1"/>
                </a:solidFill>
              </a:rPr>
              <a:t>to</a:t>
            </a:r>
            <a:r>
              <a:rPr lang="nl-NL" dirty="0">
                <a:solidFill>
                  <a:schemeClr val="tx1"/>
                </a:solidFill>
              </a:rPr>
              <a:t> </a:t>
            </a:r>
            <a:r>
              <a:rPr lang="nl-NL" dirty="0" err="1">
                <a:solidFill>
                  <a:schemeClr val="tx1"/>
                </a:solidFill>
              </a:rPr>
              <a:t>contextualize</a:t>
            </a:r>
            <a:r>
              <a:rPr lang="nl-NL" dirty="0">
                <a:solidFill>
                  <a:schemeClr val="tx1"/>
                </a:solidFill>
              </a:rPr>
              <a:t> </a:t>
            </a:r>
            <a:r>
              <a:rPr lang="nl-NL" dirty="0" err="1">
                <a:solidFill>
                  <a:schemeClr val="tx1"/>
                </a:solidFill>
              </a:rPr>
              <a:t>to</a:t>
            </a:r>
            <a:r>
              <a:rPr lang="nl-NL" dirty="0">
                <a:solidFill>
                  <a:schemeClr val="tx1"/>
                </a:solidFill>
              </a:rPr>
              <a:t> </a:t>
            </a:r>
            <a:r>
              <a:rPr lang="nl-NL" dirty="0" err="1">
                <a:solidFill>
                  <a:schemeClr val="tx1"/>
                </a:solidFill>
              </a:rPr>
              <a:t>local</a:t>
            </a:r>
            <a:r>
              <a:rPr lang="nl-NL" dirty="0">
                <a:solidFill>
                  <a:schemeClr val="tx1"/>
                </a:solidFill>
              </a:rPr>
              <a:t> site (e.g., </a:t>
            </a:r>
            <a:r>
              <a:rPr lang="nl-NL" dirty="0" err="1">
                <a:solidFill>
                  <a:schemeClr val="tx1"/>
                </a:solidFill>
              </a:rPr>
              <a:t>not</a:t>
            </a:r>
            <a:r>
              <a:rPr lang="nl-NL" dirty="0">
                <a:solidFill>
                  <a:schemeClr val="tx1"/>
                </a:solidFill>
              </a:rPr>
              <a:t> Netherlands)</a:t>
            </a:r>
          </a:p>
          <a:p>
            <a:pPr lvl="1"/>
            <a:endParaRPr lang="nl-NL" dirty="0"/>
          </a:p>
          <a:p>
            <a:pPr lvl="1"/>
            <a:endParaRPr lang="nl-NL" dirty="0"/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271500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EC9C9C3C-D5CC-451D-B3FE-7AB8D50A0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Preliminary </a:t>
            </a:r>
            <a:r>
              <a:rPr lang="nl-NL" b="1" dirty="0" err="1"/>
              <a:t>Results</a:t>
            </a:r>
            <a:r>
              <a:rPr lang="nl-NL" b="1" dirty="0"/>
              <a:t> </a:t>
            </a:r>
            <a:r>
              <a:rPr lang="nl-NL" dirty="0"/>
              <a:t>Field </a:t>
            </a:r>
            <a:r>
              <a:rPr lang="nl-NL" dirty="0" err="1"/>
              <a:t>Testing</a:t>
            </a:r>
            <a:r>
              <a:rPr lang="nl-NL" b="1" dirty="0"/>
              <a:t/>
            </a:r>
            <a:br>
              <a:rPr lang="nl-NL" b="1" dirty="0"/>
            </a:br>
            <a:r>
              <a:rPr lang="nl-NL" dirty="0"/>
              <a:t>Switzerland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372CDC7D-B5D1-4E71-9DE0-CA10FD5BEA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/>
              <a:t>Literate</a:t>
            </a:r>
            <a:r>
              <a:rPr lang="nl-NL" dirty="0"/>
              <a:t>, </a:t>
            </a:r>
            <a:r>
              <a:rPr lang="nl-NL" dirty="0" err="1"/>
              <a:t>female</a:t>
            </a:r>
            <a:r>
              <a:rPr lang="nl-NL" dirty="0"/>
              <a:t>, 25yrs</a:t>
            </a:r>
          </a:p>
          <a:p>
            <a:pPr lvl="1"/>
            <a:r>
              <a:rPr lang="nl-NL" dirty="0" err="1">
                <a:solidFill>
                  <a:schemeClr val="tx1"/>
                </a:solidFill>
              </a:rPr>
              <a:t>Translation</a:t>
            </a:r>
            <a:r>
              <a:rPr lang="nl-NL" dirty="0">
                <a:solidFill>
                  <a:schemeClr val="tx1"/>
                </a:solidFill>
              </a:rPr>
              <a:t> </a:t>
            </a:r>
            <a:r>
              <a:rPr lang="nl-NL" dirty="0" err="1">
                <a:solidFill>
                  <a:schemeClr val="tx1"/>
                </a:solidFill>
              </a:rPr>
              <a:t>good</a:t>
            </a:r>
            <a:r>
              <a:rPr lang="nl-NL" dirty="0">
                <a:solidFill>
                  <a:schemeClr val="tx1"/>
                </a:solidFill>
              </a:rPr>
              <a:t>, but </a:t>
            </a:r>
            <a:r>
              <a:rPr lang="nl-NL" dirty="0" err="1">
                <a:solidFill>
                  <a:schemeClr val="tx1"/>
                </a:solidFill>
              </a:rPr>
              <a:t>there</a:t>
            </a:r>
            <a:r>
              <a:rPr lang="nl-NL" dirty="0">
                <a:solidFill>
                  <a:schemeClr val="tx1"/>
                </a:solidFill>
              </a:rPr>
              <a:t> are </a:t>
            </a:r>
            <a:r>
              <a:rPr lang="nl-NL" dirty="0" err="1">
                <a:solidFill>
                  <a:schemeClr val="tx1"/>
                </a:solidFill>
              </a:rPr>
              <a:t>typos</a:t>
            </a:r>
            <a:endParaRPr lang="nl-NL" dirty="0">
              <a:solidFill>
                <a:schemeClr val="tx1"/>
              </a:solidFill>
            </a:endParaRPr>
          </a:p>
          <a:p>
            <a:pPr lvl="1"/>
            <a:r>
              <a:rPr lang="nl-NL" dirty="0" err="1"/>
              <a:t>Need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contextualize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local</a:t>
            </a:r>
            <a:r>
              <a:rPr lang="nl-NL" dirty="0"/>
              <a:t> site (e.g., </a:t>
            </a:r>
            <a:r>
              <a:rPr lang="nl-NL" dirty="0" err="1"/>
              <a:t>not</a:t>
            </a:r>
            <a:r>
              <a:rPr lang="nl-NL" dirty="0"/>
              <a:t> Netherlands)</a:t>
            </a:r>
          </a:p>
          <a:p>
            <a:pPr lvl="1"/>
            <a:r>
              <a:rPr lang="nl-NL" dirty="0" err="1"/>
              <a:t>Comment</a:t>
            </a:r>
            <a:r>
              <a:rPr lang="nl-NL" dirty="0"/>
              <a:t>: “It is correct,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yet</a:t>
            </a:r>
            <a:r>
              <a:rPr lang="nl-NL" dirty="0"/>
              <a:t> </a:t>
            </a:r>
            <a:r>
              <a:rPr lang="nl-NL" dirty="0" err="1"/>
              <a:t>it</a:t>
            </a:r>
            <a:r>
              <a:rPr lang="nl-NL" dirty="0"/>
              <a:t> is </a:t>
            </a:r>
            <a:r>
              <a:rPr lang="nl-NL" dirty="0" err="1"/>
              <a:t>not</a:t>
            </a:r>
            <a:r>
              <a:rPr lang="nl-NL" dirty="0"/>
              <a:t> correct, but in </a:t>
            </a:r>
            <a:r>
              <a:rPr lang="nl-NL" dirty="0" err="1"/>
              <a:t>the</a:t>
            </a:r>
            <a:r>
              <a:rPr lang="nl-NL" dirty="0"/>
              <a:t> end </a:t>
            </a:r>
            <a:r>
              <a:rPr lang="nl-NL" dirty="0" err="1"/>
              <a:t>it</a:t>
            </a:r>
            <a:r>
              <a:rPr lang="nl-NL" dirty="0"/>
              <a:t> means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same</a:t>
            </a:r>
            <a:r>
              <a:rPr lang="nl-NL" dirty="0"/>
              <a:t>”. </a:t>
            </a:r>
          </a:p>
          <a:p>
            <a:pPr lvl="1"/>
            <a:endParaRPr lang="nl-NL" dirty="0"/>
          </a:p>
          <a:p>
            <a:pPr lvl="1"/>
            <a:endParaRPr lang="nl-NL" dirty="0"/>
          </a:p>
          <a:p>
            <a:pPr lvl="1"/>
            <a:endParaRPr lang="nl-NL" dirty="0"/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1364433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799</TotalTime>
  <Words>499</Words>
  <Application>Microsoft Office PowerPoint</Application>
  <PresentationFormat>On-screen Show (4:3)</PresentationFormat>
  <Paragraphs>88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Blank Presentation</vt:lpstr>
      <vt:lpstr>Questionnaires Adult Trials</vt:lpstr>
      <vt:lpstr>Questionnaires Adult Trials</vt:lpstr>
      <vt:lpstr>Field Testing of the Questionnaires</vt:lpstr>
      <vt:lpstr>Field Testing Preliminary Results</vt:lpstr>
      <vt:lpstr>Field Testing Preliminary Results</vt:lpstr>
      <vt:lpstr>Issues for Consideration</vt:lpstr>
      <vt:lpstr>Preliminary Results Field Testing Netherlands</vt:lpstr>
      <vt:lpstr>Preliminary Results Field Testing Jordan</vt:lpstr>
      <vt:lpstr>Preliminary Results Field Testing Switzerland</vt:lpstr>
      <vt:lpstr>Preliminary Results Field Testing Germany</vt:lpstr>
      <vt:lpstr>Preliminary Results Field Testing Turkey</vt:lpstr>
    </vt:vector>
  </TitlesOfParts>
  <Company>UK Coalition of People Living with HIV and AIDS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Any User</dc:creator>
  <cp:lastModifiedBy>Uppendahl, J.R.</cp:lastModifiedBy>
  <cp:revision>218</cp:revision>
  <dcterms:created xsi:type="dcterms:W3CDTF">2017-01-13T11:22:13Z</dcterms:created>
  <dcterms:modified xsi:type="dcterms:W3CDTF">2018-02-06T08:32:57Z</dcterms:modified>
</cp:coreProperties>
</file>