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7" r:id="rId2"/>
    <p:sldId id="261" r:id="rId3"/>
    <p:sldId id="262" r:id="rId4"/>
    <p:sldId id="263" r:id="rId5"/>
    <p:sldId id="270" r:id="rId6"/>
    <p:sldId id="264" r:id="rId7"/>
    <p:sldId id="269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440"/>
    <a:srgbClr val="3C2415"/>
    <a:srgbClr val="E2DFE2"/>
    <a:srgbClr val="F5F5F5"/>
    <a:srgbClr val="CEC9CE"/>
    <a:srgbClr val="E60064"/>
    <a:srgbClr val="0097C1"/>
    <a:srgbClr val="BD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7041" autoAdjust="0"/>
  </p:normalViewPr>
  <p:slideViewPr>
    <p:cSldViewPr>
      <p:cViewPr varScale="1">
        <p:scale>
          <a:sx n="74" d="100"/>
          <a:sy n="74" d="100"/>
        </p:scale>
        <p:origin x="-12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6BE58B3-87C5-4F2A-978A-DAF989D219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105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67806-CC86-46A6-BDEA-B967C3F0432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Barbara</a:t>
            </a:r>
            <a:r>
              <a:rPr lang="en-US" baseline="0" dirty="0"/>
              <a:t> and I are presenting together today since Barbara’s team at </a:t>
            </a:r>
            <a:r>
              <a:rPr lang="en-US" baseline="0" dirty="0" err="1"/>
              <a:t>i-Psy</a:t>
            </a:r>
            <a:r>
              <a:rPr lang="en-US" baseline="0" dirty="0"/>
              <a:t> and the VU are working together to conduct the PM+ trials in the Netherlands.</a:t>
            </a:r>
          </a:p>
          <a:p>
            <a:r>
              <a:rPr lang="en-US" baseline="0" dirty="0"/>
              <a:t>The aim is to integrate PM+ into </a:t>
            </a:r>
            <a:r>
              <a:rPr lang="en-US" baseline="0" dirty="0" err="1"/>
              <a:t>i-Psy’s</a:t>
            </a:r>
            <a:r>
              <a:rPr lang="en-US" baseline="0" dirty="0"/>
              <a:t> care package.</a:t>
            </a:r>
          </a:p>
          <a:p>
            <a:r>
              <a:rPr lang="en-US" baseline="0" dirty="0"/>
              <a:t>There are different </a:t>
            </a:r>
            <a:r>
              <a:rPr lang="en-US" baseline="0" dirty="0" err="1"/>
              <a:t>i-Psy</a:t>
            </a:r>
            <a:r>
              <a:rPr lang="en-US" baseline="0" dirty="0"/>
              <a:t> locations in almost all provinces in the Netherlands.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E58B3-87C5-4F2A-978A-DAF989D219D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660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Rectangle 27"/>
          <p:cNvSpPr>
            <a:spLocks noChangeArrowheads="1"/>
          </p:cNvSpPr>
          <p:nvPr userDrawn="1"/>
        </p:nvSpPr>
        <p:spPr bwMode="auto">
          <a:xfrm>
            <a:off x="304800" y="381000"/>
            <a:ext cx="4762500" cy="914400"/>
          </a:xfrm>
          <a:prstGeom prst="rect">
            <a:avLst/>
          </a:prstGeom>
          <a:solidFill>
            <a:srgbClr val="BDB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 userDrawn="1"/>
        </p:nvSpPr>
        <p:spPr bwMode="auto">
          <a:xfrm>
            <a:off x="5187950" y="2266950"/>
            <a:ext cx="3651250" cy="2324100"/>
          </a:xfrm>
          <a:prstGeom prst="rect">
            <a:avLst/>
          </a:prstGeom>
          <a:solidFill>
            <a:srgbClr val="9E14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217" name="Picture 25" descr="pic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30338"/>
            <a:ext cx="4762500" cy="316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02250" y="2514600"/>
            <a:ext cx="3276600" cy="8382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02250" y="3352800"/>
            <a:ext cx="2438400" cy="914400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8215" name="Picture 23" descr="STRENGTHS_Logo_Straplin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70500"/>
            <a:ext cx="2590800" cy="95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8" name="Picture 26" descr="pic_0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81000"/>
            <a:ext cx="3657600" cy="17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20" name="Picture 28" descr="EU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450" y="5365750"/>
            <a:ext cx="12954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21" name="Rectangle 29"/>
          <p:cNvSpPr>
            <a:spLocks noChangeArrowheads="1"/>
          </p:cNvSpPr>
          <p:nvPr userDrawn="1"/>
        </p:nvSpPr>
        <p:spPr bwMode="auto">
          <a:xfrm>
            <a:off x="171450" y="6483350"/>
            <a:ext cx="891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altLang="en-US" sz="900">
                <a:solidFill>
                  <a:srgbClr val="9E1440"/>
                </a:solidFill>
                <a:latin typeface="Arial" charset="0"/>
              </a:rPr>
              <a:t>This project has received funding from the European Union's Horizon 2020 Research and Innovation programme Societal Challenges under Grant Agreement No 733337.</a:t>
            </a:r>
            <a:endParaRPr lang="en-US" altLang="en-US" sz="900">
              <a:solidFill>
                <a:srgbClr val="9E1440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428BF-E29A-4CCC-A7AB-E4330FB520EA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90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81000"/>
            <a:ext cx="16002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81000"/>
            <a:ext cx="46482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11CC4-2852-473E-B6EE-276F1F03E664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39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81000"/>
            <a:ext cx="64008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9800" y="1676400"/>
            <a:ext cx="31242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1676400"/>
            <a:ext cx="31242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09800" y="63214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22750" y="6321425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1425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fld id="{4DC3C071-1CBB-4C94-ACC9-C4EE48E5335F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20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09800" y="381000"/>
            <a:ext cx="64008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09800" y="63214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22750" y="6321425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62800" y="6321425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fld id="{F101C7BE-91E6-4912-A35C-7608D44B2A6B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81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3E7FD-5EFA-448F-8786-6993AB2F0685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14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377CF-2E35-4757-BBC5-EA74CD235EC4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7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9800" y="1676400"/>
            <a:ext cx="31242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76400"/>
            <a:ext cx="31242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71B07-3799-4AA1-A4FC-57338DF44088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8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89A34-1331-439C-A794-5FC2158EAFF9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8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F2D11-3E8D-47BC-A393-10864BBF4C58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98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AE8E3-D114-40C3-955B-B9DA771385A7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0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6F985-C440-4935-9776-A56BE4184E0B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C0711-5DB2-4841-8E19-8DFC2A154F68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82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381000"/>
            <a:ext cx="640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3214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0" y="6321425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14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E1440"/>
                </a:solidFill>
                <a:latin typeface="+mn-lt"/>
              </a:defRPr>
            </a:lvl1pPr>
          </a:lstStyle>
          <a:p>
            <a:fld id="{CE466ECE-F193-44B3-B7D1-DC3C9BF87DFB}" type="slidenum">
              <a:rPr lang="en-US" altLang="en-US"/>
              <a:pPr/>
              <a:t>‹#›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676400"/>
            <a:ext cx="6400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41" name="Group 17"/>
          <p:cNvGrpSpPr>
            <a:grpSpLocks/>
          </p:cNvGrpSpPr>
          <p:nvPr userDrawn="1"/>
        </p:nvGrpSpPr>
        <p:grpSpPr bwMode="auto">
          <a:xfrm>
            <a:off x="2209800" y="6265863"/>
            <a:ext cx="6400800" cy="44450"/>
            <a:chOff x="1392" y="3912"/>
            <a:chExt cx="4032" cy="28"/>
          </a:xfrm>
        </p:grpSpPr>
        <p:sp>
          <p:nvSpPr>
            <p:cNvPr id="1037" name="Line 13"/>
            <p:cNvSpPr>
              <a:spLocks noChangeShapeType="1"/>
            </p:cNvSpPr>
            <p:nvPr userDrawn="1"/>
          </p:nvSpPr>
          <p:spPr bwMode="auto">
            <a:xfrm>
              <a:off x="1392" y="3912"/>
              <a:ext cx="4032" cy="0"/>
            </a:xfrm>
            <a:prstGeom prst="line">
              <a:avLst/>
            </a:prstGeom>
            <a:noFill/>
            <a:ln w="15875">
              <a:solidFill>
                <a:srgbClr val="CEC9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Line 15"/>
            <p:cNvSpPr>
              <a:spLocks noChangeShapeType="1"/>
            </p:cNvSpPr>
            <p:nvPr userDrawn="1"/>
          </p:nvSpPr>
          <p:spPr bwMode="auto">
            <a:xfrm>
              <a:off x="1392" y="3940"/>
              <a:ext cx="4032" cy="0"/>
            </a:xfrm>
            <a:prstGeom prst="line">
              <a:avLst/>
            </a:prstGeom>
            <a:noFill/>
            <a:ln w="15875">
              <a:solidFill>
                <a:srgbClr val="CEC9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40" name="Picture 16" descr="STRENGTHS_Logo_Strapline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0"/>
            <a:ext cx="1905000" cy="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Verdana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Verdana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Verdana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Verdana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Verdana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Verdana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Verdana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9E1440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E1440"/>
        </a:buClr>
        <a:buChar char="•"/>
        <a:defRPr sz="2000">
          <a:solidFill>
            <a:srgbClr val="3C241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BDB000"/>
        </a:buClr>
        <a:buFont typeface="Times" charset="0"/>
        <a:buChar char="•"/>
        <a:defRPr>
          <a:solidFill>
            <a:srgbClr val="3C2415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BDB000"/>
        </a:buClr>
        <a:buChar char="•"/>
        <a:defRPr sz="1600">
          <a:solidFill>
            <a:srgbClr val="3C2415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charset="0"/>
        <a:buChar char="•"/>
        <a:defRPr sz="1400">
          <a:solidFill>
            <a:srgbClr val="3C2415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charset="0"/>
        <a:buChar char="•"/>
        <a:defRPr sz="1200">
          <a:solidFill>
            <a:srgbClr val="3C2415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charset="0"/>
        <a:buChar char="•"/>
        <a:defRPr sz="1200">
          <a:solidFill>
            <a:srgbClr val="3C241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charset="0"/>
        <a:buChar char="•"/>
        <a:defRPr sz="1200">
          <a:solidFill>
            <a:srgbClr val="3C241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charset="0"/>
        <a:buChar char="•"/>
        <a:defRPr sz="1200">
          <a:solidFill>
            <a:srgbClr val="3C241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charset="0"/>
        <a:buChar char="•"/>
        <a:defRPr sz="1200">
          <a:solidFill>
            <a:srgbClr val="3C2415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Questionnaires Adult Trials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02250" y="3352800"/>
            <a:ext cx="2942158" cy="914400"/>
          </a:xfrm>
        </p:spPr>
        <p:txBody>
          <a:bodyPr/>
          <a:lstStyle/>
          <a:p>
            <a:r>
              <a:rPr lang="en-US" altLang="en-US" dirty="0"/>
              <a:t>Consortium meeting Copenhagen </a:t>
            </a:r>
          </a:p>
          <a:p>
            <a:r>
              <a:rPr lang="en-US" altLang="en-US" dirty="0"/>
              <a:t>January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C9C9C3C-D5CC-451D-B3FE-7AB8D50A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Preliminary </a:t>
            </a:r>
            <a:r>
              <a:rPr lang="nl-NL" b="1" dirty="0" err="1"/>
              <a:t>Results</a:t>
            </a:r>
            <a:r>
              <a:rPr lang="nl-NL" b="1" dirty="0"/>
              <a:t> </a:t>
            </a:r>
            <a:r>
              <a:rPr lang="nl-NL" dirty="0"/>
              <a:t>Field </a:t>
            </a:r>
            <a:r>
              <a:rPr lang="nl-NL" dirty="0" err="1"/>
              <a:t>Testing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Germany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72CDC7D-B5D1-4E71-9DE0-CA10FD5BE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Literate</a:t>
            </a:r>
            <a:r>
              <a:rPr lang="nl-NL" dirty="0"/>
              <a:t>, male, 24yrs</a:t>
            </a:r>
          </a:p>
          <a:p>
            <a:pPr lvl="1"/>
            <a:r>
              <a:rPr lang="nl-NL" dirty="0" err="1"/>
              <a:t>Arabic</a:t>
            </a:r>
            <a:r>
              <a:rPr lang="nl-NL" dirty="0"/>
              <a:t> </a:t>
            </a:r>
            <a:r>
              <a:rPr lang="nl-NL" dirty="0" err="1"/>
              <a:t>acceptable</a:t>
            </a:r>
            <a:r>
              <a:rPr lang="nl-NL" dirty="0"/>
              <a:t>, but </a:t>
            </a:r>
            <a:r>
              <a:rPr lang="nl-NL" dirty="0" err="1"/>
              <a:t>many</a:t>
            </a:r>
            <a:r>
              <a:rPr lang="nl-NL" dirty="0"/>
              <a:t> </a:t>
            </a:r>
            <a:r>
              <a:rPr lang="nl-NL" dirty="0" err="1"/>
              <a:t>typos</a:t>
            </a:r>
            <a:r>
              <a:rPr lang="nl-NL" dirty="0"/>
              <a:t> in: WHODAS, HSCL-25, PSYCHLOPS, Access </a:t>
            </a:r>
            <a:r>
              <a:rPr lang="nl-NL" dirty="0" err="1"/>
              <a:t>to</a:t>
            </a:r>
            <a:r>
              <a:rPr lang="nl-NL" dirty="0"/>
              <a:t> health care</a:t>
            </a: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Some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words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unclear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/>
              <a:t>WHODAS </a:t>
            </a:r>
            <a:r>
              <a:rPr lang="nl-NL" dirty="0" err="1"/>
              <a:t>larger</a:t>
            </a:r>
            <a:r>
              <a:rPr lang="nl-NL" dirty="0"/>
              <a:t> issues </a:t>
            </a:r>
            <a:r>
              <a:rPr lang="nl-NL" dirty="0" err="1"/>
              <a:t>regarding</a:t>
            </a:r>
            <a:r>
              <a:rPr lang="nl-NL" dirty="0"/>
              <a:t> </a:t>
            </a:r>
            <a:r>
              <a:rPr lang="nl-NL" dirty="0" err="1"/>
              <a:t>translation</a:t>
            </a:r>
            <a:r>
              <a:rPr lang="nl-NL" dirty="0"/>
              <a:t>/wording</a:t>
            </a: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Objective</a:t>
            </a:r>
            <a:r>
              <a:rPr lang="nl-NL" dirty="0">
                <a:solidFill>
                  <a:schemeClr val="tx1"/>
                </a:solidFill>
              </a:rPr>
              <a:t> CSRI </a:t>
            </a:r>
            <a:r>
              <a:rPr lang="nl-NL" dirty="0" err="1">
                <a:solidFill>
                  <a:schemeClr val="tx1"/>
                </a:solidFill>
              </a:rPr>
              <a:t>difficult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understand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  <a:p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719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C9C9C3C-D5CC-451D-B3FE-7AB8D50A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Preliminary </a:t>
            </a:r>
            <a:r>
              <a:rPr lang="nl-NL" b="1" dirty="0" err="1"/>
              <a:t>Results</a:t>
            </a:r>
            <a:r>
              <a:rPr lang="nl-NL" b="1" dirty="0"/>
              <a:t> </a:t>
            </a:r>
            <a:r>
              <a:rPr lang="nl-NL" dirty="0"/>
              <a:t>Field </a:t>
            </a:r>
            <a:r>
              <a:rPr lang="nl-NL" dirty="0" err="1"/>
              <a:t>Testing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Turkey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72CDC7D-B5D1-4E71-9DE0-CA10FD5BE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Literate</a:t>
            </a:r>
            <a:r>
              <a:rPr lang="nl-NL" dirty="0"/>
              <a:t>, 20 </a:t>
            </a:r>
            <a:r>
              <a:rPr lang="nl-NL" dirty="0" err="1"/>
              <a:t>and</a:t>
            </a:r>
            <a:r>
              <a:rPr lang="nl-NL" dirty="0"/>
              <a:t> 24yrs </a:t>
            </a: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Arabic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acceptable</a:t>
            </a:r>
            <a:r>
              <a:rPr lang="nl-NL" dirty="0">
                <a:solidFill>
                  <a:schemeClr val="tx1"/>
                </a:solidFill>
              </a:rPr>
              <a:t>, but </a:t>
            </a:r>
            <a:r>
              <a:rPr lang="nl-NL" dirty="0" err="1">
                <a:solidFill>
                  <a:schemeClr val="tx1"/>
                </a:solidFill>
              </a:rPr>
              <a:t>there</a:t>
            </a:r>
            <a:r>
              <a:rPr lang="nl-NL" dirty="0">
                <a:solidFill>
                  <a:schemeClr val="tx1"/>
                </a:solidFill>
              </a:rPr>
              <a:t> are </a:t>
            </a:r>
            <a:r>
              <a:rPr lang="nl-NL" dirty="0" err="1">
                <a:solidFill>
                  <a:schemeClr val="tx1"/>
                </a:solidFill>
              </a:rPr>
              <a:t>typos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Some</a:t>
            </a:r>
            <a:r>
              <a:rPr lang="nl-NL" dirty="0">
                <a:solidFill>
                  <a:schemeClr val="tx1"/>
                </a:solidFill>
              </a:rPr>
              <a:t> of </a:t>
            </a:r>
            <a:r>
              <a:rPr lang="nl-NL" dirty="0" err="1">
                <a:solidFill>
                  <a:schemeClr val="tx1"/>
                </a:solidFill>
              </a:rPr>
              <a:t>the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translations</a:t>
            </a:r>
            <a:r>
              <a:rPr lang="nl-NL" dirty="0">
                <a:solidFill>
                  <a:schemeClr val="tx1"/>
                </a:solidFill>
              </a:rPr>
              <a:t> are wrong or missing, </a:t>
            </a:r>
            <a:r>
              <a:rPr lang="nl-NL" dirty="0" err="1">
                <a:solidFill>
                  <a:schemeClr val="tx1"/>
                </a:solidFill>
              </a:rPr>
              <a:t>some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inconsistencies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between</a:t>
            </a:r>
            <a:r>
              <a:rPr lang="nl-NL" dirty="0">
                <a:solidFill>
                  <a:schemeClr val="tx1"/>
                </a:solidFill>
              </a:rPr>
              <a:t> English </a:t>
            </a:r>
            <a:r>
              <a:rPr lang="nl-NL" dirty="0" err="1">
                <a:solidFill>
                  <a:schemeClr val="tx1"/>
                </a:solidFill>
              </a:rPr>
              <a:t>and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Arabic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versions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 </a:t>
            </a:r>
            <a:r>
              <a:rPr lang="nl-NL" dirty="0" err="1"/>
              <a:t>unclear</a:t>
            </a:r>
            <a:r>
              <a:rPr lang="nl-NL" dirty="0"/>
              <a:t> or </a:t>
            </a:r>
            <a:r>
              <a:rPr lang="nl-NL" dirty="0" err="1"/>
              <a:t>inappropriate</a:t>
            </a:r>
            <a:r>
              <a:rPr lang="nl-NL" dirty="0"/>
              <a:t> (WHODAS “respondent”, LEC-5 </a:t>
            </a:r>
            <a:r>
              <a:rPr lang="nl-NL" dirty="0" err="1"/>
              <a:t>sexual</a:t>
            </a:r>
            <a:r>
              <a:rPr lang="nl-NL" dirty="0"/>
              <a:t> trauma, CSRI </a:t>
            </a:r>
            <a:r>
              <a:rPr lang="nl-NL" dirty="0" err="1"/>
              <a:t>professions</a:t>
            </a:r>
            <a:r>
              <a:rPr lang="nl-NL" dirty="0"/>
              <a:t>)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748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Questionnaires Adult Trials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1A7ADF7B-A01F-4C07-923B-2C5E048F5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Included</a:t>
            </a:r>
            <a:r>
              <a:rPr lang="nl-NL" dirty="0"/>
              <a:t> (in </a:t>
            </a:r>
            <a:r>
              <a:rPr lang="nl-NL" dirty="0" err="1"/>
              <a:t>Arabic</a:t>
            </a:r>
            <a:r>
              <a:rPr lang="nl-NL" dirty="0"/>
              <a:t>):</a:t>
            </a:r>
          </a:p>
          <a:p>
            <a:pPr lvl="1"/>
            <a:r>
              <a:rPr lang="nl-NL" sz="1600" dirty="0"/>
              <a:t>WHODAS 2.0</a:t>
            </a:r>
          </a:p>
          <a:p>
            <a:pPr lvl="1"/>
            <a:r>
              <a:rPr lang="nl-NL" sz="1600" dirty="0"/>
              <a:t>K10</a:t>
            </a:r>
          </a:p>
          <a:p>
            <a:pPr lvl="1"/>
            <a:r>
              <a:rPr lang="nl-NL" sz="1600" dirty="0"/>
              <a:t>HSCL-25</a:t>
            </a:r>
          </a:p>
          <a:p>
            <a:pPr lvl="1"/>
            <a:r>
              <a:rPr lang="nl-NL" sz="1600" dirty="0"/>
              <a:t>LEC-5</a:t>
            </a:r>
          </a:p>
          <a:p>
            <a:pPr lvl="1"/>
            <a:r>
              <a:rPr lang="nl-NL" sz="1600" dirty="0"/>
              <a:t>PCL-5</a:t>
            </a:r>
          </a:p>
          <a:p>
            <a:pPr lvl="1"/>
            <a:r>
              <a:rPr lang="nl-NL" sz="1600" dirty="0"/>
              <a:t>PSYCHLOPS pre </a:t>
            </a:r>
            <a:r>
              <a:rPr lang="nl-NL" sz="1600" dirty="0" err="1"/>
              <a:t>and</a:t>
            </a:r>
            <a:r>
              <a:rPr lang="nl-NL" sz="1600" dirty="0"/>
              <a:t> post </a:t>
            </a:r>
            <a:r>
              <a:rPr lang="nl-NL" sz="1600" dirty="0" err="1"/>
              <a:t>intervention</a:t>
            </a:r>
            <a:endParaRPr lang="nl-NL" sz="1600" dirty="0"/>
          </a:p>
          <a:p>
            <a:pPr lvl="1"/>
            <a:r>
              <a:rPr lang="nl-NL" sz="1600" dirty="0"/>
              <a:t>PMLDC</a:t>
            </a:r>
          </a:p>
          <a:p>
            <a:pPr lvl="1"/>
            <a:r>
              <a:rPr lang="nl-NL" sz="1600" dirty="0"/>
              <a:t>Access </a:t>
            </a:r>
            <a:r>
              <a:rPr lang="nl-NL" sz="1600" dirty="0" err="1"/>
              <a:t>to</a:t>
            </a:r>
            <a:r>
              <a:rPr lang="nl-NL" sz="1600" dirty="0"/>
              <a:t> health services</a:t>
            </a:r>
          </a:p>
          <a:p>
            <a:pPr lvl="1"/>
            <a:r>
              <a:rPr lang="nl-NL" sz="1600" dirty="0" err="1"/>
              <a:t>Suicidal</a:t>
            </a:r>
            <a:r>
              <a:rPr lang="nl-NL" sz="1600" dirty="0"/>
              <a:t> </a:t>
            </a:r>
            <a:r>
              <a:rPr lang="nl-NL" sz="1600" dirty="0" err="1"/>
              <a:t>ideation</a:t>
            </a:r>
            <a:endParaRPr lang="nl-NL" sz="1600" dirty="0"/>
          </a:p>
          <a:p>
            <a:pPr lvl="1"/>
            <a:r>
              <a:rPr lang="nl-NL" sz="1600" dirty="0"/>
              <a:t>Severe disorders</a:t>
            </a:r>
          </a:p>
          <a:p>
            <a:pPr lvl="1"/>
            <a:endParaRPr lang="nl-NL" dirty="0"/>
          </a:p>
          <a:p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yet</a:t>
            </a:r>
            <a:r>
              <a:rPr lang="nl-NL" dirty="0"/>
              <a:t> </a:t>
            </a:r>
            <a:r>
              <a:rPr lang="nl-NL" dirty="0" err="1"/>
              <a:t>included</a:t>
            </a:r>
            <a:r>
              <a:rPr lang="nl-NL" dirty="0"/>
              <a:t>: </a:t>
            </a:r>
          </a:p>
          <a:p>
            <a:pPr lvl="1"/>
            <a:r>
              <a:rPr lang="nl-NL" sz="1600" dirty="0"/>
              <a:t>CSRI (meeting David </a:t>
            </a:r>
            <a:r>
              <a:rPr lang="nl-NL" sz="1600" dirty="0" err="1"/>
              <a:t>McDaid</a:t>
            </a:r>
            <a:r>
              <a:rPr lang="nl-NL" sz="1600" dirty="0"/>
              <a:t>)</a:t>
            </a:r>
          </a:p>
          <a:p>
            <a:pPr lvl="1"/>
            <a:r>
              <a:rPr lang="nl-NL" sz="1600" dirty="0" err="1"/>
              <a:t>Final</a:t>
            </a:r>
            <a:r>
              <a:rPr lang="nl-NL" sz="1600" dirty="0"/>
              <a:t> </a:t>
            </a:r>
            <a:r>
              <a:rPr lang="nl-NL" sz="1600" dirty="0" err="1"/>
              <a:t>version</a:t>
            </a:r>
            <a:r>
              <a:rPr lang="nl-NL" sz="1600" dirty="0"/>
              <a:t> </a:t>
            </a:r>
            <a:r>
              <a:rPr lang="nl-NL" sz="1600" dirty="0" err="1"/>
              <a:t>demographic</a:t>
            </a:r>
            <a:r>
              <a:rPr lang="nl-NL" sz="1600" dirty="0"/>
              <a:t> </a:t>
            </a:r>
            <a:r>
              <a:rPr lang="nl-NL" sz="1600" dirty="0" err="1"/>
              <a:t>questions</a:t>
            </a:r>
            <a:r>
              <a:rPr lang="nl-NL" sz="1600" dirty="0"/>
              <a:t> (</a:t>
            </a:r>
            <a:r>
              <a:rPr lang="nl-NL" sz="1600" dirty="0" err="1"/>
              <a:t>to</a:t>
            </a:r>
            <a:r>
              <a:rPr lang="nl-NL" sz="1600" dirty="0"/>
              <a:t> </a:t>
            </a:r>
            <a:r>
              <a:rPr lang="nl-NL" sz="1600" dirty="0" err="1"/>
              <a:t>be</a:t>
            </a:r>
            <a:r>
              <a:rPr lang="nl-NL" sz="1600" dirty="0"/>
              <a:t> </a:t>
            </a:r>
            <a:r>
              <a:rPr lang="nl-NL" sz="1600" dirty="0" err="1"/>
              <a:t>discussed</a:t>
            </a:r>
            <a:r>
              <a:rPr lang="nl-NL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852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C436FC6-E3B4-4FFD-970C-53AA30449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Field </a:t>
            </a:r>
            <a:r>
              <a:rPr lang="nl-NL" dirty="0" err="1"/>
              <a:t>Testing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/>
              <a:t> Questionnaires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154C504-C0C5-4DEB-84CF-F40B3E423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have </a:t>
            </a:r>
            <a:r>
              <a:rPr lang="nl-NL" dirty="0" err="1"/>
              <a:t>difficulties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question/statement?</a:t>
            </a:r>
            <a:br>
              <a:rPr lang="nl-NL" dirty="0"/>
            </a:br>
            <a:r>
              <a:rPr lang="nl-NL" dirty="0" err="1"/>
              <a:t>If</a:t>
            </a:r>
            <a:r>
              <a:rPr lang="nl-NL" dirty="0"/>
              <a:t> YES: </a:t>
            </a:r>
            <a:r>
              <a:rPr lang="nl-NL" dirty="0" err="1"/>
              <a:t>What</a:t>
            </a:r>
            <a:r>
              <a:rPr lang="nl-NL" dirty="0"/>
              <a:t> part of </a:t>
            </a:r>
            <a:r>
              <a:rPr lang="nl-NL" dirty="0" err="1"/>
              <a:t>the</a:t>
            </a:r>
            <a:r>
              <a:rPr lang="nl-NL" dirty="0"/>
              <a:t> question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understand</a:t>
            </a:r>
            <a:r>
              <a:rPr lang="nl-NL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explain</a:t>
            </a:r>
            <a:r>
              <a:rPr lang="nl-NL" dirty="0"/>
              <a:t>, in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own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, </a:t>
            </a:r>
            <a:r>
              <a:rPr lang="nl-NL" dirty="0" err="1"/>
              <a:t>to</a:t>
            </a:r>
            <a:r>
              <a:rPr lang="nl-NL" dirty="0"/>
              <a:t> me </a:t>
            </a:r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/</a:t>
            </a:r>
            <a:r>
              <a:rPr lang="nl-NL" dirty="0" err="1"/>
              <a:t>statments</a:t>
            </a:r>
            <a:r>
              <a:rPr lang="nl-NL" dirty="0"/>
              <a:t> are </a:t>
            </a:r>
            <a:r>
              <a:rPr lang="nl-NL" dirty="0" err="1"/>
              <a:t>asking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17786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C9C9C3C-D5CC-451D-B3FE-7AB8D50A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Field </a:t>
            </a:r>
            <a:r>
              <a:rPr lang="nl-NL" b="1" dirty="0" err="1"/>
              <a:t>Testing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Preliminary </a:t>
            </a:r>
            <a:r>
              <a:rPr lang="nl-NL" dirty="0" err="1"/>
              <a:t>Results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72CDC7D-B5D1-4E71-9DE0-CA10FD5BE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tx1"/>
                </a:solidFill>
              </a:rPr>
              <a:t>All</a:t>
            </a:r>
            <a:r>
              <a:rPr lang="nl-NL" dirty="0">
                <a:solidFill>
                  <a:schemeClr val="tx1"/>
                </a:solidFill>
              </a:rPr>
              <a:t> sites </a:t>
            </a:r>
            <a:r>
              <a:rPr lang="nl-NL" dirty="0" err="1">
                <a:solidFill>
                  <a:schemeClr val="tx1"/>
                </a:solidFill>
              </a:rPr>
              <a:t>interviewed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literate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Syrians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err="1">
                <a:solidFill>
                  <a:schemeClr val="tx1"/>
                </a:solidFill>
              </a:rPr>
              <a:t>Arabic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acceptable</a:t>
            </a:r>
            <a:r>
              <a:rPr lang="nl-NL" dirty="0">
                <a:solidFill>
                  <a:schemeClr val="tx1"/>
                </a:solidFill>
              </a:rPr>
              <a:t>, but </a:t>
            </a:r>
            <a:r>
              <a:rPr lang="nl-NL" dirty="0" err="1">
                <a:solidFill>
                  <a:schemeClr val="tx1"/>
                </a:solidFill>
              </a:rPr>
              <a:t>there</a:t>
            </a:r>
            <a:r>
              <a:rPr lang="nl-NL" dirty="0">
                <a:solidFill>
                  <a:schemeClr val="tx1"/>
                </a:solidFill>
              </a:rPr>
              <a:t> are </a:t>
            </a:r>
            <a:r>
              <a:rPr lang="nl-NL" dirty="0" err="1">
                <a:solidFill>
                  <a:schemeClr val="tx1"/>
                </a:solidFill>
              </a:rPr>
              <a:t>typos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err="1">
                <a:solidFill>
                  <a:schemeClr val="tx1"/>
                </a:solidFill>
              </a:rPr>
              <a:t>Need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adapt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local</a:t>
            </a:r>
            <a:r>
              <a:rPr lang="nl-NL" dirty="0">
                <a:solidFill>
                  <a:schemeClr val="tx1"/>
                </a:solidFill>
              </a:rPr>
              <a:t> site </a:t>
            </a:r>
          </a:p>
          <a:p>
            <a:pPr lvl="1"/>
            <a:r>
              <a:rPr lang="nl-NL" sz="1600" dirty="0">
                <a:solidFill>
                  <a:schemeClr val="tx1"/>
                </a:solidFill>
              </a:rPr>
              <a:t>e.g., </a:t>
            </a:r>
            <a:r>
              <a:rPr lang="nl-NL" sz="1600" dirty="0" err="1">
                <a:solidFill>
                  <a:schemeClr val="tx1"/>
                </a:solidFill>
              </a:rPr>
              <a:t>not</a:t>
            </a:r>
            <a:r>
              <a:rPr lang="nl-NL" sz="1600" dirty="0">
                <a:solidFill>
                  <a:schemeClr val="tx1"/>
                </a:solidFill>
              </a:rPr>
              <a:t>: “</a:t>
            </a:r>
            <a:r>
              <a:rPr lang="nl-NL" sz="1600" dirty="0" err="1">
                <a:solidFill>
                  <a:schemeClr val="tx1"/>
                </a:solidFill>
              </a:rPr>
              <a:t>the</a:t>
            </a:r>
            <a:r>
              <a:rPr lang="nl-NL" sz="1600" dirty="0">
                <a:solidFill>
                  <a:schemeClr val="tx1"/>
                </a:solidFill>
              </a:rPr>
              <a:t> Netherlands”</a:t>
            </a:r>
          </a:p>
          <a:p>
            <a:r>
              <a:rPr lang="nl-NL" dirty="0" err="1">
                <a:solidFill>
                  <a:schemeClr val="tx1"/>
                </a:solidFill>
              </a:rPr>
              <a:t>Need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adapt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intstructions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from</a:t>
            </a:r>
            <a:r>
              <a:rPr lang="nl-NL" dirty="0">
                <a:solidFill>
                  <a:schemeClr val="tx1"/>
                </a:solidFill>
              </a:rPr>
              <a:t> ‘interviewer-</a:t>
            </a:r>
            <a:r>
              <a:rPr lang="nl-NL" dirty="0" err="1">
                <a:solidFill>
                  <a:schemeClr val="tx1"/>
                </a:solidFill>
              </a:rPr>
              <a:t>administered</a:t>
            </a:r>
            <a:r>
              <a:rPr lang="nl-NL" dirty="0">
                <a:solidFill>
                  <a:schemeClr val="tx1"/>
                </a:solidFill>
              </a:rPr>
              <a:t>’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‘online tool-</a:t>
            </a:r>
            <a:r>
              <a:rPr lang="nl-NL" dirty="0" err="1">
                <a:solidFill>
                  <a:schemeClr val="tx1"/>
                </a:solidFill>
              </a:rPr>
              <a:t>administered</a:t>
            </a:r>
            <a:r>
              <a:rPr lang="nl-NL" dirty="0">
                <a:solidFill>
                  <a:schemeClr val="tx1"/>
                </a:solidFill>
              </a:rPr>
              <a:t>’ </a:t>
            </a:r>
          </a:p>
          <a:p>
            <a:pPr lvl="1"/>
            <a:r>
              <a:rPr lang="nl-NL" sz="1600" dirty="0">
                <a:solidFill>
                  <a:schemeClr val="tx1"/>
                </a:solidFill>
              </a:rPr>
              <a:t>e.g., “</a:t>
            </a:r>
            <a:r>
              <a:rPr lang="nl-NL" sz="1600" dirty="0" err="1">
                <a:solidFill>
                  <a:schemeClr val="tx1"/>
                </a:solidFill>
              </a:rPr>
              <a:t>what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sex</a:t>
            </a:r>
            <a:r>
              <a:rPr lang="nl-NL" sz="1600" dirty="0">
                <a:solidFill>
                  <a:schemeClr val="tx1"/>
                </a:solidFill>
              </a:rPr>
              <a:t> is </a:t>
            </a:r>
            <a:r>
              <a:rPr lang="nl-NL" sz="1600" dirty="0" err="1">
                <a:solidFill>
                  <a:schemeClr val="tx1"/>
                </a:solidFill>
              </a:rPr>
              <a:t>observed</a:t>
            </a:r>
            <a:r>
              <a:rPr lang="nl-NL" sz="1600" dirty="0">
                <a:solidFill>
                  <a:schemeClr val="tx1"/>
                </a:solidFill>
              </a:rPr>
              <a:t>?”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0291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C9C9C3C-D5CC-451D-B3FE-7AB8D50A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Field </a:t>
            </a:r>
            <a:r>
              <a:rPr lang="nl-NL" b="1" dirty="0" err="1"/>
              <a:t>Testing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Preliminary </a:t>
            </a:r>
            <a:r>
              <a:rPr lang="nl-NL" dirty="0" err="1"/>
              <a:t>Results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72CDC7D-B5D1-4E71-9DE0-CA10FD5BE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tx1"/>
                </a:solidFill>
              </a:rPr>
              <a:t>Some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words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were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unclear</a:t>
            </a:r>
            <a:r>
              <a:rPr lang="nl-NL" dirty="0">
                <a:solidFill>
                  <a:schemeClr val="tx1"/>
                </a:solidFill>
              </a:rPr>
              <a:t>, </a:t>
            </a:r>
            <a:r>
              <a:rPr lang="nl-NL" dirty="0" err="1">
                <a:solidFill>
                  <a:schemeClr val="tx1"/>
                </a:solidFill>
              </a:rPr>
              <a:t>too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formal</a:t>
            </a:r>
            <a:r>
              <a:rPr lang="nl-NL" dirty="0">
                <a:solidFill>
                  <a:schemeClr val="tx1"/>
                </a:solidFill>
              </a:rPr>
              <a:t>, or </a:t>
            </a:r>
            <a:r>
              <a:rPr lang="nl-NL" dirty="0" err="1">
                <a:solidFill>
                  <a:schemeClr val="tx1"/>
                </a:solidFill>
              </a:rPr>
              <a:t>inappropriate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sz="1600" dirty="0">
                <a:solidFill>
                  <a:schemeClr val="tx1"/>
                </a:solidFill>
              </a:rPr>
              <a:t>e.g., WHODAS H2&amp;H3: </a:t>
            </a:r>
            <a:r>
              <a:rPr lang="nl-NL" sz="1600" dirty="0" err="1">
                <a:solidFill>
                  <a:schemeClr val="tx1"/>
                </a:solidFill>
              </a:rPr>
              <a:t>understood</a:t>
            </a:r>
            <a:r>
              <a:rPr lang="nl-NL" sz="1600" dirty="0">
                <a:solidFill>
                  <a:schemeClr val="tx1"/>
                </a:solidFill>
              </a:rPr>
              <a:t> as “</a:t>
            </a:r>
            <a:r>
              <a:rPr lang="nl-NL" sz="1600" dirty="0" err="1">
                <a:solidFill>
                  <a:schemeClr val="tx1"/>
                </a:solidFill>
              </a:rPr>
              <a:t>physical</a:t>
            </a:r>
            <a:r>
              <a:rPr lang="nl-NL" sz="1600" dirty="0">
                <a:solidFill>
                  <a:schemeClr val="tx1"/>
                </a:solidFill>
              </a:rPr>
              <a:t> status”, “respondent” (</a:t>
            </a:r>
            <a:r>
              <a:rPr lang="nl-NL" sz="1600" dirty="0" err="1">
                <a:solidFill>
                  <a:schemeClr val="tx1"/>
                </a:solidFill>
              </a:rPr>
              <a:t>negative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connotation</a:t>
            </a:r>
            <a:r>
              <a:rPr lang="nl-NL" sz="16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nl-NL" sz="1600" dirty="0">
                <a:solidFill>
                  <a:schemeClr val="tx1"/>
                </a:solidFill>
              </a:rPr>
              <a:t>e.g., PSYCHLOPS: “</a:t>
            </a:r>
            <a:r>
              <a:rPr lang="nl-NL" sz="1600" dirty="0" err="1">
                <a:solidFill>
                  <a:schemeClr val="tx1"/>
                </a:solidFill>
              </a:rPr>
              <a:t>intervention</a:t>
            </a:r>
            <a:r>
              <a:rPr lang="nl-NL" sz="1600" dirty="0">
                <a:solidFill>
                  <a:schemeClr val="tx1"/>
                </a:solidFill>
              </a:rPr>
              <a:t>”</a:t>
            </a:r>
          </a:p>
          <a:p>
            <a:r>
              <a:rPr lang="nl-NL" dirty="0">
                <a:solidFill>
                  <a:schemeClr val="tx1"/>
                </a:solidFill>
              </a:rPr>
              <a:t>(Too) </a:t>
            </a:r>
            <a:r>
              <a:rPr lang="nl-NL" dirty="0" err="1">
                <a:solidFill>
                  <a:schemeClr val="tx1"/>
                </a:solidFill>
              </a:rPr>
              <a:t>sensitive</a:t>
            </a:r>
            <a:r>
              <a:rPr lang="nl-NL" dirty="0">
                <a:solidFill>
                  <a:schemeClr val="tx1"/>
                </a:solidFill>
              </a:rPr>
              <a:t>/</a:t>
            </a:r>
            <a:r>
              <a:rPr lang="nl-NL" dirty="0" err="1">
                <a:solidFill>
                  <a:schemeClr val="tx1"/>
                </a:solidFill>
              </a:rPr>
              <a:t>difficult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answer</a:t>
            </a:r>
            <a:r>
              <a:rPr lang="nl-NL" dirty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nl-NL" sz="1600" dirty="0">
                <a:solidFill>
                  <a:schemeClr val="tx1"/>
                </a:solidFill>
              </a:rPr>
              <a:t>e.g., LEC-5: </a:t>
            </a:r>
            <a:r>
              <a:rPr lang="nl-NL" sz="1600" dirty="0" err="1">
                <a:solidFill>
                  <a:schemeClr val="tx1"/>
                </a:solidFill>
              </a:rPr>
              <a:t>causing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harm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to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someone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else</a:t>
            </a:r>
            <a:r>
              <a:rPr lang="nl-NL" sz="1600" dirty="0">
                <a:solidFill>
                  <a:schemeClr val="tx1"/>
                </a:solidFill>
              </a:rPr>
              <a:t>, </a:t>
            </a:r>
            <a:r>
              <a:rPr lang="nl-NL" sz="1600" dirty="0" err="1">
                <a:solidFill>
                  <a:schemeClr val="tx1"/>
                </a:solidFill>
              </a:rPr>
              <a:t>sexual</a:t>
            </a:r>
            <a:r>
              <a:rPr lang="nl-NL" sz="1600" dirty="0">
                <a:solidFill>
                  <a:schemeClr val="tx1"/>
                </a:solidFill>
              </a:rPr>
              <a:t> trauma</a:t>
            </a:r>
          </a:p>
          <a:p>
            <a:pPr lvl="1"/>
            <a:r>
              <a:rPr lang="nl-NL" sz="1600" dirty="0">
                <a:solidFill>
                  <a:schemeClr val="tx1"/>
                </a:solidFill>
              </a:rPr>
              <a:t>e.g., PSYCHLOPS: </a:t>
            </a:r>
            <a:r>
              <a:rPr lang="nl-NL" sz="1600" dirty="0" err="1">
                <a:solidFill>
                  <a:schemeClr val="tx1"/>
                </a:solidFill>
              </a:rPr>
              <a:t>difficulty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prioritizing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one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problem</a:t>
            </a:r>
            <a:r>
              <a:rPr lang="nl-NL" sz="1600" dirty="0">
                <a:solidFill>
                  <a:schemeClr val="tx1"/>
                </a:solidFill>
              </a:rPr>
              <a:t> </a:t>
            </a:r>
            <a:r>
              <a:rPr lang="nl-NL" sz="1600" dirty="0" err="1">
                <a:solidFill>
                  <a:schemeClr val="tx1"/>
                </a:solidFill>
              </a:rPr>
              <a:t>only</a:t>
            </a:r>
            <a:endParaRPr lang="nl-NL" sz="1600" dirty="0">
              <a:solidFill>
                <a:schemeClr val="tx1"/>
              </a:solidFill>
            </a:endParaRP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824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0654941-4072-4E6E-B75A-DA62D1389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Issues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Consideration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99C7610-74AB-46D8-9107-200859390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using</a:t>
            </a:r>
            <a:r>
              <a:rPr lang="nl-NL" dirty="0"/>
              <a:t> online tool: </a:t>
            </a:r>
          </a:p>
          <a:p>
            <a:pPr lvl="1"/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do </a:t>
            </a:r>
            <a:r>
              <a:rPr lang="nl-NL" dirty="0" err="1"/>
              <a:t>with</a:t>
            </a:r>
            <a:r>
              <a:rPr lang="nl-NL" dirty="0"/>
              <a:t> open-</a:t>
            </a:r>
            <a:r>
              <a:rPr lang="nl-NL" dirty="0" err="1"/>
              <a:t>ended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?</a:t>
            </a:r>
            <a:br>
              <a:rPr lang="nl-NL" dirty="0"/>
            </a:br>
            <a:r>
              <a:rPr lang="nl-NL" dirty="0"/>
              <a:t>(e.g., PSYCHLOPS)</a:t>
            </a:r>
          </a:p>
          <a:p>
            <a:r>
              <a:rPr lang="nl-NL" dirty="0"/>
              <a:t>Time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administration</a:t>
            </a:r>
            <a:endParaRPr lang="nl-NL" dirty="0"/>
          </a:p>
          <a:p>
            <a:r>
              <a:rPr lang="nl-NL" dirty="0"/>
              <a:t>Make </a:t>
            </a:r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general</a:t>
            </a:r>
            <a:r>
              <a:rPr lang="nl-NL" dirty="0"/>
              <a:t> (e.g. “in </a:t>
            </a:r>
            <a:r>
              <a:rPr lang="nl-NL" dirty="0" err="1"/>
              <a:t>this</a:t>
            </a:r>
            <a:r>
              <a:rPr lang="nl-NL" dirty="0"/>
              <a:t> country”) </a:t>
            </a:r>
            <a:r>
              <a:rPr lang="nl-NL" dirty="0" err="1"/>
              <a:t>vs</a:t>
            </a:r>
            <a:r>
              <a:rPr lang="nl-NL" dirty="0"/>
              <a:t> </a:t>
            </a:r>
            <a:r>
              <a:rPr lang="nl-NL" dirty="0" err="1"/>
              <a:t>specific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each</a:t>
            </a:r>
            <a:r>
              <a:rPr lang="nl-NL" dirty="0"/>
              <a:t> site (e.g. “in Switzerland”)</a:t>
            </a:r>
          </a:p>
          <a:p>
            <a:r>
              <a:rPr lang="nl-NL" dirty="0" err="1"/>
              <a:t>Need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female</a:t>
            </a:r>
            <a:r>
              <a:rPr lang="nl-NL" dirty="0"/>
              <a:t> </a:t>
            </a:r>
            <a:r>
              <a:rPr lang="nl-NL" dirty="0" err="1"/>
              <a:t>version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questionnaires?</a:t>
            </a:r>
          </a:p>
          <a:p>
            <a:endParaRPr lang="nl-NL" dirty="0"/>
          </a:p>
          <a:p>
            <a:r>
              <a:rPr lang="nl-NL" b="1" dirty="0" err="1"/>
              <a:t>Continuation</a:t>
            </a:r>
            <a:r>
              <a:rPr lang="nl-NL" b="1" dirty="0"/>
              <a:t> field </a:t>
            </a:r>
            <a:r>
              <a:rPr lang="nl-NL" b="1" dirty="0" err="1"/>
              <a:t>testing</a:t>
            </a:r>
            <a:r>
              <a:rPr lang="nl-NL" b="1" dirty="0"/>
              <a:t>:</a:t>
            </a:r>
          </a:p>
          <a:p>
            <a:pPr lvl="1"/>
            <a:r>
              <a:rPr lang="nl-NL" dirty="0"/>
              <a:t>How </a:t>
            </a:r>
            <a:r>
              <a:rPr lang="nl-NL" dirty="0" err="1"/>
              <a:t>many</a:t>
            </a:r>
            <a:r>
              <a:rPr lang="nl-NL" dirty="0"/>
              <a:t> interviews per site?</a:t>
            </a:r>
          </a:p>
          <a:p>
            <a:pPr lvl="1"/>
            <a:r>
              <a:rPr lang="nl-NL" dirty="0" err="1"/>
              <a:t>Who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(take </a:t>
            </a:r>
            <a:r>
              <a:rPr lang="nl-NL" dirty="0" err="1"/>
              <a:t>the</a:t>
            </a:r>
            <a:r>
              <a:rPr lang="nl-NL" dirty="0"/>
              <a:t> lead </a:t>
            </a:r>
            <a:r>
              <a:rPr lang="nl-NL" dirty="0" err="1"/>
              <a:t>to</a:t>
            </a:r>
            <a:r>
              <a:rPr lang="nl-NL" dirty="0"/>
              <a:t>) </a:t>
            </a:r>
            <a:r>
              <a:rPr lang="nl-NL" dirty="0" err="1"/>
              <a:t>incorporate</a:t>
            </a:r>
            <a:r>
              <a:rPr lang="nl-NL" dirty="0"/>
              <a:t> </a:t>
            </a:r>
            <a:r>
              <a:rPr lang="nl-NL" dirty="0" err="1"/>
              <a:t>all</a:t>
            </a:r>
            <a:r>
              <a:rPr lang="nl-NL" dirty="0"/>
              <a:t> changes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adapt</a:t>
            </a:r>
            <a:r>
              <a:rPr lang="nl-NL" dirty="0"/>
              <a:t>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306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C9C9C3C-D5CC-451D-B3FE-7AB8D50A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Preliminary </a:t>
            </a:r>
            <a:r>
              <a:rPr lang="nl-NL" b="1" dirty="0" err="1"/>
              <a:t>Results</a:t>
            </a:r>
            <a:r>
              <a:rPr lang="nl-NL" b="1" dirty="0"/>
              <a:t> </a:t>
            </a:r>
            <a:r>
              <a:rPr lang="nl-NL" dirty="0"/>
              <a:t>Field </a:t>
            </a:r>
            <a:r>
              <a:rPr lang="nl-NL" dirty="0" err="1"/>
              <a:t>Testing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Netherlands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72CDC7D-B5D1-4E71-9DE0-CA10FD5BE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Literate</a:t>
            </a:r>
            <a:r>
              <a:rPr lang="nl-NL" dirty="0"/>
              <a:t>, </a:t>
            </a:r>
            <a:r>
              <a:rPr lang="nl-NL" dirty="0" err="1"/>
              <a:t>female</a:t>
            </a:r>
            <a:r>
              <a:rPr lang="nl-NL" dirty="0"/>
              <a:t>, 33yrs</a:t>
            </a: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Arabic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acceptable</a:t>
            </a:r>
            <a:r>
              <a:rPr lang="nl-NL" dirty="0">
                <a:solidFill>
                  <a:schemeClr val="tx1"/>
                </a:solidFill>
              </a:rPr>
              <a:t>, but </a:t>
            </a:r>
            <a:r>
              <a:rPr lang="nl-NL" dirty="0" err="1">
                <a:solidFill>
                  <a:schemeClr val="tx1"/>
                </a:solidFill>
              </a:rPr>
              <a:t>there</a:t>
            </a:r>
            <a:r>
              <a:rPr lang="nl-NL" dirty="0">
                <a:solidFill>
                  <a:schemeClr val="tx1"/>
                </a:solidFill>
              </a:rPr>
              <a:t> are </a:t>
            </a:r>
            <a:r>
              <a:rPr lang="nl-NL" dirty="0" err="1">
                <a:solidFill>
                  <a:schemeClr val="tx1"/>
                </a:solidFill>
              </a:rPr>
              <a:t>typos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words</a:t>
            </a:r>
            <a:r>
              <a:rPr lang="nl-NL" dirty="0"/>
              <a:t>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explained</a:t>
            </a:r>
            <a:r>
              <a:rPr lang="nl-NL" dirty="0"/>
              <a:t> (e.g., </a:t>
            </a:r>
            <a:r>
              <a:rPr lang="nl-NL" dirty="0" err="1"/>
              <a:t>psychologist</a:t>
            </a:r>
            <a:r>
              <a:rPr lang="nl-NL" dirty="0"/>
              <a:t> vs. </a:t>
            </a:r>
            <a:r>
              <a:rPr lang="nl-NL" dirty="0" err="1"/>
              <a:t>psychiatrist</a:t>
            </a:r>
            <a:r>
              <a:rPr lang="nl-NL" dirty="0"/>
              <a:t>), or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example</a:t>
            </a:r>
            <a:r>
              <a:rPr lang="nl-NL" dirty="0"/>
              <a:t> is </a:t>
            </a:r>
            <a:r>
              <a:rPr lang="nl-NL" dirty="0" err="1"/>
              <a:t>requested</a:t>
            </a:r>
            <a:r>
              <a:rPr lang="nl-NL" dirty="0"/>
              <a:t> (e.g.,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contextualize</a:t>
            </a:r>
            <a:r>
              <a:rPr lang="nl-NL" dirty="0"/>
              <a:t>)</a:t>
            </a: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Some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introductions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should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be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changed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from</a:t>
            </a:r>
            <a:r>
              <a:rPr lang="nl-NL" dirty="0">
                <a:solidFill>
                  <a:schemeClr val="tx1"/>
                </a:solidFill>
              </a:rPr>
              <a:t> ‘interviewer-</a:t>
            </a:r>
            <a:r>
              <a:rPr lang="nl-NL" dirty="0" err="1">
                <a:solidFill>
                  <a:schemeClr val="tx1"/>
                </a:solidFill>
              </a:rPr>
              <a:t>administered</a:t>
            </a:r>
            <a:r>
              <a:rPr lang="nl-NL" dirty="0">
                <a:solidFill>
                  <a:schemeClr val="tx1"/>
                </a:solidFill>
              </a:rPr>
              <a:t>’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‘online tool-</a:t>
            </a:r>
            <a:r>
              <a:rPr lang="nl-NL" dirty="0" err="1">
                <a:solidFill>
                  <a:schemeClr val="tx1"/>
                </a:solidFill>
              </a:rPr>
              <a:t>administered</a:t>
            </a:r>
            <a:r>
              <a:rPr lang="nl-NL" dirty="0">
                <a:solidFill>
                  <a:schemeClr val="tx1"/>
                </a:solidFill>
              </a:rPr>
              <a:t>’ (e.g., </a:t>
            </a:r>
            <a:r>
              <a:rPr lang="nl-NL" dirty="0" err="1">
                <a:solidFill>
                  <a:schemeClr val="tx1"/>
                </a:solidFill>
              </a:rPr>
              <a:t>what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sex</a:t>
            </a:r>
            <a:r>
              <a:rPr lang="nl-NL" dirty="0">
                <a:solidFill>
                  <a:schemeClr val="tx1"/>
                </a:solidFill>
              </a:rPr>
              <a:t> is </a:t>
            </a:r>
            <a:r>
              <a:rPr lang="nl-NL" dirty="0" err="1">
                <a:solidFill>
                  <a:schemeClr val="tx1"/>
                </a:solidFill>
              </a:rPr>
              <a:t>observed</a:t>
            </a:r>
            <a:r>
              <a:rPr lang="nl-NL" dirty="0">
                <a:solidFill>
                  <a:schemeClr val="tx1"/>
                </a:solidFill>
              </a:rPr>
              <a:t>?)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Field test </a:t>
            </a:r>
            <a:r>
              <a:rPr lang="nl-NL" dirty="0" err="1">
                <a:solidFill>
                  <a:schemeClr val="tx1"/>
                </a:solidFill>
              </a:rPr>
              <a:t>took</a:t>
            </a:r>
            <a:r>
              <a:rPr lang="nl-NL" dirty="0">
                <a:solidFill>
                  <a:schemeClr val="tx1"/>
                </a:solidFill>
              </a:rPr>
              <a:t> 2hrs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1499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C9C9C3C-D5CC-451D-B3FE-7AB8D50A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Preliminary </a:t>
            </a:r>
            <a:r>
              <a:rPr lang="nl-NL" b="1" dirty="0" err="1"/>
              <a:t>Results</a:t>
            </a:r>
            <a:r>
              <a:rPr lang="nl-NL" b="1" dirty="0"/>
              <a:t> </a:t>
            </a:r>
            <a:r>
              <a:rPr lang="nl-NL" dirty="0"/>
              <a:t>Field </a:t>
            </a:r>
            <a:r>
              <a:rPr lang="nl-NL" dirty="0" err="1"/>
              <a:t>Testing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Jordan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72CDC7D-B5D1-4E71-9DE0-CA10FD5BE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tx1"/>
                </a:solidFill>
              </a:rPr>
              <a:t>Literate</a:t>
            </a:r>
            <a:r>
              <a:rPr lang="nl-NL" dirty="0">
                <a:solidFill>
                  <a:schemeClr val="tx1"/>
                </a:solidFill>
              </a:rPr>
              <a:t>, male, 20yrs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WHODAS H2 </a:t>
            </a:r>
            <a:r>
              <a:rPr lang="nl-NL" dirty="0" err="1">
                <a:solidFill>
                  <a:schemeClr val="tx1"/>
                </a:solidFill>
              </a:rPr>
              <a:t>and</a:t>
            </a:r>
            <a:r>
              <a:rPr lang="nl-NL" dirty="0">
                <a:solidFill>
                  <a:schemeClr val="tx1"/>
                </a:solidFill>
              </a:rPr>
              <a:t> H3 </a:t>
            </a:r>
            <a:r>
              <a:rPr lang="nl-NL" dirty="0" err="1">
                <a:solidFill>
                  <a:schemeClr val="tx1"/>
                </a:solidFill>
              </a:rPr>
              <a:t>understood</a:t>
            </a:r>
            <a:r>
              <a:rPr lang="nl-NL" dirty="0">
                <a:solidFill>
                  <a:schemeClr val="tx1"/>
                </a:solidFill>
              </a:rPr>
              <a:t> as “</a:t>
            </a:r>
            <a:r>
              <a:rPr lang="nl-NL" dirty="0" err="1">
                <a:solidFill>
                  <a:schemeClr val="tx1"/>
                </a:solidFill>
              </a:rPr>
              <a:t>physical</a:t>
            </a:r>
            <a:r>
              <a:rPr lang="nl-NL" dirty="0">
                <a:solidFill>
                  <a:schemeClr val="tx1"/>
                </a:solidFill>
              </a:rPr>
              <a:t> status”</a:t>
            </a: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Some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words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unclear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PSYCHLOPS: </a:t>
            </a:r>
            <a:r>
              <a:rPr lang="nl-NL" dirty="0" err="1">
                <a:solidFill>
                  <a:schemeClr val="tx1"/>
                </a:solidFill>
              </a:rPr>
              <a:t>difficulty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prioritizing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one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problem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only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Need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contextualize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local</a:t>
            </a:r>
            <a:r>
              <a:rPr lang="nl-NL" dirty="0">
                <a:solidFill>
                  <a:schemeClr val="tx1"/>
                </a:solidFill>
              </a:rPr>
              <a:t> site (e.g., </a:t>
            </a:r>
            <a:r>
              <a:rPr lang="nl-NL" dirty="0" err="1">
                <a:solidFill>
                  <a:schemeClr val="tx1"/>
                </a:solidFill>
              </a:rPr>
              <a:t>not</a:t>
            </a:r>
            <a:r>
              <a:rPr lang="nl-NL" dirty="0">
                <a:solidFill>
                  <a:schemeClr val="tx1"/>
                </a:solidFill>
              </a:rPr>
              <a:t> Netherlands)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715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C9C9C3C-D5CC-451D-B3FE-7AB8D50A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Preliminary </a:t>
            </a:r>
            <a:r>
              <a:rPr lang="nl-NL" b="1" dirty="0" err="1"/>
              <a:t>Results</a:t>
            </a:r>
            <a:r>
              <a:rPr lang="nl-NL" b="1" dirty="0"/>
              <a:t> </a:t>
            </a:r>
            <a:r>
              <a:rPr lang="nl-NL" dirty="0"/>
              <a:t>Field </a:t>
            </a:r>
            <a:r>
              <a:rPr lang="nl-NL" dirty="0" err="1"/>
              <a:t>Testing</a:t>
            </a:r>
            <a:r>
              <a:rPr lang="nl-NL" b="1" dirty="0"/>
              <a:t/>
            </a:r>
            <a:br>
              <a:rPr lang="nl-NL" b="1" dirty="0"/>
            </a:br>
            <a:r>
              <a:rPr lang="nl-NL" dirty="0"/>
              <a:t>Switzerland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72CDC7D-B5D1-4E71-9DE0-CA10FD5BE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Literate</a:t>
            </a:r>
            <a:r>
              <a:rPr lang="nl-NL" dirty="0"/>
              <a:t>, </a:t>
            </a:r>
            <a:r>
              <a:rPr lang="nl-NL" dirty="0" err="1"/>
              <a:t>female</a:t>
            </a:r>
            <a:r>
              <a:rPr lang="nl-NL" dirty="0"/>
              <a:t>, 25yrs</a:t>
            </a:r>
          </a:p>
          <a:p>
            <a:pPr lvl="1"/>
            <a:r>
              <a:rPr lang="nl-NL" dirty="0" err="1">
                <a:solidFill>
                  <a:schemeClr val="tx1"/>
                </a:solidFill>
              </a:rPr>
              <a:t>Translation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good</a:t>
            </a:r>
            <a:r>
              <a:rPr lang="nl-NL" dirty="0">
                <a:solidFill>
                  <a:schemeClr val="tx1"/>
                </a:solidFill>
              </a:rPr>
              <a:t>, but </a:t>
            </a:r>
            <a:r>
              <a:rPr lang="nl-NL" dirty="0" err="1">
                <a:solidFill>
                  <a:schemeClr val="tx1"/>
                </a:solidFill>
              </a:rPr>
              <a:t>there</a:t>
            </a:r>
            <a:r>
              <a:rPr lang="nl-NL" dirty="0">
                <a:solidFill>
                  <a:schemeClr val="tx1"/>
                </a:solidFill>
              </a:rPr>
              <a:t> are </a:t>
            </a:r>
            <a:r>
              <a:rPr lang="nl-NL" dirty="0" err="1">
                <a:solidFill>
                  <a:schemeClr val="tx1"/>
                </a:solidFill>
              </a:rPr>
              <a:t>typos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err="1"/>
              <a:t>Need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contextualize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local</a:t>
            </a:r>
            <a:r>
              <a:rPr lang="nl-NL" dirty="0"/>
              <a:t> site (e.g., </a:t>
            </a:r>
            <a:r>
              <a:rPr lang="nl-NL" dirty="0" err="1"/>
              <a:t>not</a:t>
            </a:r>
            <a:r>
              <a:rPr lang="nl-NL" dirty="0"/>
              <a:t> Netherlands)</a:t>
            </a:r>
          </a:p>
          <a:p>
            <a:pPr lvl="1"/>
            <a:r>
              <a:rPr lang="nl-NL" dirty="0" err="1"/>
              <a:t>Comment</a:t>
            </a:r>
            <a:r>
              <a:rPr lang="nl-NL" dirty="0"/>
              <a:t>: “It is correct,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yet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is </a:t>
            </a:r>
            <a:r>
              <a:rPr lang="nl-NL" dirty="0" err="1"/>
              <a:t>not</a:t>
            </a:r>
            <a:r>
              <a:rPr lang="nl-NL" dirty="0"/>
              <a:t> correct, but in </a:t>
            </a:r>
            <a:r>
              <a:rPr lang="nl-NL" dirty="0" err="1"/>
              <a:t>the</a:t>
            </a:r>
            <a:r>
              <a:rPr lang="nl-NL" dirty="0"/>
              <a:t> end </a:t>
            </a:r>
            <a:r>
              <a:rPr lang="nl-NL" dirty="0" err="1"/>
              <a:t>it</a:t>
            </a:r>
            <a:r>
              <a:rPr lang="nl-NL" dirty="0"/>
              <a:t> means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same</a:t>
            </a:r>
            <a:r>
              <a:rPr lang="nl-NL" dirty="0"/>
              <a:t>”. 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3644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499</Words>
  <Application>Microsoft Office PowerPoint</Application>
  <PresentationFormat>On-screen Show (4:3)</PresentationFormat>
  <Paragraphs>88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Questionnaires Adult Trials</vt:lpstr>
      <vt:lpstr>Questionnaires Adult Trials</vt:lpstr>
      <vt:lpstr>Field Testing of the Questionnaires</vt:lpstr>
      <vt:lpstr>Field Testing Preliminary Results</vt:lpstr>
      <vt:lpstr>Field Testing Preliminary Results</vt:lpstr>
      <vt:lpstr>Issues for Consideration</vt:lpstr>
      <vt:lpstr>Preliminary Results Field Testing Netherlands</vt:lpstr>
      <vt:lpstr>Preliminary Results Field Testing Jordan</vt:lpstr>
      <vt:lpstr>Preliminary Results Field Testing Switzerland</vt:lpstr>
      <vt:lpstr>Preliminary Results Field Testing Germany</vt:lpstr>
      <vt:lpstr>Preliminary Results Field Testing Turkey</vt:lpstr>
    </vt:vector>
  </TitlesOfParts>
  <Company>UK Coalition of People Living with HIV and AIDS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 User</dc:creator>
  <cp:lastModifiedBy>Uppendahl, J.R.</cp:lastModifiedBy>
  <cp:revision>218</cp:revision>
  <dcterms:created xsi:type="dcterms:W3CDTF">2017-01-13T11:22:13Z</dcterms:created>
  <dcterms:modified xsi:type="dcterms:W3CDTF">2018-02-06T08:32:57Z</dcterms:modified>
</cp:coreProperties>
</file>