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9" r:id="rId4"/>
    <p:sldId id="263" r:id="rId5"/>
    <p:sldId id="262" r:id="rId6"/>
    <p:sldId id="265" r:id="rId7"/>
    <p:sldId id="271" r:id="rId8"/>
    <p:sldId id="267" r:id="rId9"/>
    <p:sldId id="273" r:id="rId10"/>
    <p:sldId id="274" r:id="rId11"/>
    <p:sldId id="264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440"/>
    <a:srgbClr val="3C2415"/>
    <a:srgbClr val="E2DFE2"/>
    <a:srgbClr val="F5F5F5"/>
    <a:srgbClr val="CEC9CE"/>
    <a:srgbClr val="E60064"/>
    <a:srgbClr val="0097C1"/>
    <a:srgbClr val="BD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7041" autoAdjust="0"/>
  </p:normalViewPr>
  <p:slideViewPr>
    <p:cSldViewPr>
      <p:cViewPr varScale="1">
        <p:scale>
          <a:sx n="74" d="100"/>
          <a:sy n="74" d="100"/>
        </p:scale>
        <p:origin x="-12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6BE58B3-87C5-4F2A-978A-DAF989D21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1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67806-CC86-46A6-BDEA-B967C3F0432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  <a:r>
              <a:rPr lang="en-US" baseline="0" dirty="0"/>
              <a:t> and I are presenting together today since Barbara’s team at </a:t>
            </a:r>
            <a:r>
              <a:rPr lang="en-US" baseline="0" dirty="0" err="1"/>
              <a:t>i-Psy</a:t>
            </a:r>
            <a:r>
              <a:rPr lang="en-US" baseline="0" dirty="0"/>
              <a:t> and the VU are working together to conduct the PM+ trials in the Netherlands.</a:t>
            </a:r>
          </a:p>
          <a:p>
            <a:r>
              <a:rPr lang="en-US" baseline="0" dirty="0"/>
              <a:t>The aim is to integrate PM+ into </a:t>
            </a:r>
            <a:r>
              <a:rPr lang="en-US" baseline="0" dirty="0" err="1"/>
              <a:t>i-Psy’s</a:t>
            </a:r>
            <a:r>
              <a:rPr lang="en-US" baseline="0" dirty="0"/>
              <a:t> care package.</a:t>
            </a:r>
          </a:p>
          <a:p>
            <a:r>
              <a:rPr lang="en-US" baseline="0" dirty="0"/>
              <a:t>There are different </a:t>
            </a:r>
            <a:r>
              <a:rPr lang="en-US" baseline="0" dirty="0" err="1"/>
              <a:t>i-Psy</a:t>
            </a:r>
            <a:r>
              <a:rPr lang="en-US" baseline="0" dirty="0"/>
              <a:t> locations in almost all provinces in the Netherlands.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E58B3-87C5-4F2A-978A-DAF989D219D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66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 userDrawn="1"/>
        </p:nvSpPr>
        <p:spPr bwMode="auto">
          <a:xfrm>
            <a:off x="304800" y="381000"/>
            <a:ext cx="4762500" cy="914400"/>
          </a:xfrm>
          <a:prstGeom prst="rect">
            <a:avLst/>
          </a:prstGeom>
          <a:solidFill>
            <a:srgbClr val="BDB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 userDrawn="1"/>
        </p:nvSpPr>
        <p:spPr bwMode="auto">
          <a:xfrm>
            <a:off x="5187950" y="2266950"/>
            <a:ext cx="3651250" cy="2324100"/>
          </a:xfrm>
          <a:prstGeom prst="rect">
            <a:avLst/>
          </a:prstGeom>
          <a:solidFill>
            <a:srgbClr val="9E14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17" name="Picture 25" descr="pic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0338"/>
            <a:ext cx="4762500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02250" y="2514600"/>
            <a:ext cx="3276600" cy="8382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0" y="3352800"/>
            <a:ext cx="2438400" cy="9144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8215" name="Picture 23" descr="STRENGTHS_Logo_Strapli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70500"/>
            <a:ext cx="2590800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pic_0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3657600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EU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5365750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1" name="Rectangle 29"/>
          <p:cNvSpPr>
            <a:spLocks noChangeArrowheads="1"/>
          </p:cNvSpPr>
          <p:nvPr userDrawn="1"/>
        </p:nvSpPr>
        <p:spPr bwMode="auto">
          <a:xfrm>
            <a:off x="171450" y="6483350"/>
            <a:ext cx="891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900">
                <a:solidFill>
                  <a:srgbClr val="9E1440"/>
                </a:solidFill>
                <a:latin typeface="Arial" charset="0"/>
              </a:rPr>
              <a:t>This project has received funding from the European Union's Horizon 2020 Research and Innovation programme Societal Challenges under Grant Agreement No 733337.</a:t>
            </a:r>
            <a:endParaRPr lang="en-US" altLang="en-US" sz="900">
              <a:solidFill>
                <a:srgbClr val="9E1440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428BF-E29A-4CCC-A7AB-E4330FB520EA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81000"/>
            <a:ext cx="1600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81000"/>
            <a:ext cx="4648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1CC4-2852-473E-B6EE-276F1F03E664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3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0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124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676400"/>
            <a:ext cx="3124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9800" y="63214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22750" y="6321425"/>
            <a:ext cx="2819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321425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4DC3C071-1CBB-4C94-ACC9-C4EE48E5335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0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381000"/>
            <a:ext cx="64008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09800" y="63214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22750" y="6321425"/>
            <a:ext cx="2819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321425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fld id="{F101C7BE-91E6-4912-A35C-7608D44B2A6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3E7FD-5EFA-448F-8786-6993AB2F0685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4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77CF-2E35-4757-BBC5-EA74CD235EC4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7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764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1B07-3799-4AA1-A4FC-57338DF4408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89A34-1331-439C-A794-5FC2158EAFF9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F2D11-3E8D-47BC-A393-10864BBF4C5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E8E3-D114-40C3-955B-B9DA771385A7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0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F985-C440-4935-9776-A56BE4184E0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0711-5DB2-4841-8E19-8DFC2A154F6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810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3214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0" y="632142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14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E1440"/>
                </a:solidFill>
                <a:latin typeface="+mn-lt"/>
              </a:defRPr>
            </a:lvl1pPr>
          </a:lstStyle>
          <a:p>
            <a:fld id="{CE466ECE-F193-44B3-B7D1-DC3C9BF87DF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764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41" name="Group 17"/>
          <p:cNvGrpSpPr>
            <a:grpSpLocks/>
          </p:cNvGrpSpPr>
          <p:nvPr userDrawn="1"/>
        </p:nvGrpSpPr>
        <p:grpSpPr bwMode="auto">
          <a:xfrm>
            <a:off x="2209800" y="6265863"/>
            <a:ext cx="6400800" cy="44450"/>
            <a:chOff x="1392" y="3912"/>
            <a:chExt cx="4032" cy="28"/>
          </a:xfrm>
        </p:grpSpPr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>
              <a:off x="1392" y="3912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>
              <a:off x="1392" y="3940"/>
              <a:ext cx="4032" cy="0"/>
            </a:xfrm>
            <a:prstGeom prst="line">
              <a:avLst/>
            </a:prstGeom>
            <a:noFill/>
            <a:ln w="15875">
              <a:solidFill>
                <a:srgbClr val="CEC9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0" name="Picture 16" descr="STRENGTHS_Logo_Straplin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0"/>
            <a:ext cx="1905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E1440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E1440"/>
        </a:buClr>
        <a:buChar char="•"/>
        <a:defRPr sz="2000">
          <a:solidFill>
            <a:srgbClr val="3C241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DB000"/>
        </a:buClr>
        <a:buFont typeface="Times" charset="0"/>
        <a:buChar char="•"/>
        <a:defRPr>
          <a:solidFill>
            <a:srgbClr val="3C2415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DB000"/>
        </a:buClr>
        <a:buChar char="•"/>
        <a:defRPr sz="1600">
          <a:solidFill>
            <a:srgbClr val="3C2415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400">
          <a:solidFill>
            <a:srgbClr val="3C2415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2415"/>
        </a:buClr>
        <a:buFont typeface="Times" charset="0"/>
        <a:buChar char="•"/>
        <a:defRPr sz="1200">
          <a:solidFill>
            <a:srgbClr val="3C241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Castor EDC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2250" y="3352800"/>
            <a:ext cx="2942158" cy="914400"/>
          </a:xfrm>
        </p:spPr>
        <p:txBody>
          <a:bodyPr/>
          <a:lstStyle/>
          <a:p>
            <a:r>
              <a:rPr lang="en-US" altLang="en-US" dirty="0"/>
              <a:t>Consortium meeting Copenhagen </a:t>
            </a:r>
          </a:p>
          <a:p>
            <a:r>
              <a:rPr lang="en-US" altLang="en-US" dirty="0"/>
              <a:t>January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2700A8-E298-420B-AC14-62464EDB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Data Entry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xmlns="" id="{B0E70A9E-3A8E-46DD-9544-9A37014CD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1340768"/>
            <a:ext cx="9161828" cy="5150844"/>
          </a:xfr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xmlns="" id="{5CB17F03-290F-4985-B78D-2DD96F650A98}"/>
              </a:ext>
            </a:extLst>
          </p:cNvPr>
          <p:cNvSpPr/>
          <p:nvPr/>
        </p:nvSpPr>
        <p:spPr bwMode="auto">
          <a:xfrm>
            <a:off x="1763688" y="2614078"/>
            <a:ext cx="1368152" cy="1368152"/>
          </a:xfrm>
          <a:prstGeom prst="ellipse">
            <a:avLst/>
          </a:prstGeom>
          <a:noFill/>
          <a:ln>
            <a:solidFill>
              <a:srgbClr val="9E144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D6BF3756-5C75-4AFD-A241-3463027EA404}"/>
              </a:ext>
            </a:extLst>
          </p:cNvPr>
          <p:cNvSpPr txBox="1"/>
          <p:nvPr/>
        </p:nvSpPr>
        <p:spPr>
          <a:xfrm>
            <a:off x="301588" y="4778568"/>
            <a:ext cx="3816424" cy="738664"/>
          </a:xfrm>
          <a:prstGeom prst="rect">
            <a:avLst/>
          </a:prstGeom>
          <a:noFill/>
          <a:ln>
            <a:solidFill>
              <a:srgbClr val="9E144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440"/>
                </a:solidFill>
                <a:latin typeface="+mn-lt"/>
              </a:rPr>
              <a:t>Add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study phases 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(e.g., randomization, treatment fidelity and other indicators, post assessment, etc.)</a:t>
            </a:r>
          </a:p>
        </p:txBody>
      </p:sp>
    </p:spTree>
    <p:extLst>
      <p:ext uri="{BB962C8B-B14F-4D97-AF65-F5344CB8AC3E}">
        <p14:creationId xmlns:p14="http://schemas.microsoft.com/office/powerpoint/2010/main" val="195469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inhoud 15">
            <a:extLst>
              <a:ext uri="{FF2B5EF4-FFF2-40B4-BE49-F238E27FC236}">
                <a16:creationId xmlns:a16="http://schemas.microsoft.com/office/drawing/2014/main" xmlns="" id="{4F58D455-E8E3-488F-81C0-BB8B83FB5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61827" cy="515084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C7350E-209D-4BD9-9616-546A2B7F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Patient</a:t>
            </a:r>
            <a:r>
              <a:rPr lang="nl-NL" b="1" dirty="0"/>
              <a:t> Record Forms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Import Data </a:t>
            </a:r>
            <a:r>
              <a:rPr lang="nl-NL" dirty="0" err="1"/>
              <a:t>From</a:t>
            </a:r>
            <a:r>
              <a:rPr lang="nl-NL" dirty="0"/>
              <a:t> Excel 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xmlns="" id="{C26440E2-FDF0-4A82-A07F-2E29F2993C17}"/>
              </a:ext>
            </a:extLst>
          </p:cNvPr>
          <p:cNvSpPr/>
          <p:nvPr/>
        </p:nvSpPr>
        <p:spPr bwMode="auto">
          <a:xfrm>
            <a:off x="6516216" y="3356992"/>
            <a:ext cx="1368152" cy="1368152"/>
          </a:xfrm>
          <a:prstGeom prst="ellipse">
            <a:avLst/>
          </a:prstGeom>
          <a:noFill/>
          <a:ln>
            <a:solidFill>
              <a:srgbClr val="9E144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38040200-C192-41A6-BBD4-A4E00C95EFC2}"/>
              </a:ext>
            </a:extLst>
          </p:cNvPr>
          <p:cNvSpPr txBox="1"/>
          <p:nvPr/>
        </p:nvSpPr>
        <p:spPr>
          <a:xfrm>
            <a:off x="301588" y="4778568"/>
            <a:ext cx="3816424" cy="523220"/>
          </a:xfrm>
          <a:prstGeom prst="rect">
            <a:avLst/>
          </a:prstGeom>
          <a:noFill/>
          <a:ln>
            <a:solidFill>
              <a:srgbClr val="9E144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440"/>
                </a:solidFill>
                <a:latin typeface="+mn-lt"/>
              </a:rPr>
              <a:t>Imported data should have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the exact same variable names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 as used in Castor EDC</a:t>
            </a:r>
          </a:p>
        </p:txBody>
      </p:sp>
    </p:spTree>
    <p:extLst>
      <p:ext uri="{BB962C8B-B14F-4D97-AF65-F5344CB8AC3E}">
        <p14:creationId xmlns:p14="http://schemas.microsoft.com/office/powerpoint/2010/main" val="98485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Patient</a:t>
            </a:r>
            <a:r>
              <a:rPr lang="nl-NL" b="1" dirty="0"/>
              <a:t> Record Forms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Export Data </a:t>
            </a:r>
            <a:r>
              <a:rPr lang="nl-NL" dirty="0" err="1"/>
              <a:t>From</a:t>
            </a:r>
            <a:r>
              <a:rPr lang="nl-NL" dirty="0"/>
              <a:t> Castor EDC</a:t>
            </a:r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96B18CF7-8407-4F3F-8898-32180B7AB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61828" cy="5150844"/>
          </a:xfrm>
        </p:spPr>
      </p:pic>
    </p:spTree>
    <p:extLst>
      <p:ext uri="{BB962C8B-B14F-4D97-AF65-F5344CB8AC3E}">
        <p14:creationId xmlns:p14="http://schemas.microsoft.com/office/powerpoint/2010/main" val="182508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92AE59-9D5C-43F1-BE34-8C8C6E3E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Reports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Adverse Events, …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AE0ABADE-E381-48AF-A25F-0AAF4F461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1" y="1340768"/>
            <a:ext cx="9173119" cy="5157192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xmlns="" id="{55FEDB94-DD4D-4D69-8B72-3C163C85B2D6}"/>
              </a:ext>
            </a:extLst>
          </p:cNvPr>
          <p:cNvSpPr/>
          <p:nvPr/>
        </p:nvSpPr>
        <p:spPr bwMode="auto">
          <a:xfrm>
            <a:off x="1763688" y="3356992"/>
            <a:ext cx="1152128" cy="288032"/>
          </a:xfrm>
          <a:prstGeom prst="ellipse">
            <a:avLst/>
          </a:prstGeom>
          <a:noFill/>
          <a:ln>
            <a:solidFill>
              <a:srgbClr val="9E144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9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Castor EDC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General Information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A7ADF7B-A01F-4C07-923B-2C5E048F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Trial management: </a:t>
            </a:r>
          </a:p>
          <a:p>
            <a:pPr lvl="1"/>
            <a:r>
              <a:rPr lang="nl-NL" dirty="0" err="1"/>
              <a:t>Includes</a:t>
            </a:r>
            <a:r>
              <a:rPr lang="nl-NL" dirty="0"/>
              <a:t> ‘</a:t>
            </a:r>
            <a:r>
              <a:rPr lang="nl-NL" dirty="0" err="1"/>
              <a:t>patient</a:t>
            </a:r>
            <a:r>
              <a:rPr lang="nl-NL" dirty="0"/>
              <a:t> record </a:t>
            </a:r>
            <a:r>
              <a:rPr lang="nl-NL" dirty="0" err="1"/>
              <a:t>forms</a:t>
            </a:r>
            <a:r>
              <a:rPr lang="nl-NL" dirty="0"/>
              <a:t>’</a:t>
            </a:r>
          </a:p>
          <a:p>
            <a:pPr lvl="1"/>
            <a:r>
              <a:rPr lang="nl-NL" dirty="0" err="1"/>
              <a:t>Randomization</a:t>
            </a:r>
            <a:endParaRPr lang="nl-NL" dirty="0"/>
          </a:p>
          <a:p>
            <a:pPr lvl="1"/>
            <a:r>
              <a:rPr lang="nl-NL" dirty="0" err="1"/>
              <a:t>Distribute</a:t>
            </a:r>
            <a:r>
              <a:rPr lang="nl-NL" dirty="0"/>
              <a:t> </a:t>
            </a:r>
            <a:r>
              <a:rPr lang="nl-NL" dirty="0" err="1"/>
              <a:t>surveys</a:t>
            </a:r>
            <a:r>
              <a:rPr lang="nl-NL" dirty="0"/>
              <a:t> or import </a:t>
            </a:r>
            <a:r>
              <a:rPr lang="nl-NL" dirty="0" err="1"/>
              <a:t>collected</a:t>
            </a:r>
            <a:r>
              <a:rPr lang="nl-NL" dirty="0"/>
              <a:t> data</a:t>
            </a:r>
          </a:p>
          <a:p>
            <a:pPr lvl="1"/>
            <a:r>
              <a:rPr lang="nl-NL" dirty="0"/>
              <a:t>Export data </a:t>
            </a:r>
            <a:r>
              <a:rPr lang="nl-NL" dirty="0" err="1"/>
              <a:t>into</a:t>
            </a:r>
            <a:r>
              <a:rPr lang="nl-NL" dirty="0"/>
              <a:t> CSV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files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pilot </a:t>
            </a:r>
            <a:r>
              <a:rPr lang="nl-NL" dirty="0" err="1"/>
              <a:t>and</a:t>
            </a:r>
            <a:r>
              <a:rPr lang="nl-NL" dirty="0"/>
              <a:t> RCT (</a:t>
            </a:r>
            <a:r>
              <a:rPr lang="nl-NL" dirty="0" err="1"/>
              <a:t>automation</a:t>
            </a:r>
            <a:r>
              <a:rPr lang="nl-NL" dirty="0"/>
              <a:t> option)</a:t>
            </a:r>
          </a:p>
          <a:p>
            <a:r>
              <a:rPr lang="nl-NL" dirty="0" err="1"/>
              <a:t>Technically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multiple sites (</a:t>
            </a:r>
            <a:r>
              <a:rPr lang="nl-NL" dirty="0" err="1"/>
              <a:t>doubtful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handy</a:t>
            </a:r>
            <a:r>
              <a:rPr lang="nl-NL" dirty="0"/>
              <a:t>) </a:t>
            </a:r>
            <a:r>
              <a:rPr lang="nl-NL" dirty="0">
                <a:sym typeface="Wingdings" panose="05000000000000000000" pitchFamily="2" charset="2"/>
              </a:rPr>
              <a:t> “</a:t>
            </a:r>
            <a:r>
              <a:rPr lang="nl-NL" dirty="0" err="1">
                <a:sym typeface="Wingdings" panose="05000000000000000000" pitchFamily="2" charset="2"/>
              </a:rPr>
              <a:t>Structure</a:t>
            </a:r>
            <a:r>
              <a:rPr lang="nl-NL" dirty="0">
                <a:sym typeface="Wingdings" panose="05000000000000000000" pitchFamily="2" charset="2"/>
              </a:rPr>
              <a:t>” </a:t>
            </a:r>
            <a:r>
              <a:rPr lang="nl-NL" dirty="0" err="1">
                <a:sym typeface="Wingdings" panose="05000000000000000000" pitchFamily="2" charset="2"/>
              </a:rPr>
              <a:t>can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downloaded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and</a:t>
            </a:r>
            <a:r>
              <a:rPr lang="nl-NL" dirty="0">
                <a:sym typeface="Wingdings" panose="05000000000000000000" pitchFamily="2" charset="2"/>
              </a:rPr>
              <a:t> shared </a:t>
            </a:r>
            <a:r>
              <a:rPr lang="nl-NL" dirty="0" err="1">
                <a:sym typeface="Wingdings" panose="05000000000000000000" pitchFamily="2" charset="2"/>
              </a:rPr>
              <a:t>among</a:t>
            </a:r>
            <a:r>
              <a:rPr lang="nl-NL" dirty="0">
                <a:sym typeface="Wingdings" panose="05000000000000000000" pitchFamily="2" charset="2"/>
              </a:rPr>
              <a:t> partners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Castor EDC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Quality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Complies with all regulations of Good Clinical Practice (GCP), 21 Code of Federal Regulation (CFR) Part 11, EU Annex 11, and the European Data Protection Directive.</a:t>
            </a:r>
          </a:p>
          <a:p>
            <a:r>
              <a:rPr lang="en-US" dirty="0"/>
              <a:t>ID code automatically generated at time of enrolment.</a:t>
            </a:r>
          </a:p>
          <a:p>
            <a:r>
              <a:rPr lang="en-US" dirty="0"/>
              <a:t>All entered data and all changes will be automatically saved throughout the study (audit trail, data trail and edit trail).</a:t>
            </a:r>
          </a:p>
        </p:txBody>
      </p:sp>
    </p:spTree>
    <p:extLst>
      <p:ext uri="{BB962C8B-B14F-4D97-AF65-F5344CB8AC3E}">
        <p14:creationId xmlns:p14="http://schemas.microsoft.com/office/powerpoint/2010/main" val="353124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19F5CD-0C84-4166-9231-53B6A48DE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Study</a:t>
            </a:r>
            <a:r>
              <a:rPr lang="nl-NL" b="1" dirty="0"/>
              <a:t> </a:t>
            </a:r>
            <a:r>
              <a:rPr lang="nl-NL" b="1" dirty="0" err="1"/>
              <a:t>Settings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Define</a:t>
            </a:r>
            <a:r>
              <a:rPr lang="nl-NL" dirty="0"/>
              <a:t> Design, </a:t>
            </a:r>
            <a:r>
              <a:rPr lang="nl-NL" dirty="0" err="1"/>
              <a:t>Add</a:t>
            </a:r>
            <a:r>
              <a:rPr lang="nl-NL" dirty="0"/>
              <a:t> Centers, …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3E0720EC-789F-4363-8702-AD0836A1E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1" y="1340768"/>
            <a:ext cx="9173119" cy="5157192"/>
          </a:xfrm>
        </p:spPr>
      </p:pic>
    </p:spTree>
    <p:extLst>
      <p:ext uri="{BB962C8B-B14F-4D97-AF65-F5344CB8AC3E}">
        <p14:creationId xmlns:p14="http://schemas.microsoft.com/office/powerpoint/2010/main" val="429450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4C7350E-209D-4BD9-9616-546A2B7F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Users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Add</a:t>
            </a:r>
            <a:r>
              <a:rPr lang="nl-NL" dirty="0"/>
              <a:t> Users (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Restrictions</a:t>
            </a:r>
            <a:r>
              <a:rPr lang="nl-NL" dirty="0"/>
              <a:t>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xmlns="" id="{FD6470AB-DBAF-489D-9C4C-21B0EF19E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61828" cy="5150844"/>
          </a:xfrm>
        </p:spPr>
      </p:pic>
    </p:spTree>
    <p:extLst>
      <p:ext uri="{BB962C8B-B14F-4D97-AF65-F5344CB8AC3E}">
        <p14:creationId xmlns:p14="http://schemas.microsoft.com/office/powerpoint/2010/main" val="38210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DA5640-9975-4237-BA9B-B39916A1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Patient</a:t>
            </a:r>
            <a:r>
              <a:rPr lang="nl-NL" b="1" dirty="0"/>
              <a:t> Record Forms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Overview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r>
              <a:rPr lang="nl-NL" dirty="0"/>
              <a:t>, </a:t>
            </a:r>
            <a:r>
              <a:rPr lang="nl-NL" dirty="0" err="1"/>
              <a:t>Progress</a:t>
            </a:r>
            <a:r>
              <a:rPr lang="nl-NL" dirty="0"/>
              <a:t>, Actions</a:t>
            </a:r>
            <a:endParaRPr lang="nl-NL" b="1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61828" cy="5150844"/>
          </a:xfrm>
        </p:spPr>
      </p:pic>
      <p:sp>
        <p:nvSpPr>
          <p:cNvPr id="15" name="Oval 14"/>
          <p:cNvSpPr/>
          <p:nvPr/>
        </p:nvSpPr>
        <p:spPr bwMode="auto">
          <a:xfrm>
            <a:off x="1907704" y="2132856"/>
            <a:ext cx="504056" cy="288032"/>
          </a:xfrm>
          <a:prstGeom prst="ellipse">
            <a:avLst/>
          </a:prstGeom>
          <a:noFill/>
          <a:ln w="25400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367190" y="2132856"/>
            <a:ext cx="2060793" cy="288032"/>
          </a:xfrm>
          <a:prstGeom prst="ellipse">
            <a:avLst/>
          </a:prstGeom>
          <a:noFill/>
          <a:ln w="25400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24128" y="2132856"/>
            <a:ext cx="504056" cy="288032"/>
          </a:xfrm>
          <a:prstGeom prst="ellipse">
            <a:avLst/>
          </a:prstGeom>
          <a:noFill/>
          <a:ln w="25400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9434" y="4653136"/>
            <a:ext cx="2736304" cy="523220"/>
          </a:xfrm>
          <a:prstGeom prst="rect">
            <a:avLst/>
          </a:prstGeom>
          <a:noFill/>
          <a:ln>
            <a:solidFill>
              <a:srgbClr val="9E144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440"/>
                </a:solidFill>
                <a:latin typeface="+mn-lt"/>
              </a:rPr>
              <a:t>Assessors access to selected functions only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3354" y="4293096"/>
            <a:ext cx="3330734" cy="1169551"/>
          </a:xfrm>
          <a:prstGeom prst="rect">
            <a:avLst/>
          </a:prstGeom>
          <a:noFill/>
          <a:ln>
            <a:solidFill>
              <a:srgbClr val="9E144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440"/>
                </a:solidFill>
                <a:latin typeface="+mn-lt"/>
              </a:rPr>
              <a:t>Data manager able to: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E1440"/>
                </a:solidFill>
                <a:latin typeface="+mn-lt"/>
              </a:rPr>
              <a:t>Change structure of the study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E1440"/>
                </a:solidFill>
                <a:latin typeface="+mn-lt"/>
              </a:rPr>
              <a:t>Create/change forms and reports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E1440"/>
                </a:solidFill>
                <a:latin typeface="+mn-lt"/>
              </a:rPr>
              <a:t>Define users’ rights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9E1440"/>
                </a:solidFill>
                <a:latin typeface="+mn-lt"/>
              </a:rPr>
              <a:t>Define settings (e.g., randomization)</a:t>
            </a:r>
          </a:p>
        </p:txBody>
      </p:sp>
    </p:spTree>
    <p:extLst>
      <p:ext uri="{BB962C8B-B14F-4D97-AF65-F5344CB8AC3E}">
        <p14:creationId xmlns:p14="http://schemas.microsoft.com/office/powerpoint/2010/main" val="34087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xmlns="" id="{15A30C23-C9AD-4D90-83E1-CB311D156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61828" cy="515084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96DA5640-9975-4237-BA9B-B39916A1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Patient</a:t>
            </a:r>
            <a:r>
              <a:rPr lang="nl-NL" b="1" dirty="0"/>
              <a:t> Record Forms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/>
              <a:t>Overview</a:t>
            </a:r>
            <a:r>
              <a:rPr lang="nl-NL" dirty="0"/>
              <a:t> </a:t>
            </a:r>
            <a:r>
              <a:rPr lang="nl-NL" dirty="0" err="1"/>
              <a:t>Participants</a:t>
            </a:r>
            <a:r>
              <a:rPr lang="nl-NL" dirty="0"/>
              <a:t>, </a:t>
            </a:r>
            <a:r>
              <a:rPr lang="nl-NL" dirty="0" err="1"/>
              <a:t>Progress</a:t>
            </a:r>
            <a:r>
              <a:rPr lang="nl-NL" dirty="0"/>
              <a:t>, Actions</a:t>
            </a:r>
            <a:endParaRPr lang="nl-NL" b="1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xmlns="" id="{6F3918E6-1207-47D3-BFE1-5BEB8422441A}"/>
              </a:ext>
            </a:extLst>
          </p:cNvPr>
          <p:cNvSpPr/>
          <p:nvPr/>
        </p:nvSpPr>
        <p:spPr bwMode="auto">
          <a:xfrm>
            <a:off x="6444208" y="3429000"/>
            <a:ext cx="1512168" cy="792088"/>
          </a:xfrm>
          <a:prstGeom prst="ellipse">
            <a:avLst/>
          </a:prstGeom>
          <a:noFill/>
          <a:ln>
            <a:solidFill>
              <a:srgbClr val="9E144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xmlns="" id="{1A01A929-B482-46EE-88AD-0BFE0AE6798F}"/>
              </a:ext>
            </a:extLst>
          </p:cNvPr>
          <p:cNvSpPr/>
          <p:nvPr/>
        </p:nvSpPr>
        <p:spPr bwMode="auto">
          <a:xfrm>
            <a:off x="3563888" y="3212976"/>
            <a:ext cx="1008112" cy="432048"/>
          </a:xfrm>
          <a:prstGeom prst="ellipse">
            <a:avLst/>
          </a:prstGeom>
          <a:noFill/>
          <a:ln>
            <a:solidFill>
              <a:srgbClr val="9E144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79712" y="3356992"/>
            <a:ext cx="432048" cy="216024"/>
          </a:xfrm>
          <a:prstGeom prst="ellipse">
            <a:avLst/>
          </a:prstGeom>
          <a:noFill/>
          <a:ln w="25400" cap="flat" cmpd="sng" algn="ctr">
            <a:solidFill>
              <a:srgbClr val="9E144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635896" y="4005064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E144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203848" y="4653136"/>
            <a:ext cx="2952328" cy="738664"/>
          </a:xfrm>
          <a:prstGeom prst="rect">
            <a:avLst/>
          </a:prstGeom>
          <a:noFill/>
          <a:ln>
            <a:solidFill>
              <a:srgbClr val="9E144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440"/>
                </a:solidFill>
                <a:latin typeface="+mn-lt"/>
              </a:rPr>
              <a:t>If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randomization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 is on: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PM+ 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or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control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 indicated in column here;</a:t>
            </a:r>
          </a:p>
          <a:p>
            <a:r>
              <a:rPr lang="en-US" dirty="0">
                <a:solidFill>
                  <a:srgbClr val="9E1440"/>
                </a:solidFill>
                <a:latin typeface="+mn-lt"/>
              </a:rPr>
              <a:t>Not visible for assessors</a:t>
            </a:r>
          </a:p>
        </p:txBody>
      </p:sp>
    </p:spTree>
    <p:extLst>
      <p:ext uri="{BB962C8B-B14F-4D97-AF65-F5344CB8AC3E}">
        <p14:creationId xmlns:p14="http://schemas.microsoft.com/office/powerpoint/2010/main" val="37314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3" grpId="0" animBg="1"/>
      <p:bldP spid="3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2700A8-E298-420B-AC14-62464EDB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Data Entry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xmlns="" id="{B0E70A9E-3A8E-46DD-9544-9A37014CD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1340768"/>
            <a:ext cx="9161828" cy="5150844"/>
          </a:xfrm>
        </p:spPr>
      </p:pic>
    </p:spTree>
    <p:extLst>
      <p:ext uri="{BB962C8B-B14F-4D97-AF65-F5344CB8AC3E}">
        <p14:creationId xmlns:p14="http://schemas.microsoft.com/office/powerpoint/2010/main" val="222854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2700A8-E298-420B-AC14-62464EDB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Data Entry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xmlns="" id="{2FEFD18C-97B5-4CC7-A574-987F3913E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61828" cy="5150844"/>
          </a:xfr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ECB3EF41-67EE-484F-A817-D12C57EA1DF4}"/>
              </a:ext>
            </a:extLst>
          </p:cNvPr>
          <p:cNvSpPr txBox="1"/>
          <p:nvPr/>
        </p:nvSpPr>
        <p:spPr>
          <a:xfrm>
            <a:off x="301588" y="4778568"/>
            <a:ext cx="3816424" cy="738664"/>
          </a:xfrm>
          <a:prstGeom prst="rect">
            <a:avLst/>
          </a:prstGeom>
          <a:noFill/>
          <a:ln>
            <a:solidFill>
              <a:srgbClr val="9E144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E1440"/>
                </a:solidFill>
                <a:latin typeface="+mn-lt"/>
              </a:rPr>
              <a:t>Once an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exclusion message 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occurs you </a:t>
            </a:r>
            <a:r>
              <a:rPr lang="en-US" b="1" dirty="0">
                <a:solidFill>
                  <a:srgbClr val="9E1440"/>
                </a:solidFill>
                <a:latin typeface="+mn-lt"/>
              </a:rPr>
              <a:t>cannot proceed with other forms </a:t>
            </a:r>
            <a:r>
              <a:rPr lang="en-US" dirty="0">
                <a:solidFill>
                  <a:srgbClr val="9E1440"/>
                </a:solidFill>
                <a:latin typeface="+mn-lt"/>
              </a:rPr>
              <a:t>and therefore cannot randomize</a:t>
            </a:r>
          </a:p>
        </p:txBody>
      </p:sp>
    </p:spTree>
    <p:extLst>
      <p:ext uri="{BB962C8B-B14F-4D97-AF65-F5344CB8AC3E}">
        <p14:creationId xmlns:p14="http://schemas.microsoft.com/office/powerpoint/2010/main" val="42004406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313</Words>
  <Application>Microsoft Office PowerPoint</Application>
  <PresentationFormat>On-screen Show (4:3)</PresentationFormat>
  <Paragraphs>43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Castor EDC</vt:lpstr>
      <vt:lpstr>Castor EDC General Information</vt:lpstr>
      <vt:lpstr>Castor EDC Quality Standards</vt:lpstr>
      <vt:lpstr>Study Settings Define Design, Add Centers, …</vt:lpstr>
      <vt:lpstr>Users Add Users (with Restrictions)</vt:lpstr>
      <vt:lpstr>Patient Record Forms Overview Participants, Progress, Actions</vt:lpstr>
      <vt:lpstr>Patient Record Forms Overview Participants, Progress, Actions</vt:lpstr>
      <vt:lpstr>Data Entry</vt:lpstr>
      <vt:lpstr>Data Entry</vt:lpstr>
      <vt:lpstr>Data Entry</vt:lpstr>
      <vt:lpstr>Patient Record Forms Import Data From Excel </vt:lpstr>
      <vt:lpstr>Patient Record Forms Export Data From Castor EDC</vt:lpstr>
      <vt:lpstr>Reports Adverse Events, …</vt:lpstr>
    </vt:vector>
  </TitlesOfParts>
  <Company>UK Coalition of People Living with HIV and AIDS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User</dc:creator>
  <cp:lastModifiedBy>Uppendahl, J.R.</cp:lastModifiedBy>
  <cp:revision>209</cp:revision>
  <dcterms:created xsi:type="dcterms:W3CDTF">2017-01-13T11:22:13Z</dcterms:created>
  <dcterms:modified xsi:type="dcterms:W3CDTF">2018-02-06T08:32:42Z</dcterms:modified>
</cp:coreProperties>
</file>